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13" r:id="rId2"/>
    <p:sldMasterId id="2147483725" r:id="rId3"/>
    <p:sldMasterId id="2147483730" r:id="rId4"/>
    <p:sldMasterId id="2147483742" r:id="rId5"/>
    <p:sldMasterId id="2147483746" r:id="rId6"/>
  </p:sldMasterIdLst>
  <p:notesMasterIdLst>
    <p:notesMasterId r:id="rId120"/>
  </p:notesMasterIdLst>
  <p:handoutMasterIdLst>
    <p:handoutMasterId r:id="rId121"/>
  </p:handoutMasterIdLst>
  <p:sldIdLst>
    <p:sldId id="256" r:id="rId7"/>
    <p:sldId id="611" r:id="rId8"/>
    <p:sldId id="615" r:id="rId9"/>
    <p:sldId id="455" r:id="rId10"/>
    <p:sldId id="456" r:id="rId11"/>
    <p:sldId id="612" r:id="rId12"/>
    <p:sldId id="617" r:id="rId13"/>
    <p:sldId id="653" r:id="rId14"/>
    <p:sldId id="618" r:id="rId15"/>
    <p:sldId id="662" r:id="rId16"/>
    <p:sldId id="663" r:id="rId17"/>
    <p:sldId id="664" r:id="rId18"/>
    <p:sldId id="665" r:id="rId19"/>
    <p:sldId id="667" r:id="rId20"/>
    <p:sldId id="668" r:id="rId21"/>
    <p:sldId id="669" r:id="rId22"/>
    <p:sldId id="712" r:id="rId23"/>
    <p:sldId id="671" r:id="rId24"/>
    <p:sldId id="672" r:id="rId25"/>
    <p:sldId id="714" r:id="rId26"/>
    <p:sldId id="674" r:id="rId27"/>
    <p:sldId id="675" r:id="rId28"/>
    <p:sldId id="713" r:id="rId29"/>
    <p:sldId id="676" r:id="rId30"/>
    <p:sldId id="677" r:id="rId31"/>
    <p:sldId id="678" r:id="rId32"/>
    <p:sldId id="679" r:id="rId33"/>
    <p:sldId id="680" r:id="rId34"/>
    <p:sldId id="681" r:id="rId35"/>
    <p:sldId id="682" r:id="rId36"/>
    <p:sldId id="683" r:id="rId37"/>
    <p:sldId id="684" r:id="rId38"/>
    <p:sldId id="692" r:id="rId39"/>
    <p:sldId id="693" r:id="rId40"/>
    <p:sldId id="695" r:id="rId41"/>
    <p:sldId id="696" r:id="rId42"/>
    <p:sldId id="697" r:id="rId43"/>
    <p:sldId id="698" r:id="rId44"/>
    <p:sldId id="699" r:id="rId45"/>
    <p:sldId id="700" r:id="rId46"/>
    <p:sldId id="702" r:id="rId47"/>
    <p:sldId id="703" r:id="rId48"/>
    <p:sldId id="704" r:id="rId49"/>
    <p:sldId id="705" r:id="rId50"/>
    <p:sldId id="706" r:id="rId51"/>
    <p:sldId id="707" r:id="rId52"/>
    <p:sldId id="816" r:id="rId53"/>
    <p:sldId id="708" r:id="rId54"/>
    <p:sldId id="715" r:id="rId55"/>
    <p:sldId id="721" r:id="rId56"/>
    <p:sldId id="716" r:id="rId57"/>
    <p:sldId id="717" r:id="rId58"/>
    <p:sldId id="718" r:id="rId59"/>
    <p:sldId id="719" r:id="rId60"/>
    <p:sldId id="720" r:id="rId61"/>
    <p:sldId id="729" r:id="rId62"/>
    <p:sldId id="730" r:id="rId63"/>
    <p:sldId id="731" r:id="rId64"/>
    <p:sldId id="732" r:id="rId65"/>
    <p:sldId id="733" r:id="rId66"/>
    <p:sldId id="734" r:id="rId67"/>
    <p:sldId id="735" r:id="rId68"/>
    <p:sldId id="736" r:id="rId69"/>
    <p:sldId id="737" r:id="rId70"/>
    <p:sldId id="738" r:id="rId71"/>
    <p:sldId id="739" r:id="rId72"/>
    <p:sldId id="740" r:id="rId73"/>
    <p:sldId id="741" r:id="rId74"/>
    <p:sldId id="742" r:id="rId75"/>
    <p:sldId id="743" r:id="rId76"/>
    <p:sldId id="744" r:id="rId77"/>
    <p:sldId id="745" r:id="rId78"/>
    <p:sldId id="746" r:id="rId79"/>
    <p:sldId id="747" r:id="rId80"/>
    <p:sldId id="748" r:id="rId81"/>
    <p:sldId id="749" r:id="rId82"/>
    <p:sldId id="779" r:id="rId83"/>
    <p:sldId id="780" r:id="rId84"/>
    <p:sldId id="775" r:id="rId85"/>
    <p:sldId id="776" r:id="rId86"/>
    <p:sldId id="778" r:id="rId87"/>
    <p:sldId id="777" r:id="rId88"/>
    <p:sldId id="781" r:id="rId89"/>
    <p:sldId id="782" r:id="rId90"/>
    <p:sldId id="783" r:id="rId91"/>
    <p:sldId id="784" r:id="rId92"/>
    <p:sldId id="788" r:id="rId93"/>
    <p:sldId id="772" r:id="rId94"/>
    <p:sldId id="787" r:id="rId95"/>
    <p:sldId id="791" r:id="rId96"/>
    <p:sldId id="792" r:id="rId97"/>
    <p:sldId id="793" r:id="rId98"/>
    <p:sldId id="794" r:id="rId99"/>
    <p:sldId id="795" r:id="rId100"/>
    <p:sldId id="796" r:id="rId101"/>
    <p:sldId id="798" r:id="rId102"/>
    <p:sldId id="799" r:id="rId103"/>
    <p:sldId id="800" r:id="rId104"/>
    <p:sldId id="801" r:id="rId105"/>
    <p:sldId id="802" r:id="rId106"/>
    <p:sldId id="803" r:id="rId107"/>
    <p:sldId id="805" r:id="rId108"/>
    <p:sldId id="806" r:id="rId109"/>
    <p:sldId id="807" r:id="rId110"/>
    <p:sldId id="808" r:id="rId111"/>
    <p:sldId id="810" r:id="rId112"/>
    <p:sldId id="809" r:id="rId113"/>
    <p:sldId id="812" r:id="rId114"/>
    <p:sldId id="811" r:id="rId115"/>
    <p:sldId id="813" r:id="rId116"/>
    <p:sldId id="814" r:id="rId117"/>
    <p:sldId id="815" r:id="rId118"/>
    <p:sldId id="774" r:id="rId119"/>
  </p:sldIdLst>
  <p:sldSz cx="9144000" cy="6858000" type="screen4x3"/>
  <p:notesSz cx="6797675" cy="9928225"/>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CC"/>
    <a:srgbClr val="FF33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88" autoAdjust="0"/>
    <p:restoredTop sz="94674"/>
  </p:normalViewPr>
  <p:slideViewPr>
    <p:cSldViewPr>
      <p:cViewPr>
        <p:scale>
          <a:sx n="72" d="100"/>
          <a:sy n="72" d="100"/>
        </p:scale>
        <p:origin x="-784" y="-20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18"/>
    </p:cViewPr>
  </p:sorter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60" Type="http://schemas.openxmlformats.org/officeDocument/2006/relationships/slide" Target="slides/slide54.xml"/><Relationship Id="rId61" Type="http://schemas.openxmlformats.org/officeDocument/2006/relationships/slide" Target="slides/slide55.xml"/><Relationship Id="rId62" Type="http://schemas.openxmlformats.org/officeDocument/2006/relationships/slide" Target="slides/slide56.xml"/><Relationship Id="rId63" Type="http://schemas.openxmlformats.org/officeDocument/2006/relationships/slide" Target="slides/slide57.xml"/><Relationship Id="rId64" Type="http://schemas.openxmlformats.org/officeDocument/2006/relationships/slide" Target="slides/slide58.xml"/><Relationship Id="rId65" Type="http://schemas.openxmlformats.org/officeDocument/2006/relationships/slide" Target="slides/slide59.xml"/><Relationship Id="rId66" Type="http://schemas.openxmlformats.org/officeDocument/2006/relationships/slide" Target="slides/slide60.xml"/><Relationship Id="rId67" Type="http://schemas.openxmlformats.org/officeDocument/2006/relationships/slide" Target="slides/slide61.xml"/><Relationship Id="rId68" Type="http://schemas.openxmlformats.org/officeDocument/2006/relationships/slide" Target="slides/slide62.xml"/><Relationship Id="rId69" Type="http://schemas.openxmlformats.org/officeDocument/2006/relationships/slide" Target="slides/slide63.xml"/><Relationship Id="rId120" Type="http://schemas.openxmlformats.org/officeDocument/2006/relationships/notesMaster" Target="notesMasters/notesMaster1.xml"/><Relationship Id="rId121" Type="http://schemas.openxmlformats.org/officeDocument/2006/relationships/handoutMaster" Target="handoutMasters/handoutMaster1.xml"/><Relationship Id="rId122" Type="http://schemas.openxmlformats.org/officeDocument/2006/relationships/printerSettings" Target="printerSettings/printerSettings1.bin"/><Relationship Id="rId123" Type="http://schemas.openxmlformats.org/officeDocument/2006/relationships/presProps" Target="presProps.xml"/><Relationship Id="rId124" Type="http://schemas.openxmlformats.org/officeDocument/2006/relationships/viewProps" Target="viewProps.xml"/><Relationship Id="rId125" Type="http://schemas.openxmlformats.org/officeDocument/2006/relationships/theme" Target="theme/theme1.xml"/><Relationship Id="rId126" Type="http://schemas.openxmlformats.org/officeDocument/2006/relationships/tableStyles" Target="tableStyles.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90" Type="http://schemas.openxmlformats.org/officeDocument/2006/relationships/slide" Target="slides/slide84.xml"/><Relationship Id="rId91" Type="http://schemas.openxmlformats.org/officeDocument/2006/relationships/slide" Target="slides/slide85.xml"/><Relationship Id="rId92" Type="http://schemas.openxmlformats.org/officeDocument/2006/relationships/slide" Target="slides/slide86.xml"/><Relationship Id="rId93" Type="http://schemas.openxmlformats.org/officeDocument/2006/relationships/slide" Target="slides/slide87.xml"/><Relationship Id="rId94" Type="http://schemas.openxmlformats.org/officeDocument/2006/relationships/slide" Target="slides/slide88.xml"/><Relationship Id="rId95" Type="http://schemas.openxmlformats.org/officeDocument/2006/relationships/slide" Target="slides/slide89.xml"/><Relationship Id="rId96" Type="http://schemas.openxmlformats.org/officeDocument/2006/relationships/slide" Target="slides/slide90.xml"/><Relationship Id="rId101" Type="http://schemas.openxmlformats.org/officeDocument/2006/relationships/slide" Target="slides/slide95.xml"/><Relationship Id="rId102" Type="http://schemas.openxmlformats.org/officeDocument/2006/relationships/slide" Target="slides/slide96.xml"/><Relationship Id="rId103" Type="http://schemas.openxmlformats.org/officeDocument/2006/relationships/slide" Target="slides/slide97.xml"/><Relationship Id="rId104" Type="http://schemas.openxmlformats.org/officeDocument/2006/relationships/slide" Target="slides/slide98.xml"/><Relationship Id="rId105" Type="http://schemas.openxmlformats.org/officeDocument/2006/relationships/slide" Target="slides/slide99.xml"/><Relationship Id="rId106" Type="http://schemas.openxmlformats.org/officeDocument/2006/relationships/slide" Target="slides/slide100.xml"/><Relationship Id="rId107" Type="http://schemas.openxmlformats.org/officeDocument/2006/relationships/slide" Target="slides/slide101.xml"/><Relationship Id="rId108" Type="http://schemas.openxmlformats.org/officeDocument/2006/relationships/slide" Target="slides/slide102.xml"/><Relationship Id="rId109" Type="http://schemas.openxmlformats.org/officeDocument/2006/relationships/slide" Target="slides/slide103.xml"/><Relationship Id="rId97" Type="http://schemas.openxmlformats.org/officeDocument/2006/relationships/slide" Target="slides/slide91.xml"/><Relationship Id="rId98" Type="http://schemas.openxmlformats.org/officeDocument/2006/relationships/slide" Target="slides/slide92.xml"/><Relationship Id="rId99" Type="http://schemas.openxmlformats.org/officeDocument/2006/relationships/slide" Target="slides/slide93.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00" Type="http://schemas.openxmlformats.org/officeDocument/2006/relationships/slide" Target="slides/slide94.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70" Type="http://schemas.openxmlformats.org/officeDocument/2006/relationships/slide" Target="slides/slide64.xml"/><Relationship Id="rId71" Type="http://schemas.openxmlformats.org/officeDocument/2006/relationships/slide" Target="slides/slide65.xml"/><Relationship Id="rId72" Type="http://schemas.openxmlformats.org/officeDocument/2006/relationships/slide" Target="slides/slide66.xml"/><Relationship Id="rId73" Type="http://schemas.openxmlformats.org/officeDocument/2006/relationships/slide" Target="slides/slide67.xml"/><Relationship Id="rId74" Type="http://schemas.openxmlformats.org/officeDocument/2006/relationships/slide" Target="slides/slide68.xml"/><Relationship Id="rId75" Type="http://schemas.openxmlformats.org/officeDocument/2006/relationships/slide" Target="slides/slide69.xml"/><Relationship Id="rId76" Type="http://schemas.openxmlformats.org/officeDocument/2006/relationships/slide" Target="slides/slide70.xml"/><Relationship Id="rId77" Type="http://schemas.openxmlformats.org/officeDocument/2006/relationships/slide" Target="slides/slide71.xml"/><Relationship Id="rId78" Type="http://schemas.openxmlformats.org/officeDocument/2006/relationships/slide" Target="slides/slide72.xml"/><Relationship Id="rId79" Type="http://schemas.openxmlformats.org/officeDocument/2006/relationships/slide" Target="slides/slide73.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50" Type="http://schemas.openxmlformats.org/officeDocument/2006/relationships/slide" Target="slides/slide44.xml"/><Relationship Id="rId51" Type="http://schemas.openxmlformats.org/officeDocument/2006/relationships/slide" Target="slides/slide45.xml"/><Relationship Id="rId52" Type="http://schemas.openxmlformats.org/officeDocument/2006/relationships/slide" Target="slides/slide46.xml"/><Relationship Id="rId53" Type="http://schemas.openxmlformats.org/officeDocument/2006/relationships/slide" Target="slides/slide47.xml"/><Relationship Id="rId54" Type="http://schemas.openxmlformats.org/officeDocument/2006/relationships/slide" Target="slides/slide48.xml"/><Relationship Id="rId55" Type="http://schemas.openxmlformats.org/officeDocument/2006/relationships/slide" Target="slides/slide49.xml"/><Relationship Id="rId56" Type="http://schemas.openxmlformats.org/officeDocument/2006/relationships/slide" Target="slides/slide50.xml"/><Relationship Id="rId57" Type="http://schemas.openxmlformats.org/officeDocument/2006/relationships/slide" Target="slides/slide51.xml"/><Relationship Id="rId58" Type="http://schemas.openxmlformats.org/officeDocument/2006/relationships/slide" Target="slides/slide52.xml"/><Relationship Id="rId59" Type="http://schemas.openxmlformats.org/officeDocument/2006/relationships/slide" Target="slides/slide53.xml"/><Relationship Id="rId110" Type="http://schemas.openxmlformats.org/officeDocument/2006/relationships/slide" Target="slides/slide104.xml"/><Relationship Id="rId111" Type="http://schemas.openxmlformats.org/officeDocument/2006/relationships/slide" Target="slides/slide105.xml"/><Relationship Id="rId112" Type="http://schemas.openxmlformats.org/officeDocument/2006/relationships/slide" Target="slides/slide106.xml"/><Relationship Id="rId113" Type="http://schemas.openxmlformats.org/officeDocument/2006/relationships/slide" Target="slides/slide107.xml"/><Relationship Id="rId114" Type="http://schemas.openxmlformats.org/officeDocument/2006/relationships/slide" Target="slides/slide108.xml"/><Relationship Id="rId115" Type="http://schemas.openxmlformats.org/officeDocument/2006/relationships/slide" Target="slides/slide109.xml"/><Relationship Id="rId116" Type="http://schemas.openxmlformats.org/officeDocument/2006/relationships/slide" Target="slides/slide110.xml"/><Relationship Id="rId117" Type="http://schemas.openxmlformats.org/officeDocument/2006/relationships/slide" Target="slides/slide111.xml"/><Relationship Id="rId118" Type="http://schemas.openxmlformats.org/officeDocument/2006/relationships/slide" Target="slides/slide112.xml"/><Relationship Id="rId119" Type="http://schemas.openxmlformats.org/officeDocument/2006/relationships/slide" Target="slides/slide11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80" Type="http://schemas.openxmlformats.org/officeDocument/2006/relationships/slide" Target="slides/slide74.xml"/><Relationship Id="rId81" Type="http://schemas.openxmlformats.org/officeDocument/2006/relationships/slide" Target="slides/slide75.xml"/><Relationship Id="rId82" Type="http://schemas.openxmlformats.org/officeDocument/2006/relationships/slide" Target="slides/slide76.xml"/><Relationship Id="rId83" Type="http://schemas.openxmlformats.org/officeDocument/2006/relationships/slide" Target="slides/slide77.xml"/><Relationship Id="rId84" Type="http://schemas.openxmlformats.org/officeDocument/2006/relationships/slide" Target="slides/slide78.xml"/><Relationship Id="rId85" Type="http://schemas.openxmlformats.org/officeDocument/2006/relationships/slide" Target="slides/slide79.xml"/><Relationship Id="rId86" Type="http://schemas.openxmlformats.org/officeDocument/2006/relationships/slide" Target="slides/slide80.xml"/><Relationship Id="rId87" Type="http://schemas.openxmlformats.org/officeDocument/2006/relationships/slide" Target="slides/slide81.xml"/><Relationship Id="rId88" Type="http://schemas.openxmlformats.org/officeDocument/2006/relationships/slide" Target="slides/slide82.xml"/><Relationship Id="rId89" Type="http://schemas.openxmlformats.org/officeDocument/2006/relationships/slide" Target="slides/slide8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71683" name="Rectangle 3"/>
          <p:cNvSpPr>
            <a:spLocks noGrp="1" noChangeArrowheads="1"/>
          </p:cNvSpPr>
          <p:nvPr>
            <p:ph type="dt" sz="quarter" idx="1"/>
          </p:nvPr>
        </p:nvSpPr>
        <p:spPr bwMode="auto">
          <a:xfrm>
            <a:off x="3851098"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71684" name="Rectangle 4"/>
          <p:cNvSpPr>
            <a:spLocks noGrp="1" noChangeArrowheads="1"/>
          </p:cNvSpPr>
          <p:nvPr>
            <p:ph type="ftr" sz="quarter" idx="2"/>
          </p:nvPr>
        </p:nvSpPr>
        <p:spPr bwMode="auto">
          <a:xfrm>
            <a:off x="0" y="9429750"/>
            <a:ext cx="2944958"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71685" name="Rectangle 5"/>
          <p:cNvSpPr>
            <a:spLocks noGrp="1" noChangeArrowheads="1"/>
          </p:cNvSpPr>
          <p:nvPr>
            <p:ph type="sldNum" sz="quarter" idx="3"/>
          </p:nvPr>
        </p:nvSpPr>
        <p:spPr bwMode="auto">
          <a:xfrm>
            <a:off x="3851098" y="9429750"/>
            <a:ext cx="2944958"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50D0BFC-19C0-4B02-897C-F5CB4A89999C}" type="slidenum">
              <a:rPr lang="en-GB"/>
              <a:pPr>
                <a:defRPr/>
              </a:pPr>
              <a:t>‹#›</a:t>
            </a:fld>
            <a:endParaRPr lang="en-GB"/>
          </a:p>
        </p:txBody>
      </p:sp>
    </p:spTree>
    <p:extLst>
      <p:ext uri="{BB962C8B-B14F-4D97-AF65-F5344CB8AC3E}">
        <p14:creationId xmlns:p14="http://schemas.microsoft.com/office/powerpoint/2010/main" val="7463583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6888"/>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idx="1"/>
          </p:nvPr>
        </p:nvSpPr>
        <p:spPr>
          <a:xfrm>
            <a:off x="3851098" y="0"/>
            <a:ext cx="2944958" cy="496888"/>
          </a:xfrm>
          <a:prstGeom prst="rect">
            <a:avLst/>
          </a:prstGeom>
        </p:spPr>
        <p:txBody>
          <a:bodyPr vert="horz" lIns="91440" tIns="45720" rIns="91440" bIns="45720" rtlCol="0"/>
          <a:lstStyle>
            <a:lvl1pPr algn="r">
              <a:defRPr sz="1200" smtClean="0"/>
            </a:lvl1pPr>
          </a:lstStyle>
          <a:p>
            <a:pPr>
              <a:defRPr/>
            </a:pPr>
            <a:fld id="{DB697D11-3A8D-4CED-9D93-922262161C85}" type="datetimeFigureOut">
              <a:rPr lang="en-GB"/>
              <a:pPr>
                <a:defRPr/>
              </a:pPr>
              <a:t>15/05/18</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606" y="4716465"/>
            <a:ext cx="5438464"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9750"/>
            <a:ext cx="2944958" cy="496888"/>
          </a:xfrm>
          <a:prstGeom prst="rect">
            <a:avLst/>
          </a:prstGeom>
        </p:spPr>
        <p:txBody>
          <a:bodyPr vert="horz" lIns="91440" tIns="45720" rIns="91440" bIns="45720" rtlCol="0" anchor="b"/>
          <a:lstStyle>
            <a:lvl1pPr algn="l">
              <a:defRPr sz="1200" smtClean="0"/>
            </a:lvl1pPr>
          </a:lstStyle>
          <a:p>
            <a:pPr>
              <a:defRPr/>
            </a:pPr>
            <a:endParaRPr lang="en-GB"/>
          </a:p>
        </p:txBody>
      </p:sp>
      <p:sp>
        <p:nvSpPr>
          <p:cNvPr id="7" name="Slide Number Placeholder 6"/>
          <p:cNvSpPr>
            <a:spLocks noGrp="1"/>
          </p:cNvSpPr>
          <p:nvPr>
            <p:ph type="sldNum" sz="quarter" idx="5"/>
          </p:nvPr>
        </p:nvSpPr>
        <p:spPr>
          <a:xfrm>
            <a:off x="3851098" y="9429750"/>
            <a:ext cx="2944958" cy="496888"/>
          </a:xfrm>
          <a:prstGeom prst="rect">
            <a:avLst/>
          </a:prstGeom>
        </p:spPr>
        <p:txBody>
          <a:bodyPr vert="horz" lIns="91440" tIns="45720" rIns="91440" bIns="45720" rtlCol="0" anchor="b"/>
          <a:lstStyle>
            <a:lvl1pPr algn="r">
              <a:defRPr sz="1200" smtClean="0"/>
            </a:lvl1pPr>
          </a:lstStyle>
          <a:p>
            <a:pPr>
              <a:defRPr/>
            </a:pPr>
            <a:fld id="{0381F092-2E78-4A08-99FC-8A8532EF3805}" type="slidenum">
              <a:rPr lang="en-GB"/>
              <a:pPr>
                <a:defRPr/>
              </a:pPr>
              <a:t>‹#›</a:t>
            </a:fld>
            <a:endParaRPr lang="en-GB"/>
          </a:p>
        </p:txBody>
      </p:sp>
    </p:spTree>
    <p:extLst>
      <p:ext uri="{BB962C8B-B14F-4D97-AF65-F5344CB8AC3E}">
        <p14:creationId xmlns:p14="http://schemas.microsoft.com/office/powerpoint/2010/main" val="10678543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322E46-94F6-49AC-A4A6-086C2F2D6EE9}" type="slidenum">
              <a:rPr lang="en-GB"/>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defTabSz="914400" eaLnBrk="1" hangingPunct="1">
              <a:spcBef>
                <a:spcPct val="0"/>
              </a:spcBef>
            </a:pPr>
            <a:endParaRPr lang="en-US" altLang="en-US" smtClean="0"/>
          </a:p>
        </p:txBody>
      </p:sp>
      <p:sp>
        <p:nvSpPr>
          <p:cNvPr id="76804" name="Slide Number Placeholder 3"/>
          <p:cNvSpPr>
            <a:spLocks noGrp="1"/>
          </p:cNvSpPr>
          <p:nvPr>
            <p:ph type="sldNum" sz="quarter" idx="5"/>
          </p:nvPr>
        </p:nvSpPr>
        <p:spPr bwMode="auto">
          <a:noFill/>
          <a:ln>
            <a:miter lim="800000"/>
            <a:headEnd/>
            <a:tailEnd/>
          </a:ln>
        </p:spPr>
        <p:txBody>
          <a:bodyPr/>
          <a:lstStyle/>
          <a:p>
            <a:fld id="{6C3C1D85-C424-4C1F-A721-1DF1CD89C91F}" type="slidenum">
              <a:rPr lang="en-GB" altLang="en-US">
                <a:solidFill>
                  <a:srgbClr val="000000"/>
                </a:solidFill>
                <a:cs typeface="Arial" pitchFamily="34" charset="0"/>
              </a:rPr>
              <a:pPr/>
              <a:t>17</a:t>
            </a:fld>
            <a:endParaRPr lang="en-GB" altLang="en-US">
              <a:solidFill>
                <a:srgbClr val="000000"/>
              </a:solidFill>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98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eaLnBrk="1" hangingPunct="1">
              <a:spcBef>
                <a:spcPct val="0"/>
              </a:spcBef>
            </a:pPr>
            <a:r>
              <a:rPr lang="en-US">
                <a:latin typeface="Calibri" charset="0"/>
              </a:rPr>
              <a:t>Fix box</a:t>
            </a:r>
          </a:p>
        </p:txBody>
      </p:sp>
      <p:sp>
        <p:nvSpPr>
          <p:cNvPr id="798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5BA20E0-7ECD-AD40-8CE6-9DB4CAE93BFF}" type="slidenum">
              <a:rPr lang="en-GB" sz="1200">
                <a:solidFill>
                  <a:srgbClr val="000000"/>
                </a:solidFill>
                <a:cs typeface="MS PGothic" charset="0"/>
              </a:rPr>
              <a:pPr eaLnBrk="1" hangingPunct="1"/>
              <a:t>18</a:t>
            </a:fld>
            <a:endParaRPr lang="en-GB" sz="1200">
              <a:solidFill>
                <a:srgbClr val="000000"/>
              </a:solidFill>
              <a:cs typeface="MS PGothic"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819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9CB6CBE-A3CC-D142-91D7-4802333ACAFF}" type="slidenum">
              <a:rPr lang="en-GB" sz="1200">
                <a:solidFill>
                  <a:srgbClr val="000000"/>
                </a:solidFill>
                <a:cs typeface="MS PGothic" charset="0"/>
              </a:rPr>
              <a:pPr eaLnBrk="1" hangingPunct="1"/>
              <a:t>19</a:t>
            </a:fld>
            <a:endParaRPr lang="en-GB" sz="1200">
              <a:solidFill>
                <a:srgbClr val="000000"/>
              </a:solidFill>
              <a:cs typeface="MS PGothic"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70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870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EF5E08C-3150-D541-9598-0DAAAE754F21}" type="slidenum">
              <a:rPr lang="en-GB" sz="1200">
                <a:solidFill>
                  <a:srgbClr val="000000"/>
                </a:solidFill>
                <a:cs typeface="MS PGothic" charset="0"/>
              </a:rPr>
              <a:pPr eaLnBrk="1" hangingPunct="1"/>
              <a:t>22</a:t>
            </a:fld>
            <a:endParaRPr lang="en-GB" sz="1200">
              <a:solidFill>
                <a:srgbClr val="000000"/>
              </a:solidFill>
              <a:cs typeface="MS PGothic"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90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890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F60A52F-2A66-1D4E-A6BE-A84B6D038E67}" type="slidenum">
              <a:rPr lang="en-GB" sz="1200">
                <a:solidFill>
                  <a:srgbClr val="000000"/>
                </a:solidFill>
                <a:cs typeface="MS PGothic" charset="0"/>
              </a:rPr>
              <a:pPr eaLnBrk="1" hangingPunct="1"/>
              <a:t>24</a:t>
            </a:fld>
            <a:endParaRPr lang="en-GB" sz="1200">
              <a:solidFill>
                <a:srgbClr val="000000"/>
              </a:solidFill>
              <a:cs typeface="MS PGothic"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11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911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C28901A-4EF1-8C47-9940-9CD25C905A6E}" type="slidenum">
              <a:rPr lang="en-GB" sz="1200">
                <a:solidFill>
                  <a:srgbClr val="000000"/>
                </a:solidFill>
                <a:cs typeface="MS PGothic" charset="0"/>
              </a:rPr>
              <a:pPr eaLnBrk="1" hangingPunct="1"/>
              <a:t>25</a:t>
            </a:fld>
            <a:endParaRPr lang="en-GB" sz="1200">
              <a:solidFill>
                <a:srgbClr val="000000"/>
              </a:solidFill>
              <a:cs typeface="MS PGothic"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31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931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7B7AF95-0E08-204A-80F7-9AC7FF852155}" type="slidenum">
              <a:rPr lang="en-GB" sz="1200">
                <a:solidFill>
                  <a:srgbClr val="000000"/>
                </a:solidFill>
                <a:cs typeface="MS PGothic" charset="0"/>
              </a:rPr>
              <a:pPr eaLnBrk="1" hangingPunct="1"/>
              <a:t>26</a:t>
            </a:fld>
            <a:endParaRPr lang="en-GB" sz="1200">
              <a:solidFill>
                <a:srgbClr val="000000"/>
              </a:solidFill>
              <a:cs typeface="MS PGothic"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52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952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536FBA5-9729-AA41-9FA2-856EB3835B93}" type="slidenum">
              <a:rPr lang="en-GB" sz="1200">
                <a:solidFill>
                  <a:srgbClr val="000000"/>
                </a:solidFill>
                <a:cs typeface="MS PGothic" charset="0"/>
              </a:rPr>
              <a:pPr eaLnBrk="1" hangingPunct="1"/>
              <a:t>27</a:t>
            </a:fld>
            <a:endParaRPr lang="en-GB" sz="1200">
              <a:solidFill>
                <a:srgbClr val="000000"/>
              </a:solidFill>
              <a:cs typeface="MS PGothic"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72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972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9A0BC9D-2F14-B745-978A-FD368289605E}" type="slidenum">
              <a:rPr lang="en-GB" sz="1200">
                <a:solidFill>
                  <a:srgbClr val="000000"/>
                </a:solidFill>
                <a:cs typeface="MS PGothic" charset="0"/>
              </a:rPr>
              <a:pPr eaLnBrk="1" hangingPunct="1"/>
              <a:t>28</a:t>
            </a:fld>
            <a:endParaRPr lang="en-GB" sz="1200">
              <a:solidFill>
                <a:srgbClr val="000000"/>
              </a:solidFill>
              <a:cs typeface="MS PGothic"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93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eaLnBrk="1" hangingPunct="1">
              <a:spcBef>
                <a:spcPct val="0"/>
              </a:spcBef>
            </a:pPr>
            <a:r>
              <a:rPr lang="en-US">
                <a:latin typeface="Calibri" charset="0"/>
              </a:rPr>
              <a:t>Check the local state for thread 2</a:t>
            </a:r>
          </a:p>
        </p:txBody>
      </p:sp>
      <p:sp>
        <p:nvSpPr>
          <p:cNvPr id="993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ACEBFA6-44EC-F342-A848-4F89FA5F1997}" type="slidenum">
              <a:rPr lang="en-GB" sz="1200">
                <a:solidFill>
                  <a:srgbClr val="000000"/>
                </a:solidFill>
                <a:cs typeface="MS PGothic" charset="0"/>
              </a:rPr>
              <a:pPr eaLnBrk="1" hangingPunct="1"/>
              <a:t>29</a:t>
            </a:fld>
            <a:endParaRPr lang="en-GB" sz="1200">
              <a:solidFill>
                <a:srgbClr val="000000"/>
              </a:solidFill>
              <a:cs typeface="MS PGothic"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52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552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DCFA7A90-312A-C24D-9A21-FE4154A977D1}" type="slidenum">
              <a:rPr lang="en-GB" sz="1200">
                <a:solidFill>
                  <a:srgbClr val="000000"/>
                </a:solidFill>
                <a:cs typeface="MS PGothic" charset="0"/>
              </a:rPr>
              <a:pPr eaLnBrk="1" hangingPunct="1"/>
              <a:t>3</a:t>
            </a:fld>
            <a:endParaRPr lang="en-GB" sz="1200">
              <a:solidFill>
                <a:srgbClr val="000000"/>
              </a:solidFill>
              <a:cs typeface="MS PGothic"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13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eaLnBrk="1" hangingPunct="1">
              <a:spcBef>
                <a:spcPct val="0"/>
              </a:spcBef>
            </a:pPr>
            <a:r>
              <a:rPr lang="en-US">
                <a:latin typeface="Calibri" charset="0"/>
              </a:rPr>
              <a:t>Check the local state for thread 2</a:t>
            </a:r>
          </a:p>
        </p:txBody>
      </p:sp>
      <p:sp>
        <p:nvSpPr>
          <p:cNvPr id="1013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48160B9-674B-004F-B33D-2DE409B56442}" type="slidenum">
              <a:rPr lang="en-GB" sz="1200">
                <a:solidFill>
                  <a:srgbClr val="000000"/>
                </a:solidFill>
                <a:cs typeface="MS PGothic" charset="0"/>
              </a:rPr>
              <a:pPr eaLnBrk="1" hangingPunct="1"/>
              <a:t>30</a:t>
            </a:fld>
            <a:endParaRPr lang="en-GB" sz="1200">
              <a:solidFill>
                <a:srgbClr val="000000"/>
              </a:solidFill>
              <a:cs typeface="MS PGothic"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34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eaLnBrk="1" hangingPunct="1">
              <a:spcBef>
                <a:spcPct val="0"/>
              </a:spcBef>
            </a:pPr>
            <a:r>
              <a:rPr lang="en-US">
                <a:latin typeface="Calibri" charset="0"/>
              </a:rPr>
              <a:t>Check the local state for thread 2</a:t>
            </a:r>
          </a:p>
        </p:txBody>
      </p:sp>
      <p:sp>
        <p:nvSpPr>
          <p:cNvPr id="1034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8C98550-936A-8A43-9A74-86B30E30EA7A}" type="slidenum">
              <a:rPr lang="en-GB" sz="1200">
                <a:solidFill>
                  <a:srgbClr val="000000"/>
                </a:solidFill>
                <a:cs typeface="MS PGothic" charset="0"/>
              </a:rPr>
              <a:pPr eaLnBrk="1" hangingPunct="1"/>
              <a:t>31</a:t>
            </a:fld>
            <a:endParaRPr lang="en-GB" sz="1200">
              <a:solidFill>
                <a:srgbClr val="000000"/>
              </a:solidFill>
              <a:cs typeface="MS PGothic"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54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eaLnBrk="1" hangingPunct="1">
              <a:spcBef>
                <a:spcPct val="0"/>
              </a:spcBef>
            </a:pPr>
            <a:r>
              <a:rPr lang="en-US">
                <a:latin typeface="Calibri" charset="0"/>
              </a:rPr>
              <a:t>Check the local state for thread 2</a:t>
            </a:r>
          </a:p>
        </p:txBody>
      </p:sp>
      <p:sp>
        <p:nvSpPr>
          <p:cNvPr id="1054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CF9B379-9D87-E349-8FB8-E19A47AF192F}" type="slidenum">
              <a:rPr lang="en-GB" sz="1200">
                <a:solidFill>
                  <a:srgbClr val="000000"/>
                </a:solidFill>
                <a:cs typeface="MS PGothic" charset="0"/>
              </a:rPr>
              <a:pPr eaLnBrk="1" hangingPunct="1"/>
              <a:t>32</a:t>
            </a:fld>
            <a:endParaRPr lang="en-GB" sz="1200">
              <a:solidFill>
                <a:srgbClr val="000000"/>
              </a:solidFill>
              <a:cs typeface="MS PGothic"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18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eaLnBrk="1" hangingPunct="1">
              <a:spcBef>
                <a:spcPct val="0"/>
              </a:spcBef>
            </a:pPr>
            <a:r>
              <a:rPr lang="en-US">
                <a:latin typeface="Calibri" charset="0"/>
              </a:rPr>
              <a:t>Check the local state for thread 2</a:t>
            </a:r>
          </a:p>
        </p:txBody>
      </p:sp>
      <p:sp>
        <p:nvSpPr>
          <p:cNvPr id="1218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6E8C455-03A3-4B4E-ACBC-BA8B1BC27D4C}" type="slidenum">
              <a:rPr lang="en-GB" sz="1200">
                <a:solidFill>
                  <a:srgbClr val="000000"/>
                </a:solidFill>
                <a:cs typeface="MS PGothic" charset="0"/>
              </a:rPr>
              <a:pPr eaLnBrk="1" hangingPunct="1"/>
              <a:t>34</a:t>
            </a:fld>
            <a:endParaRPr lang="en-GB" sz="1200">
              <a:solidFill>
                <a:srgbClr val="000000"/>
              </a:solidFill>
              <a:cs typeface="MS PGothic"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59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eaLnBrk="1" hangingPunct="1">
              <a:spcBef>
                <a:spcPct val="0"/>
              </a:spcBef>
            </a:pPr>
            <a:r>
              <a:rPr lang="en-US">
                <a:latin typeface="Calibri" charset="0"/>
              </a:rPr>
              <a:t>Check the local state for thread 2</a:t>
            </a:r>
          </a:p>
        </p:txBody>
      </p:sp>
      <p:sp>
        <p:nvSpPr>
          <p:cNvPr id="1259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C949898-4E7E-644B-9DE1-E122F414666D}" type="slidenum">
              <a:rPr lang="en-GB" sz="1200">
                <a:solidFill>
                  <a:srgbClr val="000000"/>
                </a:solidFill>
                <a:cs typeface="MS PGothic" charset="0"/>
              </a:rPr>
              <a:pPr eaLnBrk="1" hangingPunct="1"/>
              <a:t>35</a:t>
            </a:fld>
            <a:endParaRPr lang="en-GB" sz="1200">
              <a:solidFill>
                <a:srgbClr val="000000"/>
              </a:solidFill>
              <a:cs typeface="MS PGothic"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8001"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8002"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28003"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C92AB76E-0A12-B148-8792-13267DBCA21F}" type="slidenum">
              <a:rPr lang="en-GB" sz="1200">
                <a:solidFill>
                  <a:srgbClr val="000000"/>
                </a:solidFill>
                <a:cs typeface="Calibri" charset="0"/>
                <a:sym typeface="Calibri" charset="0"/>
              </a:rPr>
              <a:pPr eaLnBrk="1" hangingPunct="1">
                <a:buClr>
                  <a:srgbClr val="000000"/>
                </a:buClr>
                <a:buSzPct val="25000"/>
                <a:buFont typeface="Calibri" charset="0"/>
                <a:buNone/>
              </a:pPr>
              <a:t>36</a:t>
            </a:fld>
            <a:endParaRPr lang="en-GB" sz="1200">
              <a:solidFill>
                <a:srgbClr val="000000"/>
              </a:solidFill>
              <a:cs typeface="Calibri" charset="0"/>
              <a:sym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0049"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0050"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30051"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F992B963-2B24-2746-ABD5-1C6567164A12}" type="slidenum">
              <a:rPr lang="en-GB" sz="1200">
                <a:solidFill>
                  <a:srgbClr val="000000"/>
                </a:solidFill>
                <a:cs typeface="Calibri" charset="0"/>
                <a:sym typeface="Calibri" charset="0"/>
              </a:rPr>
              <a:pPr eaLnBrk="1" hangingPunct="1">
                <a:buClr>
                  <a:srgbClr val="000000"/>
                </a:buClr>
                <a:buSzPct val="25000"/>
                <a:buFont typeface="Calibri" charset="0"/>
                <a:buNone/>
              </a:pPr>
              <a:t>37</a:t>
            </a:fld>
            <a:endParaRPr lang="en-GB" sz="1200">
              <a:solidFill>
                <a:srgbClr val="000000"/>
              </a:solidFill>
              <a:cs typeface="Calibri" charset="0"/>
              <a:sym typeface="Calibri"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2097"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2098"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32099"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8FD4493A-360D-5242-9CB3-E5FEF1D5D557}" type="slidenum">
              <a:rPr lang="en-GB" sz="1200">
                <a:solidFill>
                  <a:srgbClr val="000000"/>
                </a:solidFill>
                <a:cs typeface="Calibri" charset="0"/>
                <a:sym typeface="Calibri" charset="0"/>
              </a:rPr>
              <a:pPr eaLnBrk="1" hangingPunct="1">
                <a:buClr>
                  <a:srgbClr val="000000"/>
                </a:buClr>
                <a:buSzPct val="25000"/>
                <a:buFont typeface="Calibri" charset="0"/>
                <a:buNone/>
              </a:pPr>
              <a:t>38</a:t>
            </a:fld>
            <a:endParaRPr lang="en-GB" sz="1200">
              <a:solidFill>
                <a:srgbClr val="000000"/>
              </a:solidFill>
              <a:cs typeface="Calibri" charset="0"/>
              <a:sym typeface="Calibri"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4145"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4146"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34147"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F4538F52-AE83-5E4B-9479-2D26E2081C91}" type="slidenum">
              <a:rPr lang="en-GB" sz="1200">
                <a:solidFill>
                  <a:srgbClr val="000000"/>
                </a:solidFill>
                <a:cs typeface="Calibri" charset="0"/>
                <a:sym typeface="Calibri" charset="0"/>
              </a:rPr>
              <a:pPr eaLnBrk="1" hangingPunct="1">
                <a:buClr>
                  <a:srgbClr val="000000"/>
                </a:buClr>
                <a:buSzPct val="25000"/>
                <a:buFont typeface="Calibri" charset="0"/>
                <a:buNone/>
              </a:pPr>
              <a:t>39</a:t>
            </a:fld>
            <a:endParaRPr lang="en-GB" sz="1200">
              <a:solidFill>
                <a:srgbClr val="000000"/>
              </a:solidFill>
              <a:cs typeface="Calibri" charset="0"/>
              <a:sym typeface="Calibri"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6193"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6194"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36195"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36E062E3-8C72-8D48-9E75-2F977D4C6C06}" type="slidenum">
              <a:rPr lang="en-GB" sz="1200">
                <a:solidFill>
                  <a:srgbClr val="000000"/>
                </a:solidFill>
                <a:cs typeface="Calibri" charset="0"/>
                <a:sym typeface="Calibri" charset="0"/>
              </a:rPr>
              <a:pPr eaLnBrk="1" hangingPunct="1">
                <a:buClr>
                  <a:srgbClr val="000000"/>
                </a:buClr>
                <a:buSzPct val="25000"/>
                <a:buFont typeface="Calibri" charset="0"/>
                <a:buNone/>
              </a:pPr>
              <a:t>40</a:t>
            </a:fld>
            <a:endParaRPr lang="en-GB" sz="1200">
              <a:solidFill>
                <a:srgbClr val="000000"/>
              </a:solidFill>
              <a:cs typeface="Calibri" charset="0"/>
              <a:sym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93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593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1A02562-F0EF-0C4C-98D9-9F628ABAFB6A}" type="slidenum">
              <a:rPr lang="en-GB" sz="1200">
                <a:solidFill>
                  <a:srgbClr val="000000"/>
                </a:solidFill>
                <a:cs typeface="MS PGothic" charset="0"/>
              </a:rPr>
              <a:pPr eaLnBrk="1" hangingPunct="1"/>
              <a:t>8</a:t>
            </a:fld>
            <a:endParaRPr lang="en-GB" sz="1200">
              <a:solidFill>
                <a:srgbClr val="000000"/>
              </a:solidFill>
              <a:cs typeface="MS PGothic"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0289"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0290"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r>
              <a:rPr lang="en-US" dirty="0" smtClean="0">
                <a:solidFill>
                  <a:srgbClr val="000000"/>
                </a:solidFill>
                <a:latin typeface="Calibri" charset="0"/>
              </a:rPr>
              <a:t>Update</a:t>
            </a:r>
          </a:p>
          <a:p>
            <a:pPr>
              <a:spcBef>
                <a:spcPct val="0"/>
              </a:spcBef>
              <a:buClr>
                <a:srgbClr val="000000"/>
              </a:buClr>
            </a:pPr>
            <a:endParaRPr lang="en-US" dirty="0">
              <a:solidFill>
                <a:srgbClr val="000000"/>
              </a:solidFill>
              <a:latin typeface="Calibri" charset="0"/>
            </a:endParaRPr>
          </a:p>
        </p:txBody>
      </p:sp>
      <p:sp>
        <p:nvSpPr>
          <p:cNvPr id="140291"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4C7AD96A-977F-C94C-A966-A7792649B6E1}" type="slidenum">
              <a:rPr lang="en-GB" sz="1200">
                <a:solidFill>
                  <a:srgbClr val="000000"/>
                </a:solidFill>
                <a:cs typeface="Calibri" charset="0"/>
                <a:sym typeface="Calibri" charset="0"/>
              </a:rPr>
              <a:pPr eaLnBrk="1" hangingPunct="1">
                <a:buClr>
                  <a:srgbClr val="000000"/>
                </a:buClr>
                <a:buSzPct val="25000"/>
                <a:buFont typeface="Calibri" charset="0"/>
                <a:buNone/>
              </a:pPr>
              <a:t>41</a:t>
            </a:fld>
            <a:endParaRPr lang="en-GB" sz="1200">
              <a:solidFill>
                <a:srgbClr val="000000"/>
              </a:solidFill>
              <a:cs typeface="Calibri" charset="0"/>
              <a:sym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3361"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3362"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43363"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0DED814E-DFD2-924B-87F4-8BE2B4A7BA21}" type="slidenum">
              <a:rPr lang="en-GB" sz="1200">
                <a:solidFill>
                  <a:srgbClr val="000000"/>
                </a:solidFill>
                <a:cs typeface="Calibri" charset="0"/>
                <a:sym typeface="Calibri" charset="0"/>
              </a:rPr>
              <a:pPr eaLnBrk="1" hangingPunct="1">
                <a:buClr>
                  <a:srgbClr val="000000"/>
                </a:buClr>
                <a:buSzPct val="25000"/>
                <a:buFont typeface="Calibri" charset="0"/>
                <a:buNone/>
              </a:pPr>
              <a:t>43</a:t>
            </a:fld>
            <a:endParaRPr lang="en-GB" sz="1200">
              <a:solidFill>
                <a:srgbClr val="000000"/>
              </a:solidFill>
              <a:cs typeface="Calibri" charset="0"/>
              <a:sym typeface="Calibri"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5409"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5410"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45411"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95F39B19-51F3-9D42-8EA7-A5F7FB5FF4C2}" type="slidenum">
              <a:rPr lang="en-GB" sz="1200">
                <a:solidFill>
                  <a:srgbClr val="000000"/>
                </a:solidFill>
                <a:cs typeface="Calibri" charset="0"/>
                <a:sym typeface="Calibri" charset="0"/>
              </a:rPr>
              <a:pPr eaLnBrk="1" hangingPunct="1">
                <a:buClr>
                  <a:srgbClr val="000000"/>
                </a:buClr>
                <a:buSzPct val="25000"/>
                <a:buFont typeface="Calibri" charset="0"/>
                <a:buNone/>
              </a:pPr>
              <a:t>44</a:t>
            </a:fld>
            <a:endParaRPr lang="en-GB" sz="1200">
              <a:solidFill>
                <a:srgbClr val="000000"/>
              </a:solidFill>
              <a:cs typeface="Calibri" charset="0"/>
              <a:sym typeface="Calibri"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7457"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7458"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47459"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F41DB41A-86E0-734C-B09F-097153D13D9E}" type="slidenum">
              <a:rPr lang="en-GB" sz="1200">
                <a:solidFill>
                  <a:srgbClr val="000000"/>
                </a:solidFill>
                <a:cs typeface="Calibri" charset="0"/>
                <a:sym typeface="Calibri" charset="0"/>
              </a:rPr>
              <a:pPr eaLnBrk="1" hangingPunct="1">
                <a:buClr>
                  <a:srgbClr val="000000"/>
                </a:buClr>
                <a:buSzPct val="25000"/>
                <a:buFont typeface="Calibri" charset="0"/>
                <a:buNone/>
              </a:pPr>
              <a:t>45</a:t>
            </a:fld>
            <a:endParaRPr lang="en-GB" sz="1200">
              <a:solidFill>
                <a:srgbClr val="000000"/>
              </a:solidFill>
              <a:cs typeface="Calibri" charset="0"/>
              <a:sym typeface="Calibri"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9505"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9506"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49507"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A5581C65-5B4B-2042-A250-FC12D867495B}" type="slidenum">
              <a:rPr lang="en-GB" sz="1200">
                <a:solidFill>
                  <a:srgbClr val="000000"/>
                </a:solidFill>
                <a:cs typeface="Calibri" charset="0"/>
                <a:sym typeface="Calibri" charset="0"/>
              </a:rPr>
              <a:pPr eaLnBrk="1" hangingPunct="1">
                <a:buClr>
                  <a:srgbClr val="000000"/>
                </a:buClr>
                <a:buSzPct val="25000"/>
                <a:buFont typeface="Calibri" charset="0"/>
                <a:buNone/>
              </a:pPr>
              <a:t>46</a:t>
            </a:fld>
            <a:endParaRPr lang="en-GB" sz="1200">
              <a:solidFill>
                <a:srgbClr val="000000"/>
              </a:solidFill>
              <a:cs typeface="Calibri" charset="0"/>
              <a:sym typeface="Calibri"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9505"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9506"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49507"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A5581C65-5B4B-2042-A250-FC12D867495B}" type="slidenum">
              <a:rPr lang="en-GB" sz="1200">
                <a:solidFill>
                  <a:srgbClr val="000000"/>
                </a:solidFill>
                <a:cs typeface="Calibri" charset="0"/>
                <a:sym typeface="Calibri" charset="0"/>
              </a:rPr>
              <a:pPr eaLnBrk="1" hangingPunct="1">
                <a:buClr>
                  <a:srgbClr val="000000"/>
                </a:buClr>
                <a:buSzPct val="25000"/>
                <a:buFont typeface="Calibri" charset="0"/>
                <a:buNone/>
              </a:pPr>
              <a:t>47</a:t>
            </a:fld>
            <a:endParaRPr lang="en-GB" sz="1200">
              <a:solidFill>
                <a:srgbClr val="000000"/>
              </a:solidFill>
              <a:cs typeface="Calibri" charset="0"/>
              <a:sym typeface="Calibri"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8785"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8786"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18787"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B4D0B9AA-FEAE-8646-8FA5-B4E35DE79F7A}" type="slidenum">
              <a:rPr lang="en-GB" sz="1200">
                <a:solidFill>
                  <a:srgbClr val="000000"/>
                </a:solidFill>
                <a:cs typeface="Calibri" charset="0"/>
                <a:sym typeface="Calibri" charset="0"/>
              </a:rPr>
              <a:pPr eaLnBrk="1" hangingPunct="1">
                <a:buClr>
                  <a:srgbClr val="000000"/>
                </a:buClr>
                <a:buSzPct val="25000"/>
                <a:buFont typeface="Calibri" charset="0"/>
                <a:buNone/>
              </a:pPr>
              <a:t>50</a:t>
            </a:fld>
            <a:endParaRPr lang="en-GB" sz="1200">
              <a:solidFill>
                <a:srgbClr val="000000"/>
              </a:solidFill>
              <a:cs typeface="Calibri" charset="0"/>
              <a:sym typeface="Calibri"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8545"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8546"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08547"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44F705EE-669A-1D4B-A1E9-4C9F6E059C0E}" type="slidenum">
              <a:rPr lang="en-GB" sz="1200">
                <a:solidFill>
                  <a:srgbClr val="000000"/>
                </a:solidFill>
                <a:cs typeface="Calibri" charset="0"/>
                <a:sym typeface="Calibri" charset="0"/>
              </a:rPr>
              <a:pPr eaLnBrk="1" hangingPunct="1">
                <a:buClr>
                  <a:srgbClr val="000000"/>
                </a:buClr>
                <a:buSzPct val="25000"/>
                <a:buFont typeface="Calibri" charset="0"/>
                <a:buNone/>
              </a:pPr>
              <a:t>51</a:t>
            </a:fld>
            <a:endParaRPr lang="en-GB" sz="1200">
              <a:solidFill>
                <a:srgbClr val="000000"/>
              </a:solidFill>
              <a:cs typeface="Calibri" charset="0"/>
              <a:sym typeface="Calibri"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0593"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0594"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10595"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948F7BF0-B31E-BD40-9198-FB5365E17258}" type="slidenum">
              <a:rPr lang="en-GB" sz="1200">
                <a:solidFill>
                  <a:srgbClr val="000000"/>
                </a:solidFill>
                <a:cs typeface="Calibri" charset="0"/>
                <a:sym typeface="Calibri" charset="0"/>
              </a:rPr>
              <a:pPr eaLnBrk="1" hangingPunct="1">
                <a:buClr>
                  <a:srgbClr val="000000"/>
                </a:buClr>
                <a:buSzPct val="25000"/>
                <a:buFont typeface="Calibri" charset="0"/>
                <a:buNone/>
              </a:pPr>
              <a:t>52</a:t>
            </a:fld>
            <a:endParaRPr lang="en-GB" sz="1200">
              <a:solidFill>
                <a:srgbClr val="000000"/>
              </a:solidFill>
              <a:cs typeface="Calibri" charset="0"/>
              <a:sym typeface="Calibri"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2641"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2642"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12643"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996302E3-19BF-3343-BEE9-6103DC19D4EA}" type="slidenum">
              <a:rPr lang="en-GB" sz="1200">
                <a:solidFill>
                  <a:srgbClr val="000000"/>
                </a:solidFill>
                <a:cs typeface="Calibri" charset="0"/>
                <a:sym typeface="Calibri" charset="0"/>
              </a:rPr>
              <a:pPr eaLnBrk="1" hangingPunct="1">
                <a:buClr>
                  <a:srgbClr val="000000"/>
                </a:buClr>
                <a:buSzPct val="25000"/>
                <a:buFont typeface="Calibri" charset="0"/>
                <a:buNone/>
              </a:pPr>
              <a:t>53</a:t>
            </a:fld>
            <a:endParaRPr lang="en-GB" sz="1200">
              <a:solidFill>
                <a:srgbClr val="000000"/>
              </a:solidFill>
              <a:cs typeface="Calibri" charset="0"/>
              <a:sym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93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593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1A02562-F0EF-0C4C-98D9-9F628ABAFB6A}" type="slidenum">
              <a:rPr lang="en-GB" sz="1200">
                <a:solidFill>
                  <a:srgbClr val="000000"/>
                </a:solidFill>
                <a:cs typeface="MS PGothic" charset="0"/>
              </a:rPr>
              <a:pPr eaLnBrk="1" hangingPunct="1"/>
              <a:t>9</a:t>
            </a:fld>
            <a:endParaRPr lang="en-GB" sz="1200">
              <a:solidFill>
                <a:srgbClr val="000000"/>
              </a:solidFill>
              <a:cs typeface="MS PGothic"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4689"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4690"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14691"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FAEE5DA0-31AE-2640-9CDF-1048285B6A4B}" type="slidenum">
              <a:rPr lang="en-GB" sz="1200">
                <a:solidFill>
                  <a:srgbClr val="000000"/>
                </a:solidFill>
                <a:cs typeface="Calibri" charset="0"/>
                <a:sym typeface="Calibri" charset="0"/>
              </a:rPr>
              <a:pPr eaLnBrk="1" hangingPunct="1">
                <a:buClr>
                  <a:srgbClr val="000000"/>
                </a:buClr>
                <a:buSzPct val="25000"/>
                <a:buFont typeface="Calibri" charset="0"/>
                <a:buNone/>
              </a:pPr>
              <a:t>54</a:t>
            </a:fld>
            <a:endParaRPr lang="en-GB" sz="1200">
              <a:solidFill>
                <a:srgbClr val="000000"/>
              </a:solidFill>
              <a:cs typeface="Calibri" charset="0"/>
              <a:sym typeface="Calibri"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6737" name="Shape 1792"/>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6738" name="Shape 179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425" tIns="45700" rIns="91425" bIns="45700" numCol="1" anchor="t" anchorCtr="0" compatLnSpc="1">
            <a:prstTxWarp prst="textNoShape">
              <a:avLst/>
            </a:prstTxWarp>
          </a:bodyPr>
          <a:lstStyle/>
          <a:p>
            <a:pPr>
              <a:spcBef>
                <a:spcPct val="0"/>
              </a:spcBef>
              <a:buClr>
                <a:srgbClr val="000000"/>
              </a:buClr>
            </a:pPr>
            <a:endParaRPr lang="en-US">
              <a:solidFill>
                <a:srgbClr val="000000"/>
              </a:solidFill>
              <a:latin typeface="Calibri" charset="0"/>
            </a:endParaRPr>
          </a:p>
        </p:txBody>
      </p:sp>
      <p:sp>
        <p:nvSpPr>
          <p:cNvPr id="116739" name="Shape 179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Calibri" charset="0"/>
              <a:buNone/>
            </a:pPr>
            <a:fld id="{016865A6-84EC-CA4F-BC7B-47150B059505}" type="slidenum">
              <a:rPr lang="en-GB" sz="1200">
                <a:solidFill>
                  <a:srgbClr val="000000"/>
                </a:solidFill>
                <a:cs typeface="Calibri" charset="0"/>
                <a:sym typeface="Calibri" charset="0"/>
              </a:rPr>
              <a:pPr eaLnBrk="1" hangingPunct="1">
                <a:buClr>
                  <a:srgbClr val="000000"/>
                </a:buClr>
                <a:buSzPct val="25000"/>
                <a:buFont typeface="Calibri" charset="0"/>
                <a:buNone/>
              </a:pPr>
              <a:t>55</a:t>
            </a:fld>
            <a:endParaRPr lang="en-GB" sz="1200">
              <a:solidFill>
                <a:srgbClr val="000000"/>
              </a:solidFill>
              <a:cs typeface="Calibri" charset="0"/>
              <a:sym typeface="Calibri"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08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808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94ED724-733D-8343-BF19-471886E6CBA4}" type="slidenum">
              <a:rPr lang="en-GB" sz="1200">
                <a:cs typeface="MS PGothic" charset="0"/>
              </a:rPr>
              <a:pPr eaLnBrk="1" hangingPunct="1"/>
              <a:t>57</a:t>
            </a:fld>
            <a:endParaRPr lang="en-GB" sz="1200">
              <a:cs typeface="MS PGothic"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29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829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7F3B723-9ED8-964E-B315-C7B2E6E59706}" type="slidenum">
              <a:rPr lang="en-GB" sz="1200">
                <a:cs typeface="MS PGothic" charset="0"/>
              </a:rPr>
              <a:pPr eaLnBrk="1" hangingPunct="1"/>
              <a:t>58</a:t>
            </a:fld>
            <a:endParaRPr lang="en-GB" sz="1200">
              <a:cs typeface="MS PGothic"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49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849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BB0626D-0B2A-FE45-AE73-15EC3DAC0859}" type="slidenum">
              <a:rPr lang="en-GB" sz="1200">
                <a:cs typeface="MS PGothic" charset="0"/>
              </a:rPr>
              <a:pPr eaLnBrk="1" hangingPunct="1"/>
              <a:t>59</a:t>
            </a:fld>
            <a:endParaRPr lang="en-GB" sz="1200">
              <a:cs typeface="MS PGothic"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70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870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9C2A06F-02B7-024B-B1DA-0481E9602453}" type="slidenum">
              <a:rPr lang="en-GB" sz="1200">
                <a:cs typeface="MS PGothic" charset="0"/>
              </a:rPr>
              <a:pPr eaLnBrk="1" hangingPunct="1"/>
              <a:t>60</a:t>
            </a:fld>
            <a:endParaRPr lang="en-GB" sz="1200">
              <a:cs typeface="MS PGothic"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90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890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390628B-0B6B-C945-9FDA-45389B7E2DDB}" type="slidenum">
              <a:rPr lang="en-GB" sz="1200">
                <a:cs typeface="MS PGothic" charset="0"/>
              </a:rPr>
              <a:pPr eaLnBrk="1" hangingPunct="1"/>
              <a:t>61</a:t>
            </a:fld>
            <a:endParaRPr lang="en-GB" sz="1200">
              <a:cs typeface="MS PGothic"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11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911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5A0C919E-DBC5-3E45-BDFC-FC7E3BD94E32}" type="slidenum">
              <a:rPr lang="en-GB" sz="1200">
                <a:cs typeface="MS PGothic" charset="0"/>
              </a:rPr>
              <a:pPr eaLnBrk="1" hangingPunct="1"/>
              <a:t>62</a:t>
            </a:fld>
            <a:endParaRPr lang="en-GB" sz="1200">
              <a:cs typeface="MS PGothic"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31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931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B8A41B8-DC0D-F047-A854-26F7E0987F2F}" type="slidenum">
              <a:rPr lang="en-GB" sz="1200">
                <a:cs typeface="MS PGothic" charset="0"/>
              </a:rPr>
              <a:pPr eaLnBrk="1" hangingPunct="1"/>
              <a:t>63</a:t>
            </a:fld>
            <a:endParaRPr lang="en-GB" sz="1200">
              <a:cs typeface="MS PGothic"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52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952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8056DD3-D62C-A74B-BA61-2A459CA8F9A2}" type="slidenum">
              <a:rPr lang="en-GB" sz="1200">
                <a:cs typeface="MS PGothic" charset="0"/>
              </a:rPr>
              <a:pPr eaLnBrk="1" hangingPunct="1"/>
              <a:t>64</a:t>
            </a:fld>
            <a:endParaRPr lang="en-GB" sz="1200">
              <a:cs typeface="MS P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45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645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F9B190A-B4EF-704D-BE44-35C3E6140018}" type="slidenum">
              <a:rPr lang="en-GB" sz="1200">
                <a:solidFill>
                  <a:srgbClr val="000000"/>
                </a:solidFill>
                <a:cs typeface="MS PGothic" charset="0"/>
              </a:rPr>
              <a:pPr eaLnBrk="1" hangingPunct="1"/>
              <a:t>11</a:t>
            </a:fld>
            <a:endParaRPr lang="en-GB" sz="1200">
              <a:solidFill>
                <a:srgbClr val="000000"/>
              </a:solidFill>
              <a:cs typeface="MS PGothic"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72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972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8AFCD2E-DD69-6349-8AE5-713355BCDED7}" type="slidenum">
              <a:rPr lang="en-GB" sz="1200">
                <a:cs typeface="MS PGothic" charset="0"/>
              </a:rPr>
              <a:pPr eaLnBrk="1" hangingPunct="1"/>
              <a:t>65</a:t>
            </a:fld>
            <a:endParaRPr lang="en-GB" sz="1200">
              <a:cs typeface="MS PGothic"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93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993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C1F8713-7B52-1C40-965C-95D267BBF19D}" type="slidenum">
              <a:rPr lang="en-GB" sz="1200">
                <a:cs typeface="MS PGothic" charset="0"/>
              </a:rPr>
              <a:pPr eaLnBrk="1" hangingPunct="1"/>
              <a:t>66</a:t>
            </a:fld>
            <a:endParaRPr lang="en-GB" sz="1200">
              <a:cs typeface="MS PGothic"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13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013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E55DCF8-C3F9-D344-974A-C96F2356909F}" type="slidenum">
              <a:rPr lang="en-GB" sz="1200">
                <a:cs typeface="MS PGothic" charset="0"/>
              </a:rPr>
              <a:pPr eaLnBrk="1" hangingPunct="1"/>
              <a:t>67</a:t>
            </a:fld>
            <a:endParaRPr lang="en-GB" sz="1200">
              <a:cs typeface="MS PGothic"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34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034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21297876-8957-7647-A0EF-91FCCD429958}" type="slidenum">
              <a:rPr lang="en-GB" sz="1200">
                <a:cs typeface="MS PGothic" charset="0"/>
              </a:rPr>
              <a:pPr eaLnBrk="1" hangingPunct="1"/>
              <a:t>68</a:t>
            </a:fld>
            <a:endParaRPr lang="en-GB" sz="1200">
              <a:cs typeface="MS PGothic"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54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054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7647CD25-8D97-2848-AB5B-EE6CB2FA0507}" type="slidenum">
              <a:rPr lang="en-GB" sz="1200">
                <a:cs typeface="MS PGothic" charset="0"/>
              </a:rPr>
              <a:pPr eaLnBrk="1" hangingPunct="1"/>
              <a:t>69</a:t>
            </a:fld>
            <a:endParaRPr lang="en-GB" sz="1200">
              <a:cs typeface="MS PGothic"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75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075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882A41B4-6CCC-8E45-AE74-FABEB38ED4CA}" type="slidenum">
              <a:rPr lang="en-GB" sz="1200">
                <a:cs typeface="MS PGothic" charset="0"/>
              </a:rPr>
              <a:pPr eaLnBrk="1" hangingPunct="1"/>
              <a:t>70</a:t>
            </a:fld>
            <a:endParaRPr lang="en-GB" sz="1200">
              <a:cs typeface="MS PGothic"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95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095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AFDA9E3-254B-7042-9E39-2C6CCDBFE0BF}" type="slidenum">
              <a:rPr lang="en-GB" sz="1200">
                <a:cs typeface="MS PGothic" charset="0"/>
              </a:rPr>
              <a:pPr eaLnBrk="1" hangingPunct="1"/>
              <a:t>71</a:t>
            </a:fld>
            <a:endParaRPr lang="en-GB" sz="1200">
              <a:cs typeface="MS PGothic"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16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116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1877D08A-2866-AB4C-847D-690F74B23816}" type="slidenum">
              <a:rPr lang="en-GB" sz="1200">
                <a:cs typeface="MS PGothic" charset="0"/>
              </a:rPr>
              <a:pPr eaLnBrk="1" hangingPunct="1"/>
              <a:t>72</a:t>
            </a:fld>
            <a:endParaRPr lang="en-GB" sz="1200">
              <a:cs typeface="MS PGothic"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36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136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123D85F-96B2-1C4A-9C29-4609B94CBCD7}" type="slidenum">
              <a:rPr lang="en-GB" sz="1200">
                <a:cs typeface="MS PGothic" charset="0"/>
              </a:rPr>
              <a:pPr eaLnBrk="1" hangingPunct="1"/>
              <a:t>73</a:t>
            </a:fld>
            <a:endParaRPr lang="en-GB" sz="1200">
              <a:cs typeface="MS PGothic"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57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Arial" charset="0"/>
            </a:endParaRPr>
          </a:p>
        </p:txBody>
      </p:sp>
      <p:sp>
        <p:nvSpPr>
          <p:cNvPr id="1157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ED0EDBC7-7AA7-324B-9946-E18B1C155E7E}" type="slidenum">
              <a:rPr lang="en-GB" sz="1200">
                <a:cs typeface="MS PGothic" charset="0"/>
              </a:rPr>
              <a:pPr eaLnBrk="1" hangingPunct="1"/>
              <a:t>74</a:t>
            </a:fld>
            <a:endParaRPr lang="en-GB" sz="1200">
              <a:cs typeface="MS P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C2E9CDA-0966-8241-9A99-F5FCAA3CA83C}" type="slidenum">
              <a:rPr lang="en-GB" sz="1200">
                <a:solidFill>
                  <a:srgbClr val="000000"/>
                </a:solidFill>
                <a:cs typeface="MS PGothic" charset="0"/>
              </a:rPr>
              <a:pPr eaLnBrk="1" hangingPunct="1"/>
              <a:t>12</a:t>
            </a:fld>
            <a:endParaRPr lang="en-GB" sz="1200">
              <a:solidFill>
                <a:srgbClr val="000000"/>
              </a:solidFill>
              <a:cs typeface="MS PGothic"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77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Arial" charset="0"/>
            </a:endParaRPr>
          </a:p>
        </p:txBody>
      </p:sp>
      <p:sp>
        <p:nvSpPr>
          <p:cNvPr id="1177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B8D52E7-40DB-D047-94CB-2583937D46DD}" type="slidenum">
              <a:rPr lang="en-GB" sz="1200">
                <a:cs typeface="MS PGothic" charset="0"/>
              </a:rPr>
              <a:pPr eaLnBrk="1" hangingPunct="1"/>
              <a:t>75</a:t>
            </a:fld>
            <a:endParaRPr lang="en-GB" sz="1200">
              <a:cs typeface="MS PGothic"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98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Arial" charset="0"/>
            </a:endParaRPr>
          </a:p>
        </p:txBody>
      </p:sp>
      <p:sp>
        <p:nvSpPr>
          <p:cNvPr id="1198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630FBCB9-AEC2-814F-BC1F-5FA1B1C2828A}" type="slidenum">
              <a:rPr lang="en-GB" sz="1200">
                <a:cs typeface="MS PGothic" charset="0"/>
              </a:rPr>
              <a:pPr eaLnBrk="1" hangingPunct="1"/>
              <a:t>76</a:t>
            </a:fld>
            <a:endParaRPr lang="en-GB" sz="1200">
              <a:cs typeface="MS PGothic"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8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158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DFC8ADB-1628-DD4C-A0C8-D36997787799}" type="slidenum">
              <a:rPr lang="en-GB" sz="1200">
                <a:solidFill>
                  <a:srgbClr val="000000"/>
                </a:solidFill>
                <a:cs typeface="MS PGothic" charset="0"/>
              </a:rPr>
              <a:pPr eaLnBrk="1" hangingPunct="1"/>
              <a:t>80</a:t>
            </a:fld>
            <a:endParaRPr lang="en-GB" sz="1200">
              <a:solidFill>
                <a:srgbClr val="000000"/>
              </a:solidFill>
              <a:cs typeface="MS PGothic"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Shape 803"/>
          <p:cNvSpPr txBox="1">
            <a:spLocks noGrp="1"/>
          </p:cNvSpPr>
          <p:nvPr>
            <p:ph type="body" idx="1"/>
          </p:nvPr>
        </p:nvSpPr>
        <p:spPr>
          <a:xfrm>
            <a:off x="679768" y="4715907"/>
            <a:ext cx="5438140" cy="4467701"/>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GB"/>
              <a:t>Our first effort was to identify suitable benchmarks that</a:t>
            </a:r>
          </a:p>
          <a:p>
            <a:pPr lvl="0">
              <a:spcBef>
                <a:spcPts val="0"/>
              </a:spcBef>
              <a:buClr>
                <a:schemeClr val="dk1"/>
              </a:buClr>
              <a:buFont typeface="Arial"/>
              <a:buNone/>
            </a:pPr>
            <a:r>
              <a:rPr lang="en-GB"/>
              <a:t>present a non-trivial challenge for concurrency bug-finding</a:t>
            </a:r>
          </a:p>
          <a:p>
            <a:pPr lvl="0">
              <a:spcBef>
                <a:spcPts val="0"/>
              </a:spcBef>
              <a:buClr>
                <a:schemeClr val="dk1"/>
              </a:buClr>
              <a:buFont typeface="Arial"/>
              <a:buNone/>
            </a:pPr>
            <a:r>
              <a:rPr lang="en-GB"/>
              <a:t>tools. We discarded all concurrency benchmarks used in the</a:t>
            </a:r>
          </a:p>
          <a:p>
            <a:pPr lvl="0">
              <a:spcBef>
                <a:spcPts val="0"/>
              </a:spcBef>
              <a:buClr>
                <a:schemeClr val="dk1"/>
              </a:buClr>
              <a:buFont typeface="Arial"/>
              <a:buNone/>
            </a:pPr>
            <a:r>
              <a:rPr lang="en-GB"/>
              <a:t>2016 Software Verification Competition because all of them</a:t>
            </a:r>
          </a:p>
          <a:p>
            <a:pPr lvl="0">
              <a:spcBef>
                <a:spcPts val="0"/>
              </a:spcBef>
              <a:buClr>
                <a:schemeClr val="dk1"/>
              </a:buClr>
              <a:buFont typeface="Arial"/>
              <a:buNone/>
            </a:pPr>
            <a:r>
              <a:rPr lang="en-GB"/>
              <a:t>are easy to verify (at SV-COMP’16 three tools, including an</a:t>
            </a:r>
          </a:p>
          <a:p>
            <a:pPr lvl="0">
              <a:spcBef>
                <a:spcPts val="0"/>
              </a:spcBef>
              <a:buClr>
                <a:schemeClr val="dk1"/>
              </a:buClr>
              <a:buFont typeface="Arial"/>
              <a:buNone/>
            </a:pPr>
            <a:r>
              <a:rPr lang="en-GB"/>
              <a:t>explicit state model checker, were able to find with a timeout</a:t>
            </a:r>
          </a:p>
          <a:p>
            <a:pPr lvl="0">
              <a:spcBef>
                <a:spcPts val="0"/>
              </a:spcBef>
              <a:buClr>
                <a:schemeClr val="dk1"/>
              </a:buClr>
              <a:buFont typeface="Arial"/>
              <a:buNone/>
            </a:pPr>
            <a:r>
              <a:rPr lang="en-GB"/>
              <a:t>of 900 seconds bugs in all benchmarks deemed to be buggy).</a:t>
            </a:r>
          </a:p>
          <a:p>
            <a:pPr lvl="0">
              <a:spcBef>
                <a:spcPts val="0"/>
              </a:spcBef>
              <a:buClr>
                <a:schemeClr val="dk1"/>
              </a:buClr>
              <a:buFont typeface="Arial"/>
              <a:buNone/>
            </a:pPr>
            <a:r>
              <a:rPr lang="en-GB"/>
              <a:t>We have instead considered several concurrency bench-</a:t>
            </a:r>
          </a:p>
          <a:p>
            <a:pPr lvl="0">
              <a:spcBef>
                <a:spcPts val="0"/>
              </a:spcBef>
              <a:buClr>
                <a:schemeClr val="dk1"/>
              </a:buClr>
              <a:buFont typeface="Arial"/>
              <a:buNone/>
            </a:pPr>
            <a:r>
              <a:rPr lang="en-GB"/>
              <a:t>marks from the literature, including the SCT Benchmarks</a:t>
            </a:r>
          </a:p>
          <a:p>
            <a:pPr lvl="0">
              <a:spcBef>
                <a:spcPts val="0"/>
              </a:spcBef>
              <a:buClr>
                <a:schemeClr val="dk1"/>
              </a:buClr>
              <a:buFont typeface="Arial"/>
              <a:buNone/>
            </a:pPr>
            <a:r>
              <a:rPr lang="en-GB"/>
              <a:t>[19]. 2 From these, we have discarded all benchmarks that</a:t>
            </a:r>
          </a:p>
          <a:p>
            <a:pPr lvl="0">
              <a:spcBef>
                <a:spcPts val="0"/>
              </a:spcBef>
              <a:buClr>
                <a:schemeClr val="dk1"/>
              </a:buClr>
              <a:buFont typeface="Arial"/>
              <a:buNone/>
            </a:pPr>
            <a:r>
              <a:rPr lang="en-GB"/>
              <a:t>Lazy-CSeq can solve in less than 900 seconds and are thus</a:t>
            </a:r>
          </a:p>
          <a:p>
            <a:pPr lvl="0">
              <a:spcBef>
                <a:spcPts val="0"/>
              </a:spcBef>
              <a:buClr>
                <a:schemeClr val="dk1"/>
              </a:buClr>
              <a:buFont typeface="Arial"/>
              <a:buNone/>
            </a:pPr>
            <a:r>
              <a:rPr lang="en-GB"/>
              <a:t>“too simple” to benefit substantially from the V ERI S MART</a:t>
            </a:r>
          </a:p>
          <a:p>
            <a:pPr lvl="0">
              <a:spcBef>
                <a:spcPts val="0"/>
              </a:spcBef>
              <a:buClr>
                <a:schemeClr val="dk1"/>
              </a:buClr>
              <a:buFont typeface="Arial"/>
              <a:buNone/>
            </a:pPr>
            <a:r>
              <a:rPr lang="en-GB"/>
              <a:t>approach; this includes several benchmarks that are tradition-</a:t>
            </a:r>
          </a:p>
          <a:p>
            <a:pPr lvl="0">
              <a:spcBef>
                <a:spcPts val="0"/>
              </a:spcBef>
              <a:buClr>
                <a:schemeClr val="dk1"/>
              </a:buClr>
              <a:buFont typeface="Arial"/>
              <a:buNone/>
            </a:pPr>
            <a:r>
              <a:rPr lang="en-GB"/>
              <a:t>ally considered to be hard, e.g., DCAS [20] or the work</a:t>
            </a:r>
          </a:p>
          <a:p>
            <a:pPr lvl="0">
              <a:spcBef>
                <a:spcPts val="0"/>
              </a:spcBef>
              <a:buClr>
                <a:schemeClr val="dk1"/>
              </a:buClr>
              <a:buFont typeface="Arial"/>
              <a:buNone/>
            </a:pPr>
            <a:r>
              <a:rPr lang="en-GB"/>
              <a:t>stealing queue [19]. We have further discarded all parametric</a:t>
            </a:r>
          </a:p>
          <a:p>
            <a:pPr lvl="0">
              <a:spcBef>
                <a:spcPts val="0"/>
              </a:spcBef>
              <a:buClr>
                <a:schemeClr val="dk1"/>
              </a:buClr>
              <a:buFont typeface="Arial"/>
              <a:buNone/>
            </a:pPr>
            <a:r>
              <a:rPr lang="en-GB"/>
              <a:t>benchmarks whose complexity comes simply from increas-</a:t>
            </a:r>
          </a:p>
          <a:p>
            <a:pPr lvl="0">
              <a:spcBef>
                <a:spcPts val="0"/>
              </a:spcBef>
              <a:buClr>
                <a:schemeClr val="dk1"/>
              </a:buClr>
              <a:buFont typeface="Arial"/>
              <a:buNone/>
            </a:pPr>
            <a:r>
              <a:rPr lang="en-GB"/>
              <a:t>ing the number of threads (e.g., CS.reorder_n bad and</a:t>
            </a:r>
          </a:p>
          <a:p>
            <a:pPr lvl="0">
              <a:spcBef>
                <a:spcPts val="0"/>
              </a:spcBef>
              <a:buClr>
                <a:schemeClr val="dk1"/>
              </a:buClr>
              <a:buFont typeface="Arial"/>
              <a:buNone/>
            </a:pPr>
            <a:r>
              <a:rPr lang="en-GB"/>
              <a:t>CS.twostage_n bad [19], where n is the number of</a:t>
            </a:r>
          </a:p>
          <a:p>
            <a:pPr lvl="0">
              <a:spcBef>
                <a:spcPts val="0"/>
              </a:spcBef>
              <a:buClr>
                <a:schemeClr val="dk1"/>
              </a:buClr>
              <a:buFont typeface="Arial"/>
              <a:buNone/>
            </a:pPr>
            <a:r>
              <a:rPr lang="en-GB"/>
              <a:t>threads), or the size of the data structures (e.g., the work</a:t>
            </a:r>
          </a:p>
          <a:p>
            <a:pPr lvl="0">
              <a:spcBef>
                <a:spcPts val="0"/>
              </a:spcBef>
              <a:buClr>
                <a:schemeClr val="dk1"/>
              </a:buClr>
              <a:buFont typeface="Arial"/>
              <a:buNone/>
            </a:pPr>
            <a:r>
              <a:rPr lang="en-GB"/>
              <a:t>stealing queue), since their bugs can already be exposed with</a:t>
            </a:r>
          </a:p>
          <a:p>
            <a:pPr lvl="0">
              <a:spcBef>
                <a:spcPts val="0"/>
              </a:spcBef>
              <a:buClr>
                <a:schemeClr val="dk1"/>
              </a:buClr>
              <a:buFont typeface="Arial"/>
              <a:buNone/>
            </a:pPr>
            <a:r>
              <a:rPr lang="en-GB"/>
              <a:t>smaller instances, and they do thus not reflect realistic bug-</a:t>
            </a:r>
          </a:p>
          <a:p>
            <a:pPr lvl="0">
              <a:spcBef>
                <a:spcPts val="0"/>
              </a:spcBef>
              <a:buClr>
                <a:schemeClr val="dk1"/>
              </a:buClr>
              <a:buFont typeface="Arial"/>
              <a:buNone/>
            </a:pPr>
            <a:r>
              <a:rPr lang="en-GB"/>
              <a:t>finding scenarios. 3 This leaves us with two benchmarks that</a:t>
            </a:r>
          </a:p>
          <a:p>
            <a:pPr lvl="0">
              <a:spcBef>
                <a:spcPts val="0"/>
              </a:spcBef>
              <a:buClr>
                <a:schemeClr val="dk1"/>
              </a:buClr>
              <a:buFont typeface="Arial"/>
              <a:buNone/>
            </a:pPr>
            <a:r>
              <a:rPr lang="en-GB"/>
              <a:t>both come from the domain of concurrent data structures.</a:t>
            </a:r>
          </a:p>
          <a:p>
            <a:pPr lvl="0" rtl="0">
              <a:spcBef>
                <a:spcPts val="0"/>
              </a:spcBef>
              <a:buNone/>
            </a:pPr>
            <a:endParaRPr/>
          </a:p>
        </p:txBody>
      </p:sp>
      <p:sp>
        <p:nvSpPr>
          <p:cNvPr id="804" name="Shape 804"/>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09" name="Shape 809"/>
          <p:cNvSpPr txBox="1">
            <a:spLocks noGrp="1"/>
          </p:cNvSpPr>
          <p:nvPr>
            <p:ph type="body" idx="1"/>
          </p:nvPr>
        </p:nvSpPr>
        <p:spPr>
          <a:xfrm>
            <a:off x="679768" y="4715907"/>
            <a:ext cx="5438140" cy="4467701"/>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GB"/>
              <a:t>eliminationstack is a C implementation of Hendler et al.’s Elimination Stack [12] that follows the original pseu-docode presentation. It augments Treiber’s stack with a “collision array”, used when an optimistic push or pop detects a conflicting operation; the collision array pairs together concurrent push and pop operations to “eliminate” them without affecting the underlying data structure. This implementation is incorrect if memory is freed in pop operations. In particular, if memory is freed only during the “elimination” phase, then exhibiting a</a:t>
            </a:r>
          </a:p>
          <a:p>
            <a:pPr lvl="0">
              <a:spcBef>
                <a:spcPts val="0"/>
              </a:spcBef>
              <a:buClr>
                <a:schemeClr val="dk1"/>
              </a:buClr>
              <a:buFont typeface="Arial"/>
              <a:buNone/>
            </a:pPr>
            <a:r>
              <a:rPr lang="en-GB"/>
              <a:t>violation (an instance of the infamous ABA problem) requires a seven thread client with three push operations concurrent with four pops. To witness the violation, the implementation is annotated with several assertions that manipulate counters as described in [21]. Lazy-CSeq is the only tool we are aware of</a:t>
            </a:r>
          </a:p>
          <a:p>
            <a:pPr lvl="0">
              <a:spcBef>
                <a:spcPts val="0"/>
              </a:spcBef>
              <a:buClr>
                <a:schemeClr val="dk1"/>
              </a:buClr>
              <a:buFont typeface="Arial"/>
              <a:buNone/>
            </a:pPr>
            <a:r>
              <a:rPr lang="en-GB"/>
              <a:t>that can automatically find bugs in this benchmark and requires</a:t>
            </a:r>
          </a:p>
          <a:p>
            <a:pPr lvl="0">
              <a:spcBef>
                <a:spcPts val="0"/>
              </a:spcBef>
              <a:buClr>
                <a:schemeClr val="dk1"/>
              </a:buClr>
              <a:buFont typeface="Arial"/>
              <a:buNone/>
            </a:pPr>
            <a:r>
              <a:rPr lang="en-GB"/>
              <a:t>almost 13 hours and 4 GB of memory to find a bug.</a:t>
            </a:r>
          </a:p>
          <a:p>
            <a:pPr lvl="0" rtl="0">
              <a:spcBef>
                <a:spcPts val="0"/>
              </a:spcBef>
              <a:buNone/>
            </a:pPr>
            <a:endParaRPr/>
          </a:p>
        </p:txBody>
      </p:sp>
      <p:sp>
        <p:nvSpPr>
          <p:cNvPr id="810" name="Shape 810"/>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4"/>
        <p:cNvGrpSpPr/>
        <p:nvPr/>
      </p:nvGrpSpPr>
      <p:grpSpPr>
        <a:xfrm>
          <a:off x="0" y="0"/>
          <a:ext cx="0" cy="0"/>
          <a:chOff x="0" y="0"/>
          <a:chExt cx="0" cy="0"/>
        </a:xfrm>
      </p:grpSpPr>
      <p:sp>
        <p:nvSpPr>
          <p:cNvPr id="815" name="Shape 815"/>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16" name="Shape 816"/>
          <p:cNvSpPr txBox="1">
            <a:spLocks noGrp="1"/>
          </p:cNvSpPr>
          <p:nvPr>
            <p:ph type="body" idx="1"/>
          </p:nvPr>
        </p:nvSpPr>
        <p:spPr>
          <a:xfrm>
            <a:off x="679768" y="4715907"/>
            <a:ext cx="5438140" cy="4467701"/>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i="0" u="none" strike="noStrike" cap="none">
              <a:solidFill>
                <a:schemeClr val="dk1"/>
              </a:solidFill>
            </a:endParaRPr>
          </a:p>
        </p:txBody>
      </p:sp>
      <p:sp>
        <p:nvSpPr>
          <p:cNvPr id="817" name="Shape 817"/>
          <p:cNvSpPr txBox="1">
            <a:spLocks noGrp="1"/>
          </p:cNvSpPr>
          <p:nvPr>
            <p:ph type="sldNum" idx="12"/>
          </p:nvPr>
        </p:nvSpPr>
        <p:spPr>
          <a:xfrm>
            <a:off x="3850442" y="9430091"/>
            <a:ext cx="2945659" cy="496411"/>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GB" sz="1200">
                <a:solidFill>
                  <a:schemeClr val="dk1"/>
                </a:solidFill>
                <a:latin typeface="Calibri"/>
                <a:ea typeface="Calibri"/>
                <a:cs typeface="Calibri"/>
                <a:sym typeface="Calibri"/>
              </a:rPr>
              <a:t>85</a:t>
            </a:fld>
            <a:endParaRPr lang="en-GB" sz="1200">
              <a:solidFill>
                <a:schemeClr val="dk1"/>
              </a:solidFill>
              <a:latin typeface="Calibri"/>
              <a:ea typeface="Calibri"/>
              <a:cs typeface="Calibri"/>
              <a:sym typeface="Calibri"/>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Shape 824"/>
          <p:cNvSpPr txBox="1">
            <a:spLocks noGrp="1"/>
          </p:cNvSpPr>
          <p:nvPr>
            <p:ph type="body" idx="1"/>
          </p:nvPr>
        </p:nvSpPr>
        <p:spPr>
          <a:xfrm>
            <a:off x="679768" y="4715907"/>
            <a:ext cx="5438140" cy="4467701"/>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GB"/>
              <a:t>safestack is a real world benchmark implementing a lock-free stack designed for weak-memory models. It was</a:t>
            </a:r>
          </a:p>
          <a:p>
            <a:pPr lvl="0">
              <a:spcBef>
                <a:spcPts val="0"/>
              </a:spcBef>
              <a:buClr>
                <a:schemeClr val="dk1"/>
              </a:buClr>
              <a:buFont typeface="Arial"/>
              <a:buNone/>
            </a:pPr>
            <a:r>
              <a:rPr lang="en-GB"/>
              <a:t>posted to the CHESS forum by Dmitry Vyukov [11]. This</a:t>
            </a:r>
          </a:p>
          <a:p>
            <a:pPr lvl="0">
              <a:spcBef>
                <a:spcPts val="0"/>
              </a:spcBef>
              <a:buClr>
                <a:schemeClr val="dk1"/>
              </a:buClr>
              <a:buFont typeface="Arial"/>
              <a:buNone/>
            </a:pPr>
            <a:r>
              <a:rPr lang="en-GB"/>
              <a:t>benchmark is unique in the sense that it contains a very</a:t>
            </a:r>
          </a:p>
          <a:p>
            <a:pPr lvl="0">
              <a:spcBef>
                <a:spcPts val="0"/>
              </a:spcBef>
              <a:buClr>
                <a:schemeClr val="dk1"/>
              </a:buClr>
              <a:buFont typeface="Arial"/>
              <a:buNone/>
            </a:pPr>
            <a:r>
              <a:rPr lang="en-GB"/>
              <a:t>rare bug that requires at least three threads and five context-</a:t>
            </a:r>
          </a:p>
          <a:p>
            <a:pPr lvl="0">
              <a:spcBef>
                <a:spcPts val="0"/>
              </a:spcBef>
              <a:buClr>
                <a:schemeClr val="dk1"/>
              </a:buClr>
              <a:buFont typeface="Arial"/>
              <a:buNone/>
            </a:pPr>
            <a:r>
              <a:rPr lang="en-GB"/>
              <a:t>switches to get exposed when running under the SC semantics,</a:t>
            </a:r>
          </a:p>
          <a:p>
            <a:pPr lvl="0">
              <a:spcBef>
                <a:spcPts val="0"/>
              </a:spcBef>
              <a:buClr>
                <a:schemeClr val="dk1"/>
              </a:buClr>
              <a:buFont typeface="Arial"/>
              <a:buNone/>
            </a:pPr>
            <a:r>
              <a:rPr lang="en-GB"/>
              <a:t>whereas it requires only four context-switches when running</a:t>
            </a:r>
          </a:p>
          <a:p>
            <a:pPr lvl="0">
              <a:spcBef>
                <a:spcPts val="0"/>
              </a:spcBef>
              <a:buClr>
                <a:schemeClr val="dk1"/>
              </a:buClr>
              <a:buFont typeface="Arial"/>
              <a:buNone/>
            </a:pPr>
            <a:r>
              <a:rPr lang="en-GB"/>
              <a:t>either under TSO or PSO. In the verification literature, it was</a:t>
            </a:r>
          </a:p>
          <a:p>
            <a:pPr lvl="0">
              <a:spcBef>
                <a:spcPts val="0"/>
              </a:spcBef>
              <a:buClr>
                <a:schemeClr val="dk1"/>
              </a:buClr>
              <a:buFont typeface="Arial"/>
              <a:buNone/>
            </a:pPr>
            <a:r>
              <a:rPr lang="en-GB"/>
              <a:t>shown that real-world bugs require at most three context-</a:t>
            </a:r>
          </a:p>
          <a:p>
            <a:pPr lvl="0">
              <a:spcBef>
                <a:spcPts val="0"/>
              </a:spcBef>
              <a:buClr>
                <a:schemeClr val="dk1"/>
              </a:buClr>
              <a:buFont typeface="Arial"/>
              <a:buNone/>
            </a:pPr>
            <a:r>
              <a:rPr lang="en-GB"/>
              <a:t>switches to manifest themselves [9]. safestack, for this</a:t>
            </a:r>
          </a:p>
          <a:p>
            <a:pPr lvl="0">
              <a:spcBef>
                <a:spcPts val="0"/>
              </a:spcBef>
              <a:buClr>
                <a:schemeClr val="dk1"/>
              </a:buClr>
              <a:buFont typeface="Arial"/>
              <a:buNone/>
            </a:pPr>
            <a:r>
              <a:rPr lang="en-GB"/>
              <a:t>reason, presents a nontrivial challenge for concurrency testing</a:t>
            </a:r>
          </a:p>
          <a:p>
            <a:pPr lvl="0">
              <a:spcBef>
                <a:spcPts val="0"/>
              </a:spcBef>
              <a:buClr>
                <a:schemeClr val="dk1"/>
              </a:buClr>
              <a:buFont typeface="Arial"/>
              <a:buNone/>
            </a:pPr>
            <a:r>
              <a:rPr lang="en-GB"/>
              <a:t>and symbolic tools. Lazy-CSeq is the only tool we are aware</a:t>
            </a:r>
          </a:p>
          <a:p>
            <a:pPr lvl="0">
              <a:spcBef>
                <a:spcPts val="0"/>
              </a:spcBef>
              <a:buClr>
                <a:schemeClr val="dk1"/>
              </a:buClr>
              <a:buFont typeface="Arial"/>
              <a:buNone/>
            </a:pPr>
            <a:r>
              <a:rPr lang="en-GB"/>
              <a:t>of that can automatically find these bugs: it requires almost</a:t>
            </a:r>
          </a:p>
          <a:p>
            <a:pPr lvl="0">
              <a:spcBef>
                <a:spcPts val="0"/>
              </a:spcBef>
              <a:buClr>
                <a:schemeClr val="dk1"/>
              </a:buClr>
              <a:buFont typeface="Arial"/>
              <a:buNone/>
            </a:pPr>
            <a:r>
              <a:rPr lang="en-GB"/>
              <a:t>7 hours to find these bugs and consumes more than 6 GB of</a:t>
            </a:r>
          </a:p>
          <a:p>
            <a:pPr lvl="0">
              <a:spcBef>
                <a:spcPts val="0"/>
              </a:spcBef>
              <a:buClr>
                <a:schemeClr val="dk1"/>
              </a:buClr>
              <a:buFont typeface="Arial"/>
              <a:buNone/>
            </a:pPr>
            <a:r>
              <a:rPr lang="en-GB"/>
              <a:t>memory. 5</a:t>
            </a:r>
          </a:p>
          <a:p>
            <a:pPr lvl="0" rtl="0">
              <a:spcBef>
                <a:spcPts val="0"/>
              </a:spcBef>
              <a:buNone/>
            </a:pPr>
            <a:endParaRPr/>
          </a:p>
        </p:txBody>
      </p:sp>
      <p:sp>
        <p:nvSpPr>
          <p:cNvPr id="825" name="Shape 825"/>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Shape 824"/>
          <p:cNvSpPr txBox="1">
            <a:spLocks noGrp="1"/>
          </p:cNvSpPr>
          <p:nvPr>
            <p:ph type="body" idx="1"/>
          </p:nvPr>
        </p:nvSpPr>
        <p:spPr>
          <a:xfrm>
            <a:off x="679768" y="4715907"/>
            <a:ext cx="5438140" cy="4467701"/>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GB"/>
              <a:t>safestack is a real world benchmark implementing a lock-free stack designed for weak-memory models. It was</a:t>
            </a:r>
          </a:p>
          <a:p>
            <a:pPr lvl="0">
              <a:spcBef>
                <a:spcPts val="0"/>
              </a:spcBef>
              <a:buClr>
                <a:schemeClr val="dk1"/>
              </a:buClr>
              <a:buFont typeface="Arial"/>
              <a:buNone/>
            </a:pPr>
            <a:r>
              <a:rPr lang="en-GB"/>
              <a:t>posted to the CHESS forum by Dmitry Vyukov [11]. This</a:t>
            </a:r>
          </a:p>
          <a:p>
            <a:pPr lvl="0">
              <a:spcBef>
                <a:spcPts val="0"/>
              </a:spcBef>
              <a:buClr>
                <a:schemeClr val="dk1"/>
              </a:buClr>
              <a:buFont typeface="Arial"/>
              <a:buNone/>
            </a:pPr>
            <a:r>
              <a:rPr lang="en-GB"/>
              <a:t>benchmark is unique in the sense that it contains a very</a:t>
            </a:r>
          </a:p>
          <a:p>
            <a:pPr lvl="0">
              <a:spcBef>
                <a:spcPts val="0"/>
              </a:spcBef>
              <a:buClr>
                <a:schemeClr val="dk1"/>
              </a:buClr>
              <a:buFont typeface="Arial"/>
              <a:buNone/>
            </a:pPr>
            <a:r>
              <a:rPr lang="en-GB"/>
              <a:t>rare bug that requires at least three threads and five context-</a:t>
            </a:r>
          </a:p>
          <a:p>
            <a:pPr lvl="0">
              <a:spcBef>
                <a:spcPts val="0"/>
              </a:spcBef>
              <a:buClr>
                <a:schemeClr val="dk1"/>
              </a:buClr>
              <a:buFont typeface="Arial"/>
              <a:buNone/>
            </a:pPr>
            <a:r>
              <a:rPr lang="en-GB"/>
              <a:t>switches to get exposed when running under the SC semantics,</a:t>
            </a:r>
          </a:p>
          <a:p>
            <a:pPr lvl="0">
              <a:spcBef>
                <a:spcPts val="0"/>
              </a:spcBef>
              <a:buClr>
                <a:schemeClr val="dk1"/>
              </a:buClr>
              <a:buFont typeface="Arial"/>
              <a:buNone/>
            </a:pPr>
            <a:r>
              <a:rPr lang="en-GB"/>
              <a:t>whereas it requires only four context-switches when running</a:t>
            </a:r>
          </a:p>
          <a:p>
            <a:pPr lvl="0">
              <a:spcBef>
                <a:spcPts val="0"/>
              </a:spcBef>
              <a:buClr>
                <a:schemeClr val="dk1"/>
              </a:buClr>
              <a:buFont typeface="Arial"/>
              <a:buNone/>
            </a:pPr>
            <a:r>
              <a:rPr lang="en-GB"/>
              <a:t>either under TSO or PSO. In the verification literature, it was</a:t>
            </a:r>
          </a:p>
          <a:p>
            <a:pPr lvl="0">
              <a:spcBef>
                <a:spcPts val="0"/>
              </a:spcBef>
              <a:buClr>
                <a:schemeClr val="dk1"/>
              </a:buClr>
              <a:buFont typeface="Arial"/>
              <a:buNone/>
            </a:pPr>
            <a:r>
              <a:rPr lang="en-GB"/>
              <a:t>shown that real-world bugs require at most three context-</a:t>
            </a:r>
          </a:p>
          <a:p>
            <a:pPr lvl="0">
              <a:spcBef>
                <a:spcPts val="0"/>
              </a:spcBef>
              <a:buClr>
                <a:schemeClr val="dk1"/>
              </a:buClr>
              <a:buFont typeface="Arial"/>
              <a:buNone/>
            </a:pPr>
            <a:r>
              <a:rPr lang="en-GB"/>
              <a:t>switches to manifest themselves [9]. safestack, for this</a:t>
            </a:r>
          </a:p>
          <a:p>
            <a:pPr lvl="0">
              <a:spcBef>
                <a:spcPts val="0"/>
              </a:spcBef>
              <a:buClr>
                <a:schemeClr val="dk1"/>
              </a:buClr>
              <a:buFont typeface="Arial"/>
              <a:buNone/>
            </a:pPr>
            <a:r>
              <a:rPr lang="en-GB"/>
              <a:t>reason, presents a nontrivial challenge for concurrency testing</a:t>
            </a:r>
          </a:p>
          <a:p>
            <a:pPr lvl="0">
              <a:spcBef>
                <a:spcPts val="0"/>
              </a:spcBef>
              <a:buClr>
                <a:schemeClr val="dk1"/>
              </a:buClr>
              <a:buFont typeface="Arial"/>
              <a:buNone/>
            </a:pPr>
            <a:r>
              <a:rPr lang="en-GB"/>
              <a:t>and symbolic tools. Lazy-CSeq is the only tool we are aware</a:t>
            </a:r>
          </a:p>
          <a:p>
            <a:pPr lvl="0">
              <a:spcBef>
                <a:spcPts val="0"/>
              </a:spcBef>
              <a:buClr>
                <a:schemeClr val="dk1"/>
              </a:buClr>
              <a:buFont typeface="Arial"/>
              <a:buNone/>
            </a:pPr>
            <a:r>
              <a:rPr lang="en-GB"/>
              <a:t>of that can automatically find these bugs: it requires almost</a:t>
            </a:r>
          </a:p>
          <a:p>
            <a:pPr lvl="0">
              <a:spcBef>
                <a:spcPts val="0"/>
              </a:spcBef>
              <a:buClr>
                <a:schemeClr val="dk1"/>
              </a:buClr>
              <a:buFont typeface="Arial"/>
              <a:buNone/>
            </a:pPr>
            <a:r>
              <a:rPr lang="en-GB"/>
              <a:t>7 hours to find these bugs and consumes more than 6 GB of</a:t>
            </a:r>
          </a:p>
          <a:p>
            <a:pPr lvl="0">
              <a:spcBef>
                <a:spcPts val="0"/>
              </a:spcBef>
              <a:buClr>
                <a:schemeClr val="dk1"/>
              </a:buClr>
              <a:buFont typeface="Arial"/>
              <a:buNone/>
            </a:pPr>
            <a:r>
              <a:rPr lang="en-GB"/>
              <a:t>memory. 5</a:t>
            </a:r>
          </a:p>
          <a:p>
            <a:pPr lvl="0" rtl="0">
              <a:spcBef>
                <a:spcPts val="0"/>
              </a:spcBef>
              <a:buNone/>
            </a:pPr>
            <a:endParaRPr/>
          </a:p>
        </p:txBody>
      </p:sp>
      <p:sp>
        <p:nvSpPr>
          <p:cNvPr id="825" name="Shape 825"/>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Shape 824"/>
          <p:cNvSpPr txBox="1">
            <a:spLocks noGrp="1"/>
          </p:cNvSpPr>
          <p:nvPr>
            <p:ph type="body" idx="1"/>
          </p:nvPr>
        </p:nvSpPr>
        <p:spPr>
          <a:xfrm>
            <a:off x="679768" y="4715907"/>
            <a:ext cx="5438140" cy="4467701"/>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GB"/>
              <a:t>safestack is a real world benchmark implementing a lock-free stack designed for weak-memory models. It was</a:t>
            </a:r>
          </a:p>
          <a:p>
            <a:pPr lvl="0">
              <a:spcBef>
                <a:spcPts val="0"/>
              </a:spcBef>
              <a:buClr>
                <a:schemeClr val="dk1"/>
              </a:buClr>
              <a:buFont typeface="Arial"/>
              <a:buNone/>
            </a:pPr>
            <a:r>
              <a:rPr lang="en-GB"/>
              <a:t>posted to the CHESS forum by Dmitry Vyukov [11]. This</a:t>
            </a:r>
          </a:p>
          <a:p>
            <a:pPr lvl="0">
              <a:spcBef>
                <a:spcPts val="0"/>
              </a:spcBef>
              <a:buClr>
                <a:schemeClr val="dk1"/>
              </a:buClr>
              <a:buFont typeface="Arial"/>
              <a:buNone/>
            </a:pPr>
            <a:r>
              <a:rPr lang="en-GB"/>
              <a:t>benchmark is unique in the sense that it contains a very</a:t>
            </a:r>
          </a:p>
          <a:p>
            <a:pPr lvl="0">
              <a:spcBef>
                <a:spcPts val="0"/>
              </a:spcBef>
              <a:buClr>
                <a:schemeClr val="dk1"/>
              </a:buClr>
              <a:buFont typeface="Arial"/>
              <a:buNone/>
            </a:pPr>
            <a:r>
              <a:rPr lang="en-GB"/>
              <a:t>rare bug that requires at least three threads and five context-</a:t>
            </a:r>
          </a:p>
          <a:p>
            <a:pPr lvl="0">
              <a:spcBef>
                <a:spcPts val="0"/>
              </a:spcBef>
              <a:buClr>
                <a:schemeClr val="dk1"/>
              </a:buClr>
              <a:buFont typeface="Arial"/>
              <a:buNone/>
            </a:pPr>
            <a:r>
              <a:rPr lang="en-GB"/>
              <a:t>switches to get exposed when running under the SC semantics,</a:t>
            </a:r>
          </a:p>
          <a:p>
            <a:pPr lvl="0">
              <a:spcBef>
                <a:spcPts val="0"/>
              </a:spcBef>
              <a:buClr>
                <a:schemeClr val="dk1"/>
              </a:buClr>
              <a:buFont typeface="Arial"/>
              <a:buNone/>
            </a:pPr>
            <a:r>
              <a:rPr lang="en-GB"/>
              <a:t>whereas it requires only four context-switches when running</a:t>
            </a:r>
          </a:p>
          <a:p>
            <a:pPr lvl="0">
              <a:spcBef>
                <a:spcPts val="0"/>
              </a:spcBef>
              <a:buClr>
                <a:schemeClr val="dk1"/>
              </a:buClr>
              <a:buFont typeface="Arial"/>
              <a:buNone/>
            </a:pPr>
            <a:r>
              <a:rPr lang="en-GB"/>
              <a:t>either under TSO or PSO. In the verification literature, it was</a:t>
            </a:r>
          </a:p>
          <a:p>
            <a:pPr lvl="0">
              <a:spcBef>
                <a:spcPts val="0"/>
              </a:spcBef>
              <a:buClr>
                <a:schemeClr val="dk1"/>
              </a:buClr>
              <a:buFont typeface="Arial"/>
              <a:buNone/>
            </a:pPr>
            <a:r>
              <a:rPr lang="en-GB"/>
              <a:t>shown that real-world bugs require at most three context-</a:t>
            </a:r>
          </a:p>
          <a:p>
            <a:pPr lvl="0">
              <a:spcBef>
                <a:spcPts val="0"/>
              </a:spcBef>
              <a:buClr>
                <a:schemeClr val="dk1"/>
              </a:buClr>
              <a:buFont typeface="Arial"/>
              <a:buNone/>
            </a:pPr>
            <a:r>
              <a:rPr lang="en-GB"/>
              <a:t>switches to manifest themselves [9]. safestack, for this</a:t>
            </a:r>
          </a:p>
          <a:p>
            <a:pPr lvl="0">
              <a:spcBef>
                <a:spcPts val="0"/>
              </a:spcBef>
              <a:buClr>
                <a:schemeClr val="dk1"/>
              </a:buClr>
              <a:buFont typeface="Arial"/>
              <a:buNone/>
            </a:pPr>
            <a:r>
              <a:rPr lang="en-GB"/>
              <a:t>reason, presents a nontrivial challenge for concurrency testing</a:t>
            </a:r>
          </a:p>
          <a:p>
            <a:pPr lvl="0">
              <a:spcBef>
                <a:spcPts val="0"/>
              </a:spcBef>
              <a:buClr>
                <a:schemeClr val="dk1"/>
              </a:buClr>
              <a:buFont typeface="Arial"/>
              <a:buNone/>
            </a:pPr>
            <a:r>
              <a:rPr lang="en-GB"/>
              <a:t>and symbolic tools. Lazy-CSeq is the only tool we are aware</a:t>
            </a:r>
          </a:p>
          <a:p>
            <a:pPr lvl="0">
              <a:spcBef>
                <a:spcPts val="0"/>
              </a:spcBef>
              <a:buClr>
                <a:schemeClr val="dk1"/>
              </a:buClr>
              <a:buFont typeface="Arial"/>
              <a:buNone/>
            </a:pPr>
            <a:r>
              <a:rPr lang="en-GB"/>
              <a:t>of that can automatically find these bugs: it requires almost</a:t>
            </a:r>
          </a:p>
          <a:p>
            <a:pPr lvl="0">
              <a:spcBef>
                <a:spcPts val="0"/>
              </a:spcBef>
              <a:buClr>
                <a:schemeClr val="dk1"/>
              </a:buClr>
              <a:buFont typeface="Arial"/>
              <a:buNone/>
            </a:pPr>
            <a:r>
              <a:rPr lang="en-GB"/>
              <a:t>7 hours to find these bugs and consumes more than 6 GB of</a:t>
            </a:r>
          </a:p>
          <a:p>
            <a:pPr lvl="0">
              <a:spcBef>
                <a:spcPts val="0"/>
              </a:spcBef>
              <a:buClr>
                <a:schemeClr val="dk1"/>
              </a:buClr>
              <a:buFont typeface="Arial"/>
              <a:buNone/>
            </a:pPr>
            <a:r>
              <a:rPr lang="en-GB"/>
              <a:t>memory. 5</a:t>
            </a:r>
          </a:p>
          <a:p>
            <a:pPr lvl="0" rtl="0">
              <a:spcBef>
                <a:spcPts val="0"/>
              </a:spcBef>
              <a:buNone/>
            </a:pPr>
            <a:endParaRPr/>
          </a:p>
        </p:txBody>
      </p:sp>
      <p:sp>
        <p:nvSpPr>
          <p:cNvPr id="825" name="Shape 825"/>
          <p:cNvSpPr>
            <a:spLocks noGrp="1" noRot="1" noChangeAspect="1"/>
          </p:cNvSpPr>
          <p:nvPr>
            <p:ph type="sldImg" idx="2"/>
          </p:nvPr>
        </p:nvSpPr>
        <p:spPr>
          <a:xfrm>
            <a:off x="917575" y="744538"/>
            <a:ext cx="4962525"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show how concurrency can make bug finding</a:t>
            </a:r>
            <a:r>
              <a:rPr lang="en-US" baseline="0" dirty="0" smtClean="0"/>
              <a:t> easier, by using concurrency to fight concurrency (if life gives you lemons, you make </a:t>
            </a:r>
            <a:r>
              <a:rPr lang="en-US" baseline="0" dirty="0" err="1" smtClean="0"/>
              <a:t>lemonad</a:t>
            </a:r>
            <a:r>
              <a:rPr lang="en-US" baseline="0" dirty="0" smtClean="0"/>
              <a:t>)</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90</a:t>
            </a:fld>
            <a:endParaRPr lang="en-GB"/>
          </a:p>
        </p:txBody>
      </p:sp>
    </p:spTree>
    <p:extLst>
      <p:ext uri="{BB962C8B-B14F-4D97-AF65-F5344CB8AC3E}">
        <p14:creationId xmlns:p14="http://schemas.microsoft.com/office/powerpoint/2010/main" val="1940563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BBD94B3A-A60D-6C49-B087-256816D16676}" type="slidenum">
              <a:rPr lang="en-GB" sz="1200">
                <a:solidFill>
                  <a:srgbClr val="000000"/>
                </a:solidFill>
                <a:cs typeface="MS PGothic" charset="0"/>
              </a:rPr>
              <a:pPr eaLnBrk="1" hangingPunct="1"/>
              <a:t>13</a:t>
            </a:fld>
            <a:endParaRPr lang="en-GB" sz="1200">
              <a:solidFill>
                <a:srgbClr val="000000"/>
              </a:solidFill>
              <a:cs typeface="MS PGothic"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Main problem is to partition</a:t>
            </a:r>
            <a:r>
              <a:rPr lang="en-US" baseline="0" dirty="0" smtClean="0"/>
              <a:t> into *independent* tasks, because communication would kill all benefits</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91</a:t>
            </a:fld>
            <a:endParaRPr lang="en-GB"/>
          </a:p>
        </p:txBody>
      </p:sp>
    </p:spTree>
    <p:extLst>
      <p:ext uri="{BB962C8B-B14F-4D97-AF65-F5344CB8AC3E}">
        <p14:creationId xmlns:p14="http://schemas.microsoft.com/office/powerpoint/2010/main" val="179958306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Highlight task competition as new contribution</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92</a:t>
            </a:fld>
            <a:endParaRPr lang="en-GB"/>
          </a:p>
        </p:txBody>
      </p:sp>
    </p:spTree>
    <p:extLst>
      <p:ext uri="{BB962C8B-B14F-4D97-AF65-F5344CB8AC3E}">
        <p14:creationId xmlns:p14="http://schemas.microsoft.com/office/powerpoint/2010/main" val="20161756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 is program, k</a:t>
            </a:r>
            <a:r>
              <a:rPr lang="en-US" baseline="0" dirty="0" smtClean="0"/>
              <a:t> is number of context switches, </a:t>
            </a:r>
            <a:r>
              <a:rPr lang="en-US" baseline="0" dirty="0" err="1" smtClean="0"/>
              <a:t>Ik</a:t>
            </a:r>
            <a:r>
              <a:rPr lang="en-US" baseline="0" dirty="0" smtClean="0"/>
              <a:t> is set of </a:t>
            </a:r>
            <a:r>
              <a:rPr lang="en-US" baseline="0" dirty="0" err="1" smtClean="0"/>
              <a:t>interleavings</a:t>
            </a:r>
            <a:r>
              <a:rPr lang="en-US" baseline="0" dirty="0" smtClean="0"/>
              <a:t> with at most k context switches. Note that P</a:t>
            </a:r>
            <a:r>
              <a:rPr lang="el-GR" baseline="0" dirty="0" smtClean="0"/>
              <a:t>ϑ</a:t>
            </a:r>
            <a:r>
              <a:rPr lang="en-US" baseline="0" dirty="0" smtClean="0"/>
              <a:t> allows more than k context switches, but each k-context switch interleaving of P can be simulated by a run of one P</a:t>
            </a:r>
            <a:r>
              <a:rPr lang="el-GR" baseline="0" dirty="0" smtClean="0"/>
              <a:t>ϑ</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93</a:t>
            </a:fld>
            <a:endParaRPr lang="en-GB"/>
          </a:p>
        </p:txBody>
      </p:sp>
    </p:spTree>
    <p:extLst>
      <p:ext uri="{BB962C8B-B14F-4D97-AF65-F5344CB8AC3E}">
        <p14:creationId xmlns:p14="http://schemas.microsoft.com/office/powerpoint/2010/main" val="29943793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union</a:t>
            </a:r>
            <a:r>
              <a:rPr lang="en-US" baseline="0" dirty="0" smtClean="0"/>
              <a:t> of all </a:t>
            </a:r>
            <a:r>
              <a:rPr lang="en-US" baseline="0" dirty="0" err="1" smtClean="0"/>
              <a:t>interleavings</a:t>
            </a:r>
            <a:r>
              <a:rPr lang="en-US" baseline="0" dirty="0" smtClean="0"/>
              <a:t> of all </a:t>
            </a:r>
            <a:r>
              <a:rPr lang="en-US" baseline="0" dirty="0" err="1" smtClean="0"/>
              <a:t>r.i.l’s</a:t>
            </a:r>
            <a:r>
              <a:rPr lang="en-US" baseline="0" dirty="0" smtClean="0"/>
              <a:t> gives all </a:t>
            </a:r>
            <a:r>
              <a:rPr lang="en-US" baseline="0" dirty="0" err="1" smtClean="0"/>
              <a:t>interleavings</a:t>
            </a:r>
            <a:r>
              <a:rPr lang="en-US" baseline="0" dirty="0" smtClean="0"/>
              <a:t> of original program</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94</a:t>
            </a:fld>
            <a:endParaRPr lang="en-GB"/>
          </a:p>
        </p:txBody>
      </p:sp>
    </p:spTree>
    <p:extLst>
      <p:ext uri="{BB962C8B-B14F-4D97-AF65-F5344CB8AC3E}">
        <p14:creationId xmlns:p14="http://schemas.microsoft.com/office/powerpoint/2010/main" val="177298376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Tiles, as in compiler classes</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97</a:t>
            </a:fld>
            <a:endParaRPr lang="en-GB"/>
          </a:p>
        </p:txBody>
      </p:sp>
    </p:spTree>
    <p:extLst>
      <p:ext uri="{BB962C8B-B14F-4D97-AF65-F5344CB8AC3E}">
        <p14:creationId xmlns:p14="http://schemas.microsoft.com/office/powerpoint/2010/main" val="199021259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98</a:t>
            </a:fld>
            <a:endParaRPr lang="en-GB"/>
          </a:p>
        </p:txBody>
      </p:sp>
    </p:spTree>
    <p:extLst>
      <p:ext uri="{BB962C8B-B14F-4D97-AF65-F5344CB8AC3E}">
        <p14:creationId xmlns:p14="http://schemas.microsoft.com/office/powerpoint/2010/main" val="300248850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thread can only switch out of each thread at most k/2 times, so don’t need k tiles</a:t>
            </a:r>
            <a:endParaRPr lang="en-ZA" dirty="0" smtClean="0"/>
          </a:p>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99</a:t>
            </a:fld>
            <a:endParaRPr lang="en-GB"/>
          </a:p>
        </p:txBody>
      </p:sp>
    </p:spTree>
    <p:extLst>
      <p:ext uri="{BB962C8B-B14F-4D97-AF65-F5344CB8AC3E}">
        <p14:creationId xmlns:p14="http://schemas.microsoft.com/office/powerpoint/2010/main" val="23939376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thread can only switch out of each thread at most k/2 times, so don’t need k tiles</a:t>
            </a:r>
            <a:endParaRPr lang="en-ZA" dirty="0" smtClean="0"/>
          </a:p>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100</a:t>
            </a:fld>
            <a:endParaRPr lang="en-GB"/>
          </a:p>
        </p:txBody>
      </p:sp>
    </p:spTree>
    <p:extLst>
      <p:ext uri="{BB962C8B-B14F-4D97-AF65-F5344CB8AC3E}">
        <p14:creationId xmlns:p14="http://schemas.microsoft.com/office/powerpoint/2010/main" val="399381934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Should be called very</a:t>
            </a:r>
            <a:r>
              <a:rPr lang="en-US" baseline="0" dirty="0" smtClean="0"/>
              <a:t> simple or even very stupid</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101</a:t>
            </a:fld>
            <a:endParaRPr lang="en-GB"/>
          </a:p>
        </p:txBody>
      </p:sp>
    </p:spTree>
    <p:extLst>
      <p:ext uri="{BB962C8B-B14F-4D97-AF65-F5344CB8AC3E}">
        <p14:creationId xmlns:p14="http://schemas.microsoft.com/office/powerpoint/2010/main" val="204955757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102</a:t>
            </a:fld>
            <a:endParaRPr lang="en-GB"/>
          </a:p>
        </p:txBody>
      </p:sp>
    </p:spTree>
    <p:extLst>
      <p:ext uri="{BB962C8B-B14F-4D97-AF65-F5344CB8AC3E}">
        <p14:creationId xmlns:p14="http://schemas.microsoft.com/office/powerpoint/2010/main" val="1003697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27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727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9BEA1A3B-6C12-1444-AF08-F61B8C6F5521}" type="slidenum">
              <a:rPr lang="en-GB" sz="1200">
                <a:solidFill>
                  <a:srgbClr val="000000"/>
                </a:solidFill>
                <a:cs typeface="MS PGothic" charset="0"/>
              </a:rPr>
              <a:pPr eaLnBrk="1" hangingPunct="1"/>
              <a:t>14</a:t>
            </a:fld>
            <a:endParaRPr lang="en-GB" sz="1200">
              <a:solidFill>
                <a:srgbClr val="000000"/>
              </a:solidFill>
              <a:cs typeface="MS PGothic" charset="0"/>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 “reduced </a:t>
            </a:r>
            <a:r>
              <a:rPr lang="en-US" dirty="0" err="1" smtClean="0"/>
              <a:t>interleavings</a:t>
            </a:r>
            <a:r>
              <a:rPr lang="en-US" baseline="0" dirty="0" smtClean="0"/>
              <a:t> instance”</a:t>
            </a:r>
          </a:p>
        </p:txBody>
      </p:sp>
      <p:sp>
        <p:nvSpPr>
          <p:cNvPr id="4" name="Slide Number Placeholder 3"/>
          <p:cNvSpPr>
            <a:spLocks noGrp="1"/>
          </p:cNvSpPr>
          <p:nvPr>
            <p:ph type="sldNum" sz="quarter" idx="10"/>
          </p:nvPr>
        </p:nvSpPr>
        <p:spPr/>
        <p:txBody>
          <a:bodyPr/>
          <a:lstStyle/>
          <a:p>
            <a:fld id="{93E4BFA8-19A8-4C1D-B766-047885705882}" type="slidenum">
              <a:rPr lang="en-GB" smtClean="0"/>
              <a:pPr/>
              <a:t>103</a:t>
            </a:fld>
            <a:endParaRPr lang="en-GB"/>
          </a:p>
        </p:txBody>
      </p:sp>
    </p:spTree>
    <p:extLst>
      <p:ext uri="{BB962C8B-B14F-4D97-AF65-F5344CB8AC3E}">
        <p14:creationId xmlns:p14="http://schemas.microsoft.com/office/powerpoint/2010/main" val="248716545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Used two</a:t>
            </a:r>
            <a:r>
              <a:rPr lang="en-US" baseline="0" dirty="0" smtClean="0"/>
              <a:t> very hard examples (couldn’t find anything else…)</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104</a:t>
            </a:fld>
            <a:endParaRPr lang="en-GB"/>
          </a:p>
        </p:txBody>
      </p:sp>
    </p:spTree>
    <p:extLst>
      <p:ext uri="{BB962C8B-B14F-4D97-AF65-F5344CB8AC3E}">
        <p14:creationId xmlns:p14="http://schemas.microsoft.com/office/powerpoint/2010/main" val="11225816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Rounds is one lower than required</a:t>
            </a:r>
            <a:r>
              <a:rPr lang="en-US" baseline="0" dirty="0" smtClean="0"/>
              <a:t> round bound (funny way we handle the </a:t>
            </a:r>
            <a:r>
              <a:rPr lang="en-US" baseline="0" dirty="0" err="1" smtClean="0"/>
              <a:t>params</a:t>
            </a:r>
            <a:r>
              <a:rPr lang="en-US" baseline="0" dirty="0" smtClean="0"/>
              <a:t>)</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105</a:t>
            </a:fld>
            <a:endParaRPr lang="en-GB"/>
          </a:p>
        </p:txBody>
      </p:sp>
    </p:spTree>
    <p:extLst>
      <p:ext uri="{BB962C8B-B14F-4D97-AF65-F5344CB8AC3E}">
        <p14:creationId xmlns:p14="http://schemas.microsoft.com/office/powerpoint/2010/main" val="159343627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Sample size 8000 instances, sample size</a:t>
            </a:r>
            <a:r>
              <a:rPr lang="en-US" baseline="0" dirty="0" smtClean="0"/>
              <a:t> calculator says 6000 for 99%</a:t>
            </a:r>
            <a:endParaRPr lang="en-ZA" dirty="0" smtClean="0"/>
          </a:p>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106</a:t>
            </a:fld>
            <a:endParaRPr lang="en-GB"/>
          </a:p>
        </p:txBody>
      </p:sp>
    </p:spTree>
    <p:extLst>
      <p:ext uri="{BB962C8B-B14F-4D97-AF65-F5344CB8AC3E}">
        <p14:creationId xmlns:p14="http://schemas.microsoft.com/office/powerpoint/2010/main" val="251619912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t>
            </a:r>
            <a:r>
              <a:rPr lang="en-US" dirty="0" err="1" smtClean="0"/>
              <a:t>cbmc</a:t>
            </a:r>
            <a:r>
              <a:rPr lang="en-US" dirty="0" smtClean="0"/>
              <a:t> looks at one interleaving only, </a:t>
            </a:r>
            <a:r>
              <a:rPr lang="en-US" dirty="0" err="1" smtClean="0"/>
              <a:t>verismart</a:t>
            </a:r>
            <a:r>
              <a:rPr lang="en-US" dirty="0" smtClean="0"/>
              <a:t> at a sub-set</a:t>
            </a:r>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107</a:t>
            </a:fld>
            <a:endParaRPr lang="en-GB"/>
          </a:p>
        </p:txBody>
      </p:sp>
    </p:spTree>
    <p:extLst>
      <p:ext uri="{BB962C8B-B14F-4D97-AF65-F5344CB8AC3E}">
        <p14:creationId xmlns:p14="http://schemas.microsoft.com/office/powerpoint/2010/main" val="395896392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based on </a:t>
            </a:r>
            <a:r>
              <a:rPr lang="en-US" dirty="0" err="1" smtClean="0"/>
              <a:t>Treiber’s</a:t>
            </a:r>
            <a:r>
              <a:rPr lang="en-US" dirty="0" smtClean="0"/>
              <a:t> stack</a:t>
            </a:r>
            <a:endParaRPr lang="en-ZA" dirty="0" smtClean="0"/>
          </a:p>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108</a:t>
            </a:fld>
            <a:endParaRPr lang="en-GB"/>
          </a:p>
        </p:txBody>
      </p:sp>
    </p:spTree>
    <p:extLst>
      <p:ext uri="{BB962C8B-B14F-4D97-AF65-F5344CB8AC3E}">
        <p14:creationId xmlns:p14="http://schemas.microsoft.com/office/powerpoint/2010/main" val="190769960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109</a:t>
            </a:fld>
            <a:endParaRPr lang="en-GB"/>
          </a:p>
        </p:txBody>
      </p:sp>
    </p:spTree>
    <p:extLst>
      <p:ext uri="{BB962C8B-B14F-4D97-AF65-F5344CB8AC3E}">
        <p14:creationId xmlns:p14="http://schemas.microsoft.com/office/powerpoint/2010/main" val="29948629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Easier because we only need three rounds….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Can play with the numbers of cores to conjure up wall-clock</a:t>
            </a:r>
            <a:r>
              <a:rPr lang="en-US" baseline="0" dirty="0" smtClean="0"/>
              <a:t> speed-up. </a:t>
            </a:r>
            <a:endParaRPr lang="en-ZA" dirty="0" smtClean="0"/>
          </a:p>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110</a:t>
            </a:fld>
            <a:endParaRPr lang="en-GB"/>
          </a:p>
        </p:txBody>
      </p:sp>
    </p:spTree>
    <p:extLst>
      <p:ext uri="{BB962C8B-B14F-4D97-AF65-F5344CB8AC3E}">
        <p14:creationId xmlns:p14="http://schemas.microsoft.com/office/powerpoint/2010/main" val="204287065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111</a:t>
            </a:fld>
            <a:endParaRPr lang="en-GB"/>
          </a:p>
        </p:txBody>
      </p:sp>
    </p:spTree>
    <p:extLst>
      <p:ext uri="{BB962C8B-B14F-4D97-AF65-F5344CB8AC3E}">
        <p14:creationId xmlns:p14="http://schemas.microsoft.com/office/powerpoint/2010/main" val="163889376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93E4BFA8-19A8-4C1D-B766-047885705882}" type="slidenum">
              <a:rPr lang="en-GB" smtClean="0"/>
              <a:pPr/>
              <a:t>112</a:t>
            </a:fld>
            <a:endParaRPr lang="en-GB"/>
          </a:p>
        </p:txBody>
      </p:sp>
    </p:spTree>
    <p:extLst>
      <p:ext uri="{BB962C8B-B14F-4D97-AF65-F5344CB8AC3E}">
        <p14:creationId xmlns:p14="http://schemas.microsoft.com/office/powerpoint/2010/main" val="1638893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47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914400" eaLnBrk="1" hangingPunct="1">
              <a:spcBef>
                <a:spcPct val="0"/>
              </a:spcBef>
            </a:pPr>
            <a:endParaRPr lang="en-US">
              <a:latin typeface="Calibri" charset="0"/>
            </a:endParaRPr>
          </a:p>
        </p:txBody>
      </p:sp>
      <p:sp>
        <p:nvSpPr>
          <p:cNvPr id="747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2243B6B-B0F3-3C48-BF4F-A8A887538FBE}" type="slidenum">
              <a:rPr lang="en-GB" sz="1200">
                <a:solidFill>
                  <a:srgbClr val="000000"/>
                </a:solidFill>
                <a:cs typeface="MS PGothic" charset="0"/>
              </a:rPr>
              <a:pPr eaLnBrk="1" hangingPunct="1"/>
              <a:t>15</a:t>
            </a:fld>
            <a:endParaRPr lang="en-GB" sz="1200">
              <a:solidFill>
                <a:srgbClr val="000000"/>
              </a:solidFill>
              <a:cs typeface="MS PGothic"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a:off x="0" y="3886200"/>
            <a:ext cx="9144000" cy="892552"/>
          </a:xfrm>
          <a:prstGeom prst="rect">
            <a:avLst/>
          </a:prstGeom>
          <a:noFill/>
          <a:ln w="9525">
            <a:noFill/>
            <a:miter lim="800000"/>
            <a:headEnd/>
            <a:tailEnd/>
          </a:ln>
          <a:effectLst/>
        </p:spPr>
        <p:txBody>
          <a:bodyPr>
            <a:spAutoFit/>
          </a:bodyPr>
          <a:lstStyle/>
          <a:p>
            <a:pPr algn="ctr">
              <a:defRPr/>
            </a:pPr>
            <a:r>
              <a:rPr lang="en-GB" sz="2800" b="1" dirty="0" err="1" smtClean="0"/>
              <a:t>Gennaro</a:t>
            </a:r>
            <a:r>
              <a:rPr lang="en-GB" sz="2800" b="1" dirty="0" smtClean="0"/>
              <a:t> </a:t>
            </a:r>
            <a:r>
              <a:rPr lang="en-GB" sz="2800" b="1" dirty="0" err="1" smtClean="0"/>
              <a:t>Parlato</a:t>
            </a:r>
            <a:endParaRPr lang="en-GB" sz="2800" b="1" dirty="0" smtClean="0"/>
          </a:p>
          <a:p>
            <a:pPr algn="ctr">
              <a:defRPr/>
            </a:pPr>
            <a:r>
              <a:rPr lang="en-GB" sz="2400" dirty="0" err="1" smtClean="0"/>
              <a:t>gennaro@ecs.soton.ac.uk</a:t>
            </a:r>
            <a:endParaRPr lang="en-GB" sz="2400" dirty="0"/>
          </a:p>
        </p:txBody>
      </p:sp>
      <p:pic>
        <p:nvPicPr>
          <p:cNvPr id="8" name="Picture 7" descr="USouthampton-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0" y="5638800"/>
            <a:ext cx="3284583" cy="721509"/>
          </a:xfrm>
          <a:prstGeom prst="rect">
            <a:avLst/>
          </a:prstGeom>
        </p:spPr>
      </p:pic>
      <p:sp>
        <p:nvSpPr>
          <p:cNvPr id="6" name="Rectangle 7"/>
          <p:cNvSpPr>
            <a:spLocks noChangeArrowheads="1"/>
          </p:cNvSpPr>
          <p:nvPr userDrawn="1"/>
        </p:nvSpPr>
        <p:spPr bwMode="auto">
          <a:xfrm>
            <a:off x="0" y="838200"/>
            <a:ext cx="9144000" cy="2133600"/>
          </a:xfrm>
          <a:prstGeom prst="rect">
            <a:avLst/>
          </a:prstGeom>
          <a:noFill/>
          <a:ln w="9525">
            <a:noFill/>
            <a:miter lim="800000"/>
            <a:headEnd/>
            <a:tailEnd/>
          </a:ln>
          <a:effectLst/>
        </p:spPr>
        <p:txBody>
          <a:bodyPr anchor="ctr"/>
          <a:lstStyle/>
          <a:p>
            <a:pPr algn="ctr">
              <a:defRPr/>
            </a:pPr>
            <a:r>
              <a:rPr lang="en-GB" sz="2400" b="0" dirty="0" smtClean="0">
                <a:solidFill>
                  <a:srgbClr val="000000"/>
                </a:solidFill>
              </a:rPr>
              <a:t>EPIT 2018 Software Verification Spring School</a:t>
            </a:r>
          </a:p>
          <a:p>
            <a:pPr algn="ctr">
              <a:defRPr/>
            </a:pPr>
            <a:r>
              <a:rPr lang="en-GB" sz="2400" b="0" dirty="0" err="1" smtClean="0">
                <a:solidFill>
                  <a:srgbClr val="000000"/>
                </a:solidFill>
              </a:rPr>
              <a:t>Aussois</a:t>
            </a:r>
            <a:r>
              <a:rPr lang="en-GB" sz="2400" b="0" dirty="0" smtClean="0">
                <a:solidFill>
                  <a:srgbClr val="000000"/>
                </a:solidFill>
              </a:rPr>
              <a:t>, France, May 9-10, 2018</a:t>
            </a:r>
          </a:p>
          <a:p>
            <a:pPr algn="ctr">
              <a:defRPr/>
            </a:pPr>
            <a:endParaRPr lang="en-GB" sz="2400" b="0" dirty="0" smtClean="0">
              <a:solidFill>
                <a:srgbClr val="000000"/>
              </a:solidFill>
            </a:endParaRPr>
          </a:p>
          <a:p>
            <a:pPr algn="ctr">
              <a:defRPr/>
            </a:pPr>
            <a:endParaRPr lang="en-GB" sz="2000" b="1" dirty="0" smtClean="0">
              <a:solidFill>
                <a:srgbClr val="FF3300"/>
              </a:solidFill>
            </a:endParaRPr>
          </a:p>
          <a:p>
            <a:pPr algn="ctr">
              <a:defRPr/>
            </a:pPr>
            <a:r>
              <a:rPr lang="en-GB" sz="4400" b="1" dirty="0" smtClean="0">
                <a:solidFill>
                  <a:srgbClr val="FF3300"/>
                </a:solidFill>
              </a:rPr>
              <a:t>Bounded Model Checking</a:t>
            </a:r>
            <a:r>
              <a:rPr lang="en-GB" sz="4400" b="1" baseline="0" dirty="0" smtClean="0">
                <a:solidFill>
                  <a:srgbClr val="FF3300"/>
                </a:solidFill>
              </a:rPr>
              <a:t/>
            </a:r>
            <a:br>
              <a:rPr lang="en-GB" sz="4400" b="1" baseline="0" dirty="0" smtClean="0">
                <a:solidFill>
                  <a:srgbClr val="FF3300"/>
                </a:solidFill>
              </a:rPr>
            </a:br>
            <a:r>
              <a:rPr lang="en-GB" sz="4400" b="1" baseline="0" dirty="0" smtClean="0">
                <a:solidFill>
                  <a:srgbClr val="FF3300"/>
                </a:solidFill>
              </a:rPr>
              <a:t>of Concurrent Software</a:t>
            </a:r>
            <a:endParaRPr lang="en-GB" sz="4400" b="1" dirty="0">
              <a:solidFill>
                <a:srgbClr val="FF3300"/>
              </a:solidFil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19063"/>
            <a:ext cx="2209800" cy="62817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28600" y="119063"/>
            <a:ext cx="6477000" cy="62817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228600" y="119063"/>
            <a:ext cx="8839200" cy="719137"/>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28600" y="990600"/>
            <a:ext cx="43053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Media Placeholder 3"/>
          <p:cNvSpPr>
            <a:spLocks noGrp="1"/>
          </p:cNvSpPr>
          <p:nvPr>
            <p:ph type="media" sz="half" idx="2"/>
          </p:nvPr>
        </p:nvSpPr>
        <p:spPr>
          <a:xfrm>
            <a:off x="4686300" y="990600"/>
            <a:ext cx="4305300" cy="5410200"/>
          </a:xfrm>
        </p:spPr>
        <p:txBody>
          <a:bodyPr/>
          <a:lstStyle/>
          <a:p>
            <a:pPr lvl="0"/>
            <a:endParaRPr lang="en-GB" noProof="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5"/>
          <p:cNvSpPr>
            <a:spLocks noChangeArrowheads="1"/>
          </p:cNvSpPr>
          <p:nvPr userDrawn="1"/>
        </p:nvSpPr>
        <p:spPr bwMode="auto">
          <a:xfrm>
            <a:off x="0" y="4572000"/>
            <a:ext cx="9144000" cy="2092881"/>
          </a:xfrm>
          <a:prstGeom prst="rect">
            <a:avLst/>
          </a:prstGeom>
          <a:noFill/>
          <a:ln w="9525">
            <a:noFill/>
            <a:miter lim="800000"/>
            <a:headEnd/>
            <a:tailEnd/>
          </a:ln>
          <a:effectLst/>
        </p:spPr>
        <p:txBody>
          <a:bodyPr>
            <a:spAutoFit/>
          </a:bodyPr>
          <a:lstStyle/>
          <a:p>
            <a:pPr marL="514350" indent="-514350" algn="ctr" fontAlgn="auto">
              <a:spcBef>
                <a:spcPts val="0"/>
              </a:spcBef>
              <a:spcAft>
                <a:spcPts val="0"/>
              </a:spcAft>
              <a:buFontTx/>
              <a:buAutoNum type="alphaUcPeriod"/>
              <a:defRPr/>
            </a:pPr>
            <a:r>
              <a:rPr lang="en-GB" sz="3200" dirty="0" smtClean="0">
                <a:solidFill>
                  <a:srgbClr val="000000"/>
                </a:solidFill>
              </a:rPr>
              <a:t>Darbari¹, B. Fischer², J. Marques-Silva³</a:t>
            </a:r>
          </a:p>
          <a:p>
            <a:pPr marL="514350" indent="-514350" algn="ctr" fontAlgn="auto">
              <a:spcBef>
                <a:spcPts val="1200"/>
              </a:spcBef>
              <a:spcAft>
                <a:spcPts val="0"/>
              </a:spcAft>
              <a:defRPr/>
            </a:pPr>
            <a:r>
              <a:rPr lang="en-GB" sz="2400" dirty="0" smtClean="0">
                <a:solidFill>
                  <a:srgbClr val="000000"/>
                </a:solidFill>
                <a:latin typeface="Lucida Console" pitchFamily="49" charset="0"/>
                <a:cs typeface="Courier New" pitchFamily="49" charset="0"/>
              </a:rPr>
              <a:t>b.fischer@ecs.soton.ac.uk</a:t>
            </a:r>
          </a:p>
          <a:p>
            <a:pPr marL="514350" indent="-514350" algn="ctr" fontAlgn="auto">
              <a:spcBef>
                <a:spcPts val="1200"/>
              </a:spcBef>
              <a:spcAft>
                <a:spcPts val="0"/>
              </a:spcAft>
              <a:defRPr/>
            </a:pPr>
            <a:r>
              <a:rPr lang="en-GB" dirty="0" smtClean="0">
                <a:solidFill>
                  <a:srgbClr val="000000"/>
                </a:solidFill>
              </a:rPr>
              <a:t>¹ARM, Cambridge</a:t>
            </a:r>
          </a:p>
          <a:p>
            <a:pPr marL="514350" indent="-514350" algn="ctr" fontAlgn="auto">
              <a:spcBef>
                <a:spcPts val="0"/>
              </a:spcBef>
              <a:spcAft>
                <a:spcPts val="0"/>
              </a:spcAft>
              <a:defRPr/>
            </a:pPr>
            <a:r>
              <a:rPr lang="en-GB" dirty="0" smtClean="0">
                <a:solidFill>
                  <a:srgbClr val="000000"/>
                </a:solidFill>
              </a:rPr>
              <a:t>²University of Southampton</a:t>
            </a:r>
          </a:p>
          <a:p>
            <a:pPr marL="514350" indent="-514350" algn="ctr" fontAlgn="auto">
              <a:spcBef>
                <a:spcPts val="0"/>
              </a:spcBef>
              <a:spcAft>
                <a:spcPts val="0"/>
              </a:spcAft>
              <a:defRPr/>
            </a:pPr>
            <a:r>
              <a:rPr lang="en-GB" dirty="0" smtClean="0">
                <a:solidFill>
                  <a:srgbClr val="000000"/>
                </a:solidFill>
              </a:rPr>
              <a:t>³University College Dublin</a:t>
            </a:r>
            <a:endParaRPr lang="en-GB" sz="3200" dirty="0" smtClean="0">
              <a:solidFill>
                <a:srgbClr val="000000"/>
              </a:solidFill>
            </a:endParaRPr>
          </a:p>
        </p:txBody>
      </p:sp>
      <p:sp>
        <p:nvSpPr>
          <p:cNvPr id="3" name="Rectangle 7"/>
          <p:cNvSpPr>
            <a:spLocks noChangeArrowheads="1"/>
          </p:cNvSpPr>
          <p:nvPr userDrawn="1"/>
        </p:nvSpPr>
        <p:spPr bwMode="auto">
          <a:xfrm>
            <a:off x="0" y="1752600"/>
            <a:ext cx="9144000" cy="2286000"/>
          </a:xfrm>
          <a:prstGeom prst="rect">
            <a:avLst/>
          </a:prstGeom>
          <a:noFill/>
          <a:ln w="9525">
            <a:noFill/>
            <a:miter lim="800000"/>
            <a:headEnd/>
            <a:tailEnd/>
          </a:ln>
          <a:effectLst/>
        </p:spPr>
        <p:txBody>
          <a:bodyPr anchor="ctr"/>
          <a:lstStyle/>
          <a:p>
            <a:pPr algn="ctr" fontAlgn="auto">
              <a:spcBef>
                <a:spcPts val="0"/>
              </a:spcBef>
              <a:spcAft>
                <a:spcPts val="0"/>
              </a:spcAft>
              <a:defRPr/>
            </a:pPr>
            <a:r>
              <a:rPr lang="en-GB" sz="4400" b="1" dirty="0" smtClean="0">
                <a:solidFill>
                  <a:srgbClr val="FF3300"/>
                </a:solidFill>
              </a:rPr>
              <a:t>Industrial-Strength</a:t>
            </a:r>
            <a:br>
              <a:rPr lang="en-GB" sz="4400" b="1" dirty="0" smtClean="0">
                <a:solidFill>
                  <a:srgbClr val="FF3300"/>
                </a:solidFill>
              </a:rPr>
            </a:br>
            <a:r>
              <a:rPr lang="en-GB" sz="4400" b="1" dirty="0" smtClean="0">
                <a:solidFill>
                  <a:srgbClr val="FF3300"/>
                </a:solidFill>
              </a:rPr>
              <a:t>Certified SAT Solving through</a:t>
            </a:r>
          </a:p>
          <a:p>
            <a:pPr algn="ctr" fontAlgn="auto">
              <a:spcBef>
                <a:spcPts val="0"/>
              </a:spcBef>
              <a:spcAft>
                <a:spcPts val="0"/>
              </a:spcAft>
              <a:defRPr/>
            </a:pPr>
            <a:r>
              <a:rPr lang="en-GB" sz="4400" b="1" dirty="0" smtClean="0">
                <a:solidFill>
                  <a:srgbClr val="FF3300"/>
                </a:solidFill>
              </a:rPr>
              <a:t>Verified SAT Proof Checking</a:t>
            </a:r>
          </a:p>
        </p:txBody>
      </p:sp>
      <p:pic>
        <p:nvPicPr>
          <p:cNvPr id="4" name="Picture 10" descr="electronics"/>
          <p:cNvPicPr>
            <a:picLocks noChangeAspect="1" noChangeArrowheads="1"/>
          </p:cNvPicPr>
          <p:nvPr userDrawn="1"/>
        </p:nvPicPr>
        <p:blipFill>
          <a:blip r:embed="rId2" cstate="print"/>
          <a:srcRect/>
          <a:stretch>
            <a:fillRect/>
          </a:stretch>
        </p:blipFill>
        <p:spPr bwMode="auto">
          <a:xfrm>
            <a:off x="6705600" y="279400"/>
            <a:ext cx="2166938" cy="863600"/>
          </a:xfrm>
          <a:prstGeom prst="rect">
            <a:avLst/>
          </a:prstGeom>
          <a:noFill/>
          <a:ln w="9525">
            <a:noFill/>
            <a:miter lim="800000"/>
            <a:headEnd/>
            <a:tailEnd/>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990600"/>
            <a:ext cx="4305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990600"/>
            <a:ext cx="4305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FF"/>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152400" y="990600"/>
            <a:ext cx="8763000" cy="5410200"/>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19063"/>
            <a:ext cx="2209800" cy="62817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19063"/>
            <a:ext cx="6477000" cy="62817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95269"/>
            <a:ext cx="8839200" cy="719137"/>
          </a:xfrm>
          <a:prstGeom prst="rect">
            <a:avLst/>
          </a:prstGeom>
        </p:spPr>
        <p:txBody>
          <a:bodyPr/>
          <a:lstStyle>
            <a:lvl1pPr>
              <a:defRPr>
                <a:solidFill>
                  <a:srgbClr val="FFFFF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977232"/>
            <a:ext cx="8839200" cy="5715000"/>
          </a:xfrm>
          <a:prstGeom prst="rect">
            <a:avLst/>
          </a:prstGeom>
          <a:ln>
            <a:noFill/>
          </a:ln>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itle 1"/>
          <p:cNvSpPr txBox="1">
            <a:spLocks/>
          </p:cNvSpPr>
          <p:nvPr userDrawn="1"/>
        </p:nvSpPr>
        <p:spPr>
          <a:xfrm>
            <a:off x="0" y="42863"/>
            <a:ext cx="1066800" cy="719137"/>
          </a:xfrm>
          <a:prstGeom prst="rect">
            <a:avLst/>
          </a:prstGeom>
          <a:solidFill>
            <a:schemeClr val="tx1"/>
          </a:solidFill>
        </p:spPr>
        <p:txBody>
          <a:bodyPr anchor="ctr">
            <a:normAutofit/>
          </a:bodyPr>
          <a:lstStyle>
            <a:lvl1pPr algn="l" rtl="0" eaLnBrk="0" fontAlgn="base" hangingPunct="0">
              <a:spcBef>
                <a:spcPct val="0"/>
              </a:spcBef>
              <a:spcAft>
                <a:spcPct val="0"/>
              </a:spcAft>
              <a:defRPr sz="2600" b="1">
                <a:solidFill>
                  <a:srgbClr val="FFFFFF"/>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cs typeface="Arial" charset="0"/>
              </a:defRPr>
            </a:lvl2pPr>
            <a:lvl3pPr algn="l" rtl="0" eaLnBrk="0" fontAlgn="base" hangingPunct="0">
              <a:spcBef>
                <a:spcPct val="0"/>
              </a:spcBef>
              <a:spcAft>
                <a:spcPct val="0"/>
              </a:spcAft>
              <a:defRPr sz="3200" b="1">
                <a:solidFill>
                  <a:schemeClr val="tx2"/>
                </a:solidFill>
                <a:latin typeface="Arial" charset="0"/>
                <a:cs typeface="Arial" charset="0"/>
              </a:defRPr>
            </a:lvl3pPr>
            <a:lvl4pPr algn="l" rtl="0" eaLnBrk="0" fontAlgn="base" hangingPunct="0">
              <a:spcBef>
                <a:spcPct val="0"/>
              </a:spcBef>
              <a:spcAft>
                <a:spcPct val="0"/>
              </a:spcAft>
              <a:defRPr sz="3200" b="1">
                <a:solidFill>
                  <a:schemeClr val="tx2"/>
                </a:solidFill>
                <a:latin typeface="Arial" charset="0"/>
                <a:cs typeface="Arial" charset="0"/>
              </a:defRPr>
            </a:lvl4pPr>
            <a:lvl5pPr algn="l" rtl="0" eaLnBrk="0" fontAlgn="base" hangingPunct="0">
              <a:spcBef>
                <a:spcPct val="0"/>
              </a:spcBef>
              <a:spcAft>
                <a:spcPct val="0"/>
              </a:spcAft>
              <a:defRPr sz="32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pPr>
              <a:defRPr/>
            </a:pPr>
            <a:endParaRPr lang="en-US" dirty="0"/>
          </a:p>
        </p:txBody>
      </p:sp>
      <p:sp>
        <p:nvSpPr>
          <p:cNvPr id="3" name="Content Placeholder 2"/>
          <p:cNvSpPr>
            <a:spLocks noGrp="1"/>
          </p:cNvSpPr>
          <p:nvPr>
            <p:ph idx="1"/>
          </p:nvPr>
        </p:nvSpPr>
        <p:spPr>
          <a:xfrm>
            <a:off x="152400" y="977232"/>
            <a:ext cx="8839200" cy="5715000"/>
          </a:xfrm>
          <a:prstGeom prst="rect">
            <a:avLst/>
          </a:prstGeom>
          <a:ln>
            <a:noFill/>
          </a:ln>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533400" y="42869"/>
            <a:ext cx="8610600" cy="719137"/>
          </a:xfrm>
          <a:prstGeom prst="rect">
            <a:avLst/>
          </a:prstGeom>
        </p:spPr>
        <p:txBody>
          <a:bodyPr>
            <a:normAutofit/>
          </a:bodyPr>
          <a:lstStyle>
            <a:lvl1pPr algn="l">
              <a:defRPr sz="2600">
                <a:solidFill>
                  <a:srgbClr val="FFFFFF"/>
                </a:solidFill>
              </a:defRPr>
            </a:lvl1pPr>
          </a:lstStyle>
          <a:p>
            <a:r>
              <a:rPr lang="en-US" dirty="0" smtClean="0"/>
              <a:t>Click to edit Master title style</a:t>
            </a:r>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74638"/>
            <a:ext cx="8686800" cy="715962"/>
          </a:xfrm>
          <a:prstGeom prst="rect">
            <a:avLst/>
          </a:prstGeom>
        </p:spPr>
        <p:txBody>
          <a:bodyPr rtlCol="0">
            <a:normAutofit/>
          </a:bodyPr>
          <a:lstStyle/>
          <a:p>
            <a:r>
              <a:rPr lang="it-IT" dirty="0" smtClean="0"/>
              <a:t>Click to </a:t>
            </a:r>
            <a:r>
              <a:rPr lang="it-IT" dirty="0" err="1" smtClean="0"/>
              <a:t>edit</a:t>
            </a:r>
            <a:r>
              <a:rPr lang="it-IT" dirty="0" smtClean="0"/>
              <a:t> Master </a:t>
            </a:r>
            <a:r>
              <a:rPr lang="it-IT" dirty="0" err="1" smtClean="0"/>
              <a:t>title</a:t>
            </a:r>
            <a:r>
              <a:rPr lang="it-IT" dirty="0" smtClean="0"/>
              <a:t> style</a:t>
            </a:r>
            <a:endParaRPr lang="en-US" dirty="0"/>
          </a:p>
        </p:txBody>
      </p:sp>
      <p:sp>
        <p:nvSpPr>
          <p:cNvPr id="3" name="Text Placeholder 2"/>
          <p:cNvSpPr>
            <a:spLocks noGrp="1"/>
          </p:cNvSpPr>
          <p:nvPr>
            <p:ph idx="1"/>
          </p:nvPr>
        </p:nvSpPr>
        <p:spPr>
          <a:xfrm>
            <a:off x="228600" y="1143000"/>
            <a:ext cx="8686800" cy="5105400"/>
          </a:xfrm>
          <a:prstGeom prst="rect">
            <a:avLst/>
          </a:prstGeom>
        </p:spPr>
        <p:txBody>
          <a:bodyPr/>
          <a:lstStyle/>
          <a:p>
            <a:pPr lvl="0"/>
            <a:r>
              <a:rPr lang="it-IT" dirty="0" smtClean="0"/>
              <a:t>Click to </a:t>
            </a:r>
            <a:r>
              <a:rPr lang="it-IT" dirty="0" err="1" smtClean="0"/>
              <a:t>edit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en-US" dirty="0"/>
          </a:p>
        </p:txBody>
      </p:sp>
      <p:sp>
        <p:nvSpPr>
          <p:cNvPr id="4" name="Footer Placeholder 5"/>
          <p:cNvSpPr>
            <a:spLocks noGrp="1"/>
          </p:cNvSpPr>
          <p:nvPr>
            <p:ph type="ftr" sz="quarter" idx="10"/>
          </p:nvPr>
        </p:nvSpPr>
        <p:spPr/>
        <p:txBody>
          <a:bodyPr/>
          <a:lstStyle>
            <a:lvl1pPr algn="ctr" fontAlgn="base">
              <a:spcBef>
                <a:spcPct val="0"/>
              </a:spcBef>
              <a:spcAft>
                <a:spcPct val="0"/>
              </a:spcAft>
              <a:defRPr sz="1200">
                <a:solidFill>
                  <a:srgbClr val="000000">
                    <a:tint val="75000"/>
                  </a:srgbClr>
                </a:solidFill>
                <a:ea typeface="ＭＳ Ｐゴシック" charset="0"/>
              </a:defRPr>
            </a:lvl1pPr>
          </a:lstStyle>
          <a:p>
            <a:pPr>
              <a:defRPr/>
            </a:pP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Blank">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228600" y="274637"/>
            <a:ext cx="8686800" cy="715962"/>
          </a:xfrm>
          <a:prstGeom prst="rect">
            <a:avLst/>
          </a:prstGeom>
          <a:solidFill>
            <a:schemeClr val="dk1"/>
          </a:solidFill>
          <a:ln>
            <a:noFill/>
          </a:ln>
        </p:spPr>
        <p:txBody>
          <a:bodyPr lIns="91425" tIns="91425" rIns="91425" bIns="91425"/>
          <a:lstStyle>
            <a:lvl1pPr algn="ctr"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14" name="Shape 14"/>
          <p:cNvSpPr txBox="1">
            <a:spLocks noGrp="1"/>
          </p:cNvSpPr>
          <p:nvPr>
            <p:ph type="body" idx="1"/>
          </p:nvPr>
        </p:nvSpPr>
        <p:spPr>
          <a:xfrm>
            <a:off x="228600" y="1143000"/>
            <a:ext cx="8686800" cy="5105398"/>
          </a:xfrm>
          <a:prstGeom prst="rect">
            <a:avLst/>
          </a:prstGeom>
          <a:noFill/>
          <a:ln w="9525" cap="flat">
            <a:solidFill>
              <a:srgbClr val="CBCBEF"/>
            </a:solidFill>
            <a:prstDash val="solid"/>
            <a:round/>
            <a:headEnd type="none" w="med" len="med"/>
            <a:tailEnd type="none" w="med" len="med"/>
          </a:ln>
        </p:spPr>
        <p:txBody>
          <a:bodyPr lIns="91425" tIns="91425" rIns="91425" bIns="91425"/>
          <a:lstStyle>
            <a:lvl1pPr marL="342900" indent="38100" algn="l" rtl="0">
              <a:spcBef>
                <a:spcPts val="360"/>
              </a:spcBef>
              <a:spcAft>
                <a:spcPts val="0"/>
              </a:spcAft>
              <a:buClr>
                <a:schemeClr val="dk1"/>
              </a:buClr>
              <a:buFont typeface="Arial"/>
              <a:buChar char="•"/>
              <a:defRPr/>
            </a:lvl1pPr>
            <a:lvl2pPr marL="800100" indent="25400" algn="l" rtl="0">
              <a:spcBef>
                <a:spcPts val="320"/>
              </a:spcBef>
              <a:spcAft>
                <a:spcPts val="0"/>
              </a:spcAft>
              <a:buClr>
                <a:schemeClr val="dk1"/>
              </a:buClr>
              <a:buFont typeface="Arial"/>
              <a:buChar char="•"/>
              <a:defRPr/>
            </a:lvl2pPr>
            <a:lvl3pPr marL="1200150" indent="69850" algn="l" rtl="0">
              <a:spcBef>
                <a:spcPts val="280"/>
              </a:spcBef>
              <a:spcAft>
                <a:spcPts val="0"/>
              </a:spcAft>
              <a:buClr>
                <a:schemeClr val="dk1"/>
              </a:buClr>
              <a:buFont typeface="Arial"/>
              <a:buChar char="•"/>
              <a:defRPr/>
            </a:lvl3pPr>
            <a:lvl4pPr marL="1600200" indent="127000" algn="l" rtl="0">
              <a:spcBef>
                <a:spcPts val="280"/>
              </a:spcBef>
              <a:spcAft>
                <a:spcPts val="0"/>
              </a:spcAft>
              <a:buClr>
                <a:schemeClr val="dk1"/>
              </a:buClr>
              <a:buFont typeface="Arial"/>
              <a:buChar char="•"/>
              <a:defRPr/>
            </a:lvl4pPr>
            <a:lvl5pPr marL="2057400" indent="114300" algn="l" rtl="0">
              <a:spcBef>
                <a:spcPts val="240"/>
              </a:spcBef>
              <a:spcAft>
                <a:spcPts val="0"/>
              </a:spcAft>
              <a:buClr>
                <a:schemeClr val="dk1"/>
              </a:buClr>
              <a:buFont typeface="Arial"/>
              <a:buChar char="•"/>
              <a:defRPr/>
            </a:lvl5pPr>
            <a:lvl6pPr marL="2514600" indent="165100" algn="l" rtl="0">
              <a:spcBef>
                <a:spcPts val="400"/>
              </a:spcBef>
              <a:spcAft>
                <a:spcPts val="0"/>
              </a:spcAft>
              <a:buClr>
                <a:schemeClr val="dk1"/>
              </a:buClr>
              <a:buFont typeface="Arial"/>
              <a:buChar char="»"/>
              <a:defRPr/>
            </a:lvl6pPr>
            <a:lvl7pPr marL="2971800" indent="165100" algn="l" rtl="0">
              <a:spcBef>
                <a:spcPts val="400"/>
              </a:spcBef>
              <a:spcAft>
                <a:spcPts val="0"/>
              </a:spcAft>
              <a:buClr>
                <a:schemeClr val="dk1"/>
              </a:buClr>
              <a:buFont typeface="Arial"/>
              <a:buChar char="»"/>
              <a:defRPr/>
            </a:lvl7pPr>
            <a:lvl8pPr marL="3429000" indent="165100" algn="l" rtl="0">
              <a:spcBef>
                <a:spcPts val="400"/>
              </a:spcBef>
              <a:spcAft>
                <a:spcPts val="0"/>
              </a:spcAft>
              <a:buClr>
                <a:schemeClr val="dk1"/>
              </a:buClr>
              <a:buFont typeface="Arial"/>
              <a:buChar char="»"/>
              <a:defRPr/>
            </a:lvl8pPr>
            <a:lvl9pPr marL="3886200" indent="165100" algn="l" rtl="0">
              <a:spcBef>
                <a:spcPts val="400"/>
              </a:spcBef>
              <a:spcAft>
                <a:spcPts val="0"/>
              </a:spcAft>
              <a:buClr>
                <a:schemeClr val="dk1"/>
              </a:buClr>
              <a:buFont typeface="Arial"/>
              <a:buChar char="»"/>
              <a:defRPr/>
            </a:lvl9pPr>
          </a:lstStyle>
          <a:p>
            <a:endParaRPr/>
          </a:p>
        </p:txBody>
      </p:sp>
      <p:sp>
        <p:nvSpPr>
          <p:cNvPr id="4" name="Shape 15"/>
          <p:cNvSpPr txBox="1">
            <a:spLocks noGrp="1"/>
          </p:cNvSpPr>
          <p:nvPr>
            <p:ph type="ftr" idx="10"/>
          </p:nvPr>
        </p:nvSpPr>
        <p:spPr/>
        <p:txBody>
          <a:bodyPr lIns="91425" tIns="91425" rIns="91425" bIns="91425" anchorCtr="0"/>
          <a:lstStyle>
            <a:lvl1pPr marL="0" marR="0" indent="0" algn="ctr" rtl="0" fontAlgn="base">
              <a:lnSpc>
                <a:spcPct val="100000"/>
              </a:lnSpc>
              <a:spcBef>
                <a:spcPts val="0"/>
              </a:spcBef>
              <a:spcAft>
                <a:spcPts val="0"/>
              </a:spcAft>
              <a:buClr>
                <a:srgbClr val="000000"/>
              </a:buClr>
              <a:buFont typeface="Arial"/>
              <a:buNone/>
              <a:defRPr>
                <a:solidFill>
                  <a:schemeClr val="tx1">
                    <a:tint val="75000"/>
                  </a:schemeClr>
                </a:solidFill>
                <a:latin typeface="Calibri" charset="0"/>
                <a:ea typeface="ＭＳ Ｐゴシック" charset="0"/>
                <a:cs typeface="ＭＳ Ｐゴシック" charset="0"/>
              </a:defRPr>
            </a:lvl1pPr>
            <a:lvl2pPr marL="457200" marR="0" indent="0" algn="l" rtl="0">
              <a:lnSpc>
                <a:spcPct val="100000"/>
              </a:lnSpc>
              <a:spcBef>
                <a:spcPts val="0"/>
              </a:spcBef>
              <a:spcAft>
                <a:spcPts val="0"/>
              </a:spcAft>
              <a:buClr>
                <a:srgbClr val="000000"/>
              </a:buClr>
              <a:buFont typeface="Arial"/>
              <a:buNone/>
              <a:defRPr/>
            </a:lvl2pPr>
            <a:lvl3pPr marL="914400" marR="0" indent="0" algn="l" rtl="0">
              <a:lnSpc>
                <a:spcPct val="100000"/>
              </a:lnSpc>
              <a:spcBef>
                <a:spcPts val="0"/>
              </a:spcBef>
              <a:spcAft>
                <a:spcPts val="0"/>
              </a:spcAft>
              <a:buClr>
                <a:srgbClr val="000000"/>
              </a:buClr>
              <a:buFont typeface="Arial"/>
              <a:buNone/>
              <a:defRPr/>
            </a:lvl3pPr>
            <a:lvl4pPr marL="1371600" marR="0" indent="0" algn="l" rtl="0">
              <a:lnSpc>
                <a:spcPct val="100000"/>
              </a:lnSpc>
              <a:spcBef>
                <a:spcPts val="0"/>
              </a:spcBef>
              <a:spcAft>
                <a:spcPts val="0"/>
              </a:spcAft>
              <a:buClr>
                <a:srgbClr val="000000"/>
              </a:buClr>
              <a:buFont typeface="Arial"/>
              <a:buNone/>
              <a:defRPr/>
            </a:lvl4pPr>
            <a:lvl5pPr marL="1828800" marR="0" indent="0" algn="l" rtl="0">
              <a:lnSpc>
                <a:spcPct val="100000"/>
              </a:lnSpc>
              <a:spcBef>
                <a:spcPts val="0"/>
              </a:spcBef>
              <a:spcAft>
                <a:spcPts val="0"/>
              </a:spcAft>
              <a:buClr>
                <a:srgbClr val="000000"/>
              </a:buClr>
              <a:buFont typeface="Arial"/>
              <a:buNone/>
              <a:defRPr/>
            </a:lvl5pPr>
            <a:lvl6pPr marL="2286000" marR="0" indent="0" algn="l" rtl="0">
              <a:lnSpc>
                <a:spcPct val="100000"/>
              </a:lnSpc>
              <a:spcBef>
                <a:spcPts val="0"/>
              </a:spcBef>
              <a:spcAft>
                <a:spcPts val="0"/>
              </a:spcAft>
              <a:buClr>
                <a:srgbClr val="000000"/>
              </a:buClr>
              <a:buFont typeface="Arial"/>
              <a:buNone/>
              <a:defRPr/>
            </a:lvl6pPr>
            <a:lvl7pPr marL="2743200" marR="0" indent="0" algn="l" rtl="0">
              <a:lnSpc>
                <a:spcPct val="100000"/>
              </a:lnSpc>
              <a:spcBef>
                <a:spcPts val="0"/>
              </a:spcBef>
              <a:spcAft>
                <a:spcPts val="0"/>
              </a:spcAft>
              <a:buClr>
                <a:srgbClr val="000000"/>
              </a:buClr>
              <a:buFont typeface="Arial"/>
              <a:buNone/>
              <a:defRPr/>
            </a:lvl7pPr>
            <a:lvl8pPr marL="3200400" marR="0" indent="0" algn="l" rtl="0">
              <a:lnSpc>
                <a:spcPct val="100000"/>
              </a:lnSpc>
              <a:spcBef>
                <a:spcPts val="0"/>
              </a:spcBef>
              <a:spcAft>
                <a:spcPts val="0"/>
              </a:spcAft>
              <a:buClr>
                <a:srgbClr val="000000"/>
              </a:buClr>
              <a:buFont typeface="Arial"/>
              <a:buNone/>
              <a:defRPr/>
            </a:lvl8pPr>
            <a:lvl9pPr marL="3657600" marR="0" indent="0" algn="l" rtl="0">
              <a:lnSpc>
                <a:spcPct val="100000"/>
              </a:lnSpc>
              <a:spcBef>
                <a:spcPts val="0"/>
              </a:spcBef>
              <a:spcAft>
                <a:spcPts val="0"/>
              </a:spcAft>
              <a:buClr>
                <a:srgbClr val="000000"/>
              </a:buClr>
              <a:buFont typeface="Arial"/>
              <a:buNone/>
              <a:defRPr/>
            </a:lvl9pPr>
          </a:lstStyle>
          <a:p>
            <a:pPr>
              <a:defRPr/>
            </a:pPr>
            <a:endParaRPr>
              <a:solidFill>
                <a:srgbClr val="000000">
                  <a:tint val="75000"/>
                </a:srgb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5"/>
          <p:cNvSpPr>
            <a:spLocks noChangeArrowheads="1"/>
          </p:cNvSpPr>
          <p:nvPr userDrawn="1"/>
        </p:nvSpPr>
        <p:spPr bwMode="auto">
          <a:xfrm>
            <a:off x="0" y="4572000"/>
            <a:ext cx="9144000" cy="2185214"/>
          </a:xfrm>
          <a:prstGeom prst="rect">
            <a:avLst/>
          </a:prstGeom>
          <a:noFill/>
          <a:ln w="9525">
            <a:noFill/>
            <a:miter lim="800000"/>
            <a:headEnd/>
            <a:tailEnd/>
          </a:ln>
          <a:effectLst/>
        </p:spPr>
        <p:txBody>
          <a:bodyPr>
            <a:spAutoFit/>
          </a:bodyPr>
          <a:lstStyle/>
          <a:p>
            <a:pPr marL="514350" indent="-514350" algn="ctr" fontAlgn="auto">
              <a:spcBef>
                <a:spcPts val="0"/>
              </a:spcBef>
              <a:spcAft>
                <a:spcPts val="0"/>
              </a:spcAft>
              <a:defRPr/>
            </a:pPr>
            <a:r>
              <a:rPr lang="en-GB" sz="3200" dirty="0" smtClean="0">
                <a:solidFill>
                  <a:srgbClr val="000000"/>
                </a:solidFill>
              </a:rPr>
              <a:t>Bernd Fischer</a:t>
            </a:r>
          </a:p>
          <a:p>
            <a:pPr marL="514350" indent="-514350" algn="ctr" fontAlgn="auto">
              <a:spcBef>
                <a:spcPts val="0"/>
              </a:spcBef>
              <a:spcAft>
                <a:spcPts val="0"/>
              </a:spcAft>
              <a:defRPr/>
            </a:pPr>
            <a:r>
              <a:rPr lang="en-GB" sz="2400" dirty="0" smtClean="0">
                <a:solidFill>
                  <a:srgbClr val="000000"/>
                </a:solidFill>
              </a:rPr>
              <a:t>ESS Group, ECS, University of Southampton</a:t>
            </a:r>
          </a:p>
          <a:p>
            <a:pPr marL="514350" indent="-514350" algn="ctr" fontAlgn="auto">
              <a:spcBef>
                <a:spcPts val="1200"/>
              </a:spcBef>
              <a:spcAft>
                <a:spcPts val="0"/>
              </a:spcAft>
              <a:defRPr/>
            </a:pPr>
            <a:r>
              <a:rPr lang="en-GB" sz="2400" dirty="0" smtClean="0">
                <a:solidFill>
                  <a:srgbClr val="000000"/>
                </a:solidFill>
                <a:latin typeface="Lucida Console" pitchFamily="49" charset="0"/>
                <a:cs typeface="Courier New" pitchFamily="49" charset="0"/>
              </a:rPr>
              <a:t>b.fischer@ecs.soton.ac.uk</a:t>
            </a:r>
          </a:p>
          <a:p>
            <a:pPr marL="514350" indent="-514350" algn="ctr" fontAlgn="auto">
              <a:spcBef>
                <a:spcPts val="1200"/>
              </a:spcBef>
              <a:spcAft>
                <a:spcPts val="0"/>
              </a:spcAft>
              <a:defRPr/>
            </a:pPr>
            <a:endParaRPr lang="en-GB" sz="3200" dirty="0" smtClean="0">
              <a:solidFill>
                <a:srgbClr val="000000"/>
              </a:solidFill>
            </a:endParaRPr>
          </a:p>
        </p:txBody>
      </p:sp>
      <p:sp>
        <p:nvSpPr>
          <p:cNvPr id="3" name="Rectangle 7"/>
          <p:cNvSpPr>
            <a:spLocks noChangeArrowheads="1"/>
          </p:cNvSpPr>
          <p:nvPr userDrawn="1"/>
        </p:nvSpPr>
        <p:spPr bwMode="auto">
          <a:xfrm>
            <a:off x="0" y="1752600"/>
            <a:ext cx="9144000" cy="2286000"/>
          </a:xfrm>
          <a:prstGeom prst="rect">
            <a:avLst/>
          </a:prstGeom>
          <a:noFill/>
          <a:ln w="9525">
            <a:noFill/>
            <a:miter lim="800000"/>
            <a:headEnd/>
            <a:tailEnd/>
          </a:ln>
          <a:effectLst/>
        </p:spPr>
        <p:txBody>
          <a:bodyPr anchor="ctr"/>
          <a:lstStyle/>
          <a:p>
            <a:pPr algn="ctr" fontAlgn="auto">
              <a:spcBef>
                <a:spcPts val="0"/>
              </a:spcBef>
              <a:spcAft>
                <a:spcPts val="0"/>
              </a:spcAft>
              <a:defRPr/>
            </a:pPr>
            <a:r>
              <a:rPr lang="en-GB" sz="4400" b="1" dirty="0" smtClean="0">
                <a:solidFill>
                  <a:srgbClr val="FF3300"/>
                </a:solidFill>
              </a:rPr>
              <a:t>Research Overview</a:t>
            </a:r>
          </a:p>
        </p:txBody>
      </p:sp>
    </p:spTree>
  </p:cSld>
  <p:clrMapOvr>
    <a:masterClrMapping/>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839200" cy="719137"/>
          </a:xfrm>
        </p:spPr>
        <p:txBody>
          <a:bodyPr/>
          <a:lstStyle>
            <a:lvl1pPr>
              <a:defRPr>
                <a:solidFill>
                  <a:srgbClr val="0000F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914400"/>
            <a:ext cx="8763000" cy="5410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990600"/>
            <a:ext cx="4305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990600"/>
            <a:ext cx="4305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19063"/>
            <a:ext cx="2209800" cy="62817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19063"/>
            <a:ext cx="6477000" cy="62817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95263"/>
            <a:ext cx="8839200" cy="719137"/>
          </a:xfrm>
          <a:prstGeom prst="rect">
            <a:avLst/>
          </a:prstGeom>
        </p:spPr>
        <p:txBody>
          <a:bodyPr/>
          <a:lstStyle>
            <a:lvl1pPr>
              <a:defRPr>
                <a:solidFill>
                  <a:srgbClr val="FFFFF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977232"/>
            <a:ext cx="8839200" cy="5715000"/>
          </a:xfrm>
          <a:prstGeom prst="rect">
            <a:avLst/>
          </a:prstGeom>
          <a:ln>
            <a:noFill/>
          </a:ln>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19395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28600" y="990600"/>
            <a:ext cx="4305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86300" y="990600"/>
            <a:ext cx="4305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itle 1"/>
          <p:cNvSpPr txBox="1">
            <a:spLocks/>
          </p:cNvSpPr>
          <p:nvPr userDrawn="1"/>
        </p:nvSpPr>
        <p:spPr>
          <a:xfrm>
            <a:off x="0" y="42863"/>
            <a:ext cx="1066800" cy="719137"/>
          </a:xfrm>
          <a:prstGeom prst="rect">
            <a:avLst/>
          </a:prstGeom>
          <a:solidFill>
            <a:schemeClr val="tx1"/>
          </a:solidFill>
        </p:spPr>
        <p:txBody>
          <a:bodyPr anchor="ctr">
            <a:normAutofit/>
          </a:bodyPr>
          <a:lstStyle>
            <a:lvl1pPr algn="l" rtl="0" eaLnBrk="0" fontAlgn="base" hangingPunct="0">
              <a:spcBef>
                <a:spcPct val="0"/>
              </a:spcBef>
              <a:spcAft>
                <a:spcPct val="0"/>
              </a:spcAft>
              <a:defRPr sz="2600" b="1">
                <a:solidFill>
                  <a:srgbClr val="FFFFFF"/>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cs typeface="Arial" charset="0"/>
              </a:defRPr>
            </a:lvl2pPr>
            <a:lvl3pPr algn="l" rtl="0" eaLnBrk="0" fontAlgn="base" hangingPunct="0">
              <a:spcBef>
                <a:spcPct val="0"/>
              </a:spcBef>
              <a:spcAft>
                <a:spcPct val="0"/>
              </a:spcAft>
              <a:defRPr sz="3200" b="1">
                <a:solidFill>
                  <a:schemeClr val="tx2"/>
                </a:solidFill>
                <a:latin typeface="Arial" charset="0"/>
                <a:cs typeface="Arial" charset="0"/>
              </a:defRPr>
            </a:lvl3pPr>
            <a:lvl4pPr algn="l" rtl="0" eaLnBrk="0" fontAlgn="base" hangingPunct="0">
              <a:spcBef>
                <a:spcPct val="0"/>
              </a:spcBef>
              <a:spcAft>
                <a:spcPct val="0"/>
              </a:spcAft>
              <a:defRPr sz="3200" b="1">
                <a:solidFill>
                  <a:schemeClr val="tx2"/>
                </a:solidFill>
                <a:latin typeface="Arial" charset="0"/>
                <a:cs typeface="Arial" charset="0"/>
              </a:defRPr>
            </a:lvl4pPr>
            <a:lvl5pPr algn="l" rtl="0" eaLnBrk="0" fontAlgn="base" hangingPunct="0">
              <a:spcBef>
                <a:spcPct val="0"/>
              </a:spcBef>
              <a:spcAft>
                <a:spcPct val="0"/>
              </a:spcAft>
              <a:defRPr sz="32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pPr>
              <a:defRPr/>
            </a:pPr>
            <a:endParaRPr lang="en-US" dirty="0"/>
          </a:p>
        </p:txBody>
      </p:sp>
      <p:sp>
        <p:nvSpPr>
          <p:cNvPr id="3" name="Content Placeholder 2"/>
          <p:cNvSpPr>
            <a:spLocks noGrp="1"/>
          </p:cNvSpPr>
          <p:nvPr>
            <p:ph idx="1"/>
          </p:nvPr>
        </p:nvSpPr>
        <p:spPr>
          <a:xfrm>
            <a:off x="152400" y="977232"/>
            <a:ext cx="8839200" cy="5715000"/>
          </a:xfrm>
          <a:prstGeom prst="rect">
            <a:avLst/>
          </a:prstGeom>
          <a:ln>
            <a:noFill/>
          </a:ln>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533400" y="42863"/>
            <a:ext cx="8610600" cy="719137"/>
          </a:xfrm>
          <a:prstGeom prst="rect">
            <a:avLst/>
          </a:prstGeom>
        </p:spPr>
        <p:txBody>
          <a:bodyPr>
            <a:normAutofit/>
          </a:bodyPr>
          <a:lstStyle>
            <a:lvl1pPr algn="l">
              <a:defRPr sz="2600">
                <a:solidFill>
                  <a:srgbClr val="FFFFFF"/>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242678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74638"/>
            <a:ext cx="8686800" cy="715962"/>
          </a:xfrm>
          <a:prstGeom prst="rect">
            <a:avLst/>
          </a:prstGeom>
        </p:spPr>
        <p:txBody>
          <a:bodyPr rtlCol="0">
            <a:normAutofit/>
          </a:bodyPr>
          <a:lstStyle/>
          <a:p>
            <a:r>
              <a:rPr lang="it-IT" dirty="0" smtClean="0"/>
              <a:t>Click to </a:t>
            </a:r>
            <a:r>
              <a:rPr lang="it-IT" dirty="0" err="1" smtClean="0"/>
              <a:t>edit</a:t>
            </a:r>
            <a:r>
              <a:rPr lang="it-IT" dirty="0" smtClean="0"/>
              <a:t> Master </a:t>
            </a:r>
            <a:r>
              <a:rPr lang="it-IT" dirty="0" err="1" smtClean="0"/>
              <a:t>title</a:t>
            </a:r>
            <a:r>
              <a:rPr lang="it-IT" dirty="0" smtClean="0"/>
              <a:t> style</a:t>
            </a:r>
            <a:endParaRPr lang="en-US" dirty="0"/>
          </a:p>
        </p:txBody>
      </p:sp>
      <p:sp>
        <p:nvSpPr>
          <p:cNvPr id="3" name="Text Placeholder 2"/>
          <p:cNvSpPr>
            <a:spLocks noGrp="1"/>
          </p:cNvSpPr>
          <p:nvPr>
            <p:ph idx="1"/>
          </p:nvPr>
        </p:nvSpPr>
        <p:spPr>
          <a:xfrm>
            <a:off x="228600" y="1143000"/>
            <a:ext cx="8686800" cy="5105400"/>
          </a:xfrm>
          <a:prstGeom prst="rect">
            <a:avLst/>
          </a:prstGeom>
        </p:spPr>
        <p:txBody>
          <a:bodyPr/>
          <a:lstStyle/>
          <a:p>
            <a:pPr lvl="0"/>
            <a:r>
              <a:rPr lang="it-IT" dirty="0" smtClean="0"/>
              <a:t>Click to </a:t>
            </a:r>
            <a:r>
              <a:rPr lang="it-IT" dirty="0" err="1" smtClean="0"/>
              <a:t>edit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en-US" dirty="0"/>
          </a:p>
        </p:txBody>
      </p:sp>
      <p:sp>
        <p:nvSpPr>
          <p:cNvPr id="4" name="Footer Placeholder 5"/>
          <p:cNvSpPr>
            <a:spLocks noGrp="1"/>
          </p:cNvSpPr>
          <p:nvPr>
            <p:ph type="ftr" sz="quarter" idx="10"/>
          </p:nvPr>
        </p:nvSpPr>
        <p:spPr/>
        <p:txBody>
          <a:bodyPr/>
          <a:lstStyle>
            <a:lvl1pPr algn="ctr" fontAlgn="base">
              <a:spcBef>
                <a:spcPct val="0"/>
              </a:spcBef>
              <a:spcAft>
                <a:spcPct val="0"/>
              </a:spcAft>
              <a:defRPr sz="1200">
                <a:solidFill>
                  <a:srgbClr val="000000">
                    <a:tint val="75000"/>
                  </a:srgbClr>
                </a:solidFill>
                <a:ea typeface="ＭＳ Ｐゴシック" charset="0"/>
              </a:defRPr>
            </a:lvl1pPr>
          </a:lstStyle>
          <a:p>
            <a:pPr>
              <a:defRPr/>
            </a:pPr>
            <a:endParaRPr lang="en-US"/>
          </a:p>
        </p:txBody>
      </p:sp>
    </p:spTree>
    <p:extLst>
      <p:ext uri="{BB962C8B-B14F-4D97-AF65-F5344CB8AC3E}">
        <p14:creationId xmlns:p14="http://schemas.microsoft.com/office/powerpoint/2010/main" val="24341782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5"/>
          <p:cNvSpPr>
            <a:spLocks noChangeArrowheads="1"/>
          </p:cNvSpPr>
          <p:nvPr userDrawn="1"/>
        </p:nvSpPr>
        <p:spPr bwMode="auto">
          <a:xfrm>
            <a:off x="0" y="4572000"/>
            <a:ext cx="9144000" cy="2185214"/>
          </a:xfrm>
          <a:prstGeom prst="rect">
            <a:avLst/>
          </a:prstGeom>
          <a:noFill/>
          <a:ln w="9525">
            <a:noFill/>
            <a:miter lim="800000"/>
            <a:headEnd/>
            <a:tailEnd/>
          </a:ln>
          <a:effectLst/>
        </p:spPr>
        <p:txBody>
          <a:bodyPr>
            <a:spAutoFit/>
          </a:bodyPr>
          <a:lstStyle/>
          <a:p>
            <a:pPr marL="514350" indent="-514350" algn="ctr" fontAlgn="auto">
              <a:spcBef>
                <a:spcPts val="0"/>
              </a:spcBef>
              <a:spcAft>
                <a:spcPts val="0"/>
              </a:spcAft>
              <a:defRPr/>
            </a:pPr>
            <a:r>
              <a:rPr lang="en-GB" sz="3200" dirty="0" smtClean="0">
                <a:solidFill>
                  <a:srgbClr val="000000"/>
                </a:solidFill>
              </a:rPr>
              <a:t>Bernd Fischer</a:t>
            </a:r>
          </a:p>
          <a:p>
            <a:pPr marL="514350" indent="-514350" algn="ctr" fontAlgn="auto">
              <a:spcBef>
                <a:spcPts val="0"/>
              </a:spcBef>
              <a:spcAft>
                <a:spcPts val="0"/>
              </a:spcAft>
              <a:defRPr/>
            </a:pPr>
            <a:r>
              <a:rPr lang="en-GB" sz="2400" dirty="0" smtClean="0">
                <a:solidFill>
                  <a:srgbClr val="000000"/>
                </a:solidFill>
              </a:rPr>
              <a:t>ESS Group, ECS, University of Southampton</a:t>
            </a:r>
          </a:p>
          <a:p>
            <a:pPr marL="514350" indent="-514350" algn="ctr" fontAlgn="auto">
              <a:spcBef>
                <a:spcPts val="1200"/>
              </a:spcBef>
              <a:spcAft>
                <a:spcPts val="0"/>
              </a:spcAft>
              <a:defRPr/>
            </a:pPr>
            <a:r>
              <a:rPr lang="en-GB" sz="2400" dirty="0" smtClean="0">
                <a:solidFill>
                  <a:srgbClr val="000000"/>
                </a:solidFill>
                <a:latin typeface="Lucida Console" pitchFamily="49" charset="0"/>
                <a:cs typeface="Courier New" pitchFamily="49" charset="0"/>
              </a:rPr>
              <a:t>b.fischer@ecs.soton.ac.uk</a:t>
            </a:r>
          </a:p>
          <a:p>
            <a:pPr marL="514350" indent="-514350" algn="ctr" fontAlgn="auto">
              <a:spcBef>
                <a:spcPts val="1200"/>
              </a:spcBef>
              <a:spcAft>
                <a:spcPts val="0"/>
              </a:spcAft>
              <a:defRPr/>
            </a:pPr>
            <a:endParaRPr lang="en-GB" sz="3200" dirty="0" smtClean="0">
              <a:solidFill>
                <a:srgbClr val="000000"/>
              </a:solidFill>
            </a:endParaRPr>
          </a:p>
        </p:txBody>
      </p:sp>
      <p:sp>
        <p:nvSpPr>
          <p:cNvPr id="3" name="Rectangle 7"/>
          <p:cNvSpPr>
            <a:spLocks noChangeArrowheads="1"/>
          </p:cNvSpPr>
          <p:nvPr userDrawn="1"/>
        </p:nvSpPr>
        <p:spPr bwMode="auto">
          <a:xfrm>
            <a:off x="0" y="1752600"/>
            <a:ext cx="9144000" cy="2286000"/>
          </a:xfrm>
          <a:prstGeom prst="rect">
            <a:avLst/>
          </a:prstGeom>
          <a:noFill/>
          <a:ln w="9525">
            <a:noFill/>
            <a:miter lim="800000"/>
            <a:headEnd/>
            <a:tailEnd/>
          </a:ln>
          <a:effectLst/>
        </p:spPr>
        <p:txBody>
          <a:bodyPr anchor="ctr"/>
          <a:lstStyle/>
          <a:p>
            <a:pPr algn="ctr" fontAlgn="auto">
              <a:spcBef>
                <a:spcPts val="0"/>
              </a:spcBef>
              <a:spcAft>
                <a:spcPts val="0"/>
              </a:spcAft>
              <a:defRPr/>
            </a:pPr>
            <a:r>
              <a:rPr lang="en-GB" sz="4400" b="1" dirty="0" smtClean="0">
                <a:solidFill>
                  <a:srgbClr val="FF3300"/>
                </a:solidFill>
              </a:rPr>
              <a:t>Research Overview</a:t>
            </a:r>
          </a:p>
        </p:txBody>
      </p:sp>
    </p:spTree>
  </p:cSld>
  <p:clrMapOvr>
    <a:masterClrMapping/>
  </p:clrMapOvr>
  <p:timing>
    <p:tnLst>
      <p:par>
        <p:cTn xmlns:p14="http://schemas.microsoft.com/office/powerpoint/2010/mai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839200" cy="719137"/>
          </a:xfrm>
        </p:spPr>
        <p:txBody>
          <a:bodyPr/>
          <a:lstStyle>
            <a:lvl1pPr>
              <a:defRPr>
                <a:solidFill>
                  <a:srgbClr val="0000F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914400"/>
            <a:ext cx="8763000" cy="5410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990600"/>
            <a:ext cx="4305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990600"/>
            <a:ext cx="4305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19063"/>
            <a:ext cx="2209800" cy="62817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19063"/>
            <a:ext cx="6477000" cy="62817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2.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8.xml"/><Relationship Id="rId12" Type="http://schemas.openxmlformats.org/officeDocument/2006/relationships/theme" Target="../theme/theme4.xml"/><Relationship Id="rId13" Type="http://schemas.openxmlformats.org/officeDocument/2006/relationships/image" Target="../media/image4.jpeg"/><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1.xml"/><Relationship Id="rId4" Type="http://schemas.openxmlformats.org/officeDocument/2006/relationships/theme" Target="../theme/theme5.xml"/><Relationship Id="rId1" Type="http://schemas.openxmlformats.org/officeDocument/2006/relationships/slideLayout" Target="../slideLayouts/slideLayout39.xml"/><Relationship Id="rId2" Type="http://schemas.openxmlformats.org/officeDocument/2006/relationships/slideLayout" Target="../slideLayouts/slideLayout4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52.xml"/><Relationship Id="rId12" Type="http://schemas.openxmlformats.org/officeDocument/2006/relationships/theme" Target="../theme/theme6.xml"/><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9" Type="http://schemas.openxmlformats.org/officeDocument/2006/relationships/slideLayout" Target="../slideLayouts/slideLayout50.xml"/><Relationship Id="rId10"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Grp="1" noChangeArrowheads="1"/>
          </p:cNvSpPr>
          <p:nvPr>
            <p:ph type="title"/>
          </p:nvPr>
        </p:nvSpPr>
        <p:spPr bwMode="auto">
          <a:xfrm>
            <a:off x="228600" y="119063"/>
            <a:ext cx="87630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8"/>
          <p:cNvSpPr>
            <a:spLocks noGrp="1" noChangeArrowheads="1"/>
          </p:cNvSpPr>
          <p:nvPr>
            <p:ph type="body" idx="1"/>
          </p:nvPr>
        </p:nvSpPr>
        <p:spPr bwMode="auto">
          <a:xfrm>
            <a:off x="228600" y="990600"/>
            <a:ext cx="87630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712"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600">
          <a:solidFill>
            <a:schemeClr val="tx1"/>
          </a:solidFill>
          <a:latin typeface="+mn-lt"/>
          <a:cs typeface="+mn-cs"/>
        </a:defRPr>
      </a:lvl2pPr>
      <a:lvl3pPr marL="1143000" indent="-228600" algn="l" rtl="0" eaLnBrk="0" fontAlgn="base" hangingPunct="0">
        <a:spcBef>
          <a:spcPct val="20000"/>
        </a:spcBef>
        <a:spcAft>
          <a:spcPct val="0"/>
        </a:spcAft>
        <a:buFont typeface="MT Extra" pitchFamily="-108" charset="0"/>
        <a:buChar char="&gt;"/>
        <a:defRPr sz="2400">
          <a:solidFill>
            <a:schemeClr val="tx1"/>
          </a:solidFill>
          <a:latin typeface="+mn-lt"/>
          <a:cs typeface="+mn-cs"/>
        </a:defRPr>
      </a:lvl3pPr>
      <a:lvl4pPr marL="1600200" indent="-228600" algn="l" rtl="0" eaLnBrk="0" fontAlgn="base" hangingPunct="0">
        <a:spcBef>
          <a:spcPct val="20000"/>
        </a:spcBef>
        <a:spcAft>
          <a:spcPct val="0"/>
        </a:spcAft>
        <a:buChar char="–"/>
        <a:defRPr sz="22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Grp="1" noChangeArrowheads="1"/>
          </p:cNvSpPr>
          <p:nvPr>
            <p:ph type="title"/>
          </p:nvPr>
        </p:nvSpPr>
        <p:spPr bwMode="auto">
          <a:xfrm>
            <a:off x="228600" y="119063"/>
            <a:ext cx="88392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8"/>
          <p:cNvSpPr>
            <a:spLocks noGrp="1" noChangeArrowheads="1"/>
          </p:cNvSpPr>
          <p:nvPr>
            <p:ph type="body" idx="1"/>
          </p:nvPr>
        </p:nvSpPr>
        <p:spPr bwMode="auto">
          <a:xfrm>
            <a:off x="228600" y="990600"/>
            <a:ext cx="87630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8" name="Picture 11" descr="electronics"/>
          <p:cNvPicPr>
            <a:picLocks noChangeAspect="1" noChangeArrowheads="1"/>
          </p:cNvPicPr>
          <p:nvPr userDrawn="1"/>
        </p:nvPicPr>
        <p:blipFill>
          <a:blip r:embed="rId13" cstate="print"/>
          <a:srcRect/>
          <a:stretch>
            <a:fillRect/>
          </a:stretch>
        </p:blipFill>
        <p:spPr bwMode="auto">
          <a:xfrm>
            <a:off x="7693025" y="152400"/>
            <a:ext cx="1298575" cy="5175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cs typeface="Arial" charset="0"/>
        </a:defRPr>
      </a:lvl2pPr>
      <a:lvl3pPr algn="l" rtl="0" eaLnBrk="0" fontAlgn="base" hangingPunct="0">
        <a:spcBef>
          <a:spcPct val="0"/>
        </a:spcBef>
        <a:spcAft>
          <a:spcPct val="0"/>
        </a:spcAft>
        <a:defRPr sz="3200" b="1">
          <a:solidFill>
            <a:schemeClr val="tx2"/>
          </a:solidFill>
          <a:latin typeface="Arial" charset="0"/>
          <a:cs typeface="Arial" charset="0"/>
        </a:defRPr>
      </a:lvl3pPr>
      <a:lvl4pPr algn="l" rtl="0" eaLnBrk="0" fontAlgn="base" hangingPunct="0">
        <a:spcBef>
          <a:spcPct val="0"/>
        </a:spcBef>
        <a:spcAft>
          <a:spcPct val="0"/>
        </a:spcAft>
        <a:defRPr sz="3200" b="1">
          <a:solidFill>
            <a:schemeClr val="tx2"/>
          </a:solidFill>
          <a:latin typeface="Arial" charset="0"/>
          <a:cs typeface="Arial" charset="0"/>
        </a:defRPr>
      </a:lvl4pPr>
      <a:lvl5pPr algn="l" rtl="0" eaLnBrk="0" fontAlgn="base" hangingPunct="0">
        <a:spcBef>
          <a:spcPct val="0"/>
        </a:spcBef>
        <a:spcAft>
          <a:spcPct val="0"/>
        </a:spcAft>
        <a:defRPr sz="32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Font typeface="MT Extra" pitchFamily="18" charset="2"/>
        <a:buChar char="&gt;"/>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28600" y="274638"/>
            <a:ext cx="8686800" cy="715962"/>
          </a:xfrm>
          <a:prstGeom prst="rect">
            <a:avLst/>
          </a:prstGeom>
          <a:solidFill>
            <a:schemeClr val="tx1"/>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en-US" smtClean="0"/>
              <a:t>Click to edit Master title style</a:t>
            </a:r>
            <a:endParaRPr lang="en-US" altLang="en-US" smtClean="0"/>
          </a:p>
        </p:txBody>
      </p:sp>
      <p:sp>
        <p:nvSpPr>
          <p:cNvPr id="3" name="Text Placeholder 2"/>
          <p:cNvSpPr>
            <a:spLocks noGrp="1"/>
          </p:cNvSpPr>
          <p:nvPr>
            <p:ph type="body" idx="1"/>
          </p:nvPr>
        </p:nvSpPr>
        <p:spPr>
          <a:xfrm>
            <a:off x="228600" y="1143000"/>
            <a:ext cx="8686800" cy="5105400"/>
          </a:xfrm>
          <a:prstGeom prst="rect">
            <a:avLst/>
          </a:prstGeom>
          <a:ln>
            <a:solidFill>
              <a:schemeClr val="accent6">
                <a:lumMod val="20000"/>
                <a:lumOff val="80000"/>
              </a:schemeClr>
            </a:solidFill>
          </a:ln>
        </p:spPr>
        <p:txBody>
          <a:bodyPr vert="horz" lIns="91440" tIns="45720" rIns="91440" bIns="45720" rtlCol="0">
            <a:normAutofit/>
          </a:bodyPr>
          <a:lstStyle/>
          <a:p>
            <a:pPr lvl="0"/>
            <a:r>
              <a:rPr lang="it-IT" dirty="0" smtClean="0"/>
              <a:t>Click to </a:t>
            </a:r>
            <a:r>
              <a:rPr lang="it-IT" dirty="0" err="1" smtClean="0"/>
              <a:t>edit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en-US" dirty="0"/>
          </a:p>
        </p:txBody>
      </p:sp>
      <p:sp>
        <p:nvSpPr>
          <p:cNvPr id="6" name="Footer Placeholder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rgbClr val="000000">
                    <a:tint val="75000"/>
                  </a:srgbClr>
                </a:solidFill>
                <a:latin typeface="Arial"/>
                <a:ea typeface="+mn-ea"/>
                <a:cs typeface="Aria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2400" b="1">
          <a:solidFill>
            <a:schemeClr val="bg1"/>
          </a:solidFill>
          <a:latin typeface="+mj-lt"/>
          <a:ea typeface="MS PGothic" panose="020B0600070205080204" pitchFamily="34" charset="-128"/>
          <a:cs typeface="+mj-cs"/>
        </a:defRPr>
      </a:lvl1pPr>
      <a:lvl2pPr algn="ctr" rtl="0" eaLnBrk="0" fontAlgn="base" hangingPunct="0">
        <a:spcBef>
          <a:spcPct val="0"/>
        </a:spcBef>
        <a:spcAft>
          <a:spcPct val="0"/>
        </a:spcAft>
        <a:defRPr sz="2400" b="1">
          <a:solidFill>
            <a:schemeClr val="bg1"/>
          </a:solidFill>
          <a:latin typeface="Arial" charset="0"/>
          <a:ea typeface="MS PGothic" panose="020B0600070205080204" pitchFamily="34" charset="-128"/>
          <a:cs typeface="Arial" charset="0"/>
        </a:defRPr>
      </a:lvl2pPr>
      <a:lvl3pPr algn="ctr" rtl="0" eaLnBrk="0" fontAlgn="base" hangingPunct="0">
        <a:spcBef>
          <a:spcPct val="0"/>
        </a:spcBef>
        <a:spcAft>
          <a:spcPct val="0"/>
        </a:spcAft>
        <a:defRPr sz="2400" b="1">
          <a:solidFill>
            <a:schemeClr val="bg1"/>
          </a:solidFill>
          <a:latin typeface="Arial" charset="0"/>
          <a:ea typeface="MS PGothic" panose="020B0600070205080204" pitchFamily="34" charset="-128"/>
          <a:cs typeface="Arial" charset="0"/>
        </a:defRPr>
      </a:lvl3pPr>
      <a:lvl4pPr algn="ctr" rtl="0" eaLnBrk="0" fontAlgn="base" hangingPunct="0">
        <a:spcBef>
          <a:spcPct val="0"/>
        </a:spcBef>
        <a:spcAft>
          <a:spcPct val="0"/>
        </a:spcAft>
        <a:defRPr sz="2400" b="1">
          <a:solidFill>
            <a:schemeClr val="bg1"/>
          </a:solidFill>
          <a:latin typeface="Arial" charset="0"/>
          <a:ea typeface="MS PGothic" panose="020B0600070205080204" pitchFamily="34" charset="-128"/>
          <a:cs typeface="Arial" charset="0"/>
        </a:defRPr>
      </a:lvl4pPr>
      <a:lvl5pPr algn="ctr" rtl="0" eaLnBrk="0" fontAlgn="base" hangingPunct="0">
        <a:spcBef>
          <a:spcPct val="0"/>
        </a:spcBef>
        <a:spcAft>
          <a:spcPct val="0"/>
        </a:spcAft>
        <a:defRPr sz="2400" b="1">
          <a:solidFill>
            <a:schemeClr val="bg1"/>
          </a:solidFill>
          <a:latin typeface="Arial" charset="0"/>
          <a:ea typeface="MS PGothic" panose="020B0600070205080204" pitchFamily="34" charset="-128"/>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n-cs"/>
        </a:defRPr>
      </a:lvl1pPr>
      <a:lvl2pPr marL="800100" indent="-342900" algn="l" rtl="0" eaLnBrk="0" fontAlgn="base" hangingPunct="0">
        <a:spcBef>
          <a:spcPct val="20000"/>
        </a:spcBef>
        <a:spcAft>
          <a:spcPct val="0"/>
        </a:spcAft>
        <a:buFont typeface="Arial" pitchFamily="34" charset="0"/>
        <a:buChar char="•"/>
        <a:defRPr sz="1600">
          <a:solidFill>
            <a:schemeClr val="tx1"/>
          </a:solidFill>
          <a:latin typeface="+mn-lt"/>
          <a:ea typeface="MS PGothic" panose="020B0600070205080204" pitchFamily="34" charset="-128"/>
          <a:cs typeface="+mn-cs"/>
        </a:defRPr>
      </a:lvl2pPr>
      <a:lvl3pPr marL="1200150" indent="-285750" algn="l" rtl="0" eaLnBrk="0" fontAlgn="base" hangingPunct="0">
        <a:spcBef>
          <a:spcPct val="20000"/>
        </a:spcBef>
        <a:spcAft>
          <a:spcPct val="0"/>
        </a:spcAft>
        <a:buFont typeface="Arial" pitchFamily="34" charset="0"/>
        <a:buChar char="•"/>
        <a:defRPr sz="14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itchFamily="34" charset="0"/>
        <a:buChar char="•"/>
        <a:defRPr sz="14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itchFamily="34" charset="0"/>
        <a:buChar char="•"/>
        <a:defRPr sz="1200">
          <a:solidFill>
            <a:schemeClr val="tx1"/>
          </a:solidFill>
          <a:latin typeface="+mn-lt"/>
          <a:ea typeface="MS PGothic" panose="020B0600070205080204" pitchFamily="34" charset="-128"/>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Grp="1" noChangeArrowheads="1"/>
          </p:cNvSpPr>
          <p:nvPr>
            <p:ph type="title"/>
          </p:nvPr>
        </p:nvSpPr>
        <p:spPr bwMode="auto">
          <a:xfrm>
            <a:off x="228600" y="119063"/>
            <a:ext cx="88392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Rectangle 8"/>
          <p:cNvSpPr>
            <a:spLocks noGrp="1" noChangeArrowheads="1"/>
          </p:cNvSpPr>
          <p:nvPr>
            <p:ph type="body" idx="1"/>
          </p:nvPr>
        </p:nvSpPr>
        <p:spPr bwMode="auto">
          <a:xfrm>
            <a:off x="228600" y="990600"/>
            <a:ext cx="87630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5" name="Picture 16" descr="US_Horizontal RGB 300dpi"/>
          <p:cNvPicPr>
            <a:picLocks noChangeAspect="1" noChangeArrowheads="1"/>
          </p:cNvPicPr>
          <p:nvPr userDrawn="1"/>
        </p:nvPicPr>
        <p:blipFill>
          <a:blip r:embed="rId13" cstate="print">
            <a:clrChange>
              <a:clrFrom>
                <a:srgbClr val="FFFFFF"/>
              </a:clrFrom>
              <a:clrTo>
                <a:srgbClr val="FFFFFF">
                  <a:alpha val="0"/>
                </a:srgbClr>
              </a:clrTo>
            </a:clrChange>
          </a:blip>
          <a:srcRect r="86792"/>
          <a:stretch>
            <a:fillRect/>
          </a:stretch>
        </p:blipFill>
        <p:spPr bwMode="auto">
          <a:xfrm>
            <a:off x="8382000" y="147638"/>
            <a:ext cx="533400" cy="614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200" b="1">
          <a:solidFill>
            <a:srgbClr val="0000FF"/>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cs typeface="Arial" charset="0"/>
        </a:defRPr>
      </a:lvl2pPr>
      <a:lvl3pPr algn="l" rtl="0" eaLnBrk="0" fontAlgn="base" hangingPunct="0">
        <a:spcBef>
          <a:spcPct val="0"/>
        </a:spcBef>
        <a:spcAft>
          <a:spcPct val="0"/>
        </a:spcAft>
        <a:defRPr sz="3200" b="1">
          <a:solidFill>
            <a:schemeClr val="tx2"/>
          </a:solidFill>
          <a:latin typeface="Arial" charset="0"/>
          <a:cs typeface="Arial" charset="0"/>
        </a:defRPr>
      </a:lvl3pPr>
      <a:lvl4pPr algn="l" rtl="0" eaLnBrk="0" fontAlgn="base" hangingPunct="0">
        <a:spcBef>
          <a:spcPct val="0"/>
        </a:spcBef>
        <a:spcAft>
          <a:spcPct val="0"/>
        </a:spcAft>
        <a:defRPr sz="3200" b="1">
          <a:solidFill>
            <a:schemeClr val="tx2"/>
          </a:solidFill>
          <a:latin typeface="Arial" charset="0"/>
          <a:cs typeface="Arial" charset="0"/>
        </a:defRPr>
      </a:lvl4pPr>
      <a:lvl5pPr algn="l" rtl="0" eaLnBrk="0" fontAlgn="base" hangingPunct="0">
        <a:spcBef>
          <a:spcPct val="0"/>
        </a:spcBef>
        <a:spcAft>
          <a:spcPct val="0"/>
        </a:spcAft>
        <a:defRPr sz="32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Font typeface="MT Extra" pitchFamily="18" charset="2"/>
        <a:buChar char="&gt;"/>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228600" y="274638"/>
            <a:ext cx="8686800" cy="7159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Click to edit Master title style</a:t>
            </a:r>
            <a:endParaRPr lang="en-US" altLang="en-US" smtClean="0"/>
          </a:p>
        </p:txBody>
      </p:sp>
      <p:sp>
        <p:nvSpPr>
          <p:cNvPr id="3" name="Text Placeholder 2"/>
          <p:cNvSpPr>
            <a:spLocks noGrp="1"/>
          </p:cNvSpPr>
          <p:nvPr>
            <p:ph type="body" idx="1"/>
          </p:nvPr>
        </p:nvSpPr>
        <p:spPr>
          <a:xfrm>
            <a:off x="228600" y="1143000"/>
            <a:ext cx="8686800" cy="5105400"/>
          </a:xfrm>
          <a:prstGeom prst="rect">
            <a:avLst/>
          </a:prstGeom>
          <a:ln>
            <a:solidFill>
              <a:schemeClr val="accent6">
                <a:lumMod val="20000"/>
                <a:lumOff val="80000"/>
              </a:schemeClr>
            </a:solidFill>
          </a:ln>
        </p:spPr>
        <p:txBody>
          <a:bodyPr vert="horz" lIns="91440" tIns="45720" rIns="91440" bIns="45720" rtlCol="0">
            <a:normAutofit/>
          </a:bodyPr>
          <a:lstStyle/>
          <a:p>
            <a:pPr lvl="0"/>
            <a:r>
              <a:rPr lang="it-IT" dirty="0" smtClean="0"/>
              <a:t>Click to </a:t>
            </a:r>
            <a:r>
              <a:rPr lang="it-IT" dirty="0" err="1" smtClean="0"/>
              <a:t>edit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a:p>
            <a:pPr lvl="3"/>
            <a:r>
              <a:rPr lang="it-IT" dirty="0" err="1" smtClean="0"/>
              <a:t>Fourth</a:t>
            </a:r>
            <a:r>
              <a:rPr lang="it-IT" dirty="0" smtClean="0"/>
              <a:t> </a:t>
            </a:r>
            <a:r>
              <a:rPr lang="it-IT" dirty="0" err="1" smtClean="0"/>
              <a:t>level</a:t>
            </a:r>
            <a:endParaRPr lang="it-IT" dirty="0" smtClean="0"/>
          </a:p>
          <a:p>
            <a:pPr lvl="4"/>
            <a:r>
              <a:rPr lang="it-IT" dirty="0" err="1" smtClean="0"/>
              <a:t>Fifth</a:t>
            </a:r>
            <a:r>
              <a:rPr lang="it-IT" dirty="0" smtClean="0"/>
              <a:t> </a:t>
            </a:r>
            <a:r>
              <a:rPr lang="it-IT" dirty="0" err="1" smtClean="0"/>
              <a:t>level</a:t>
            </a:r>
            <a:endParaRPr lang="en-US" dirty="0"/>
          </a:p>
        </p:txBody>
      </p:sp>
      <p:sp>
        <p:nvSpPr>
          <p:cNvPr id="6" name="Footer Placeholder 5"/>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rgbClr val="000000">
                    <a:tint val="75000"/>
                  </a:srgbClr>
                </a:solidFill>
                <a:latin typeface="Arial"/>
                <a:ea typeface="+mn-ea"/>
                <a:cs typeface="Aria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2400" b="1">
          <a:solidFill>
            <a:schemeClr val="bg1"/>
          </a:solidFill>
          <a:latin typeface="+mj-lt"/>
          <a:ea typeface="MS PGothic" panose="020B0600070205080204" pitchFamily="34" charset="-128"/>
          <a:cs typeface="+mj-cs"/>
        </a:defRPr>
      </a:lvl1pPr>
      <a:lvl2pPr algn="ctr" rtl="0" eaLnBrk="0" fontAlgn="base" hangingPunct="0">
        <a:spcBef>
          <a:spcPct val="0"/>
        </a:spcBef>
        <a:spcAft>
          <a:spcPct val="0"/>
        </a:spcAft>
        <a:defRPr sz="2400" b="1">
          <a:solidFill>
            <a:schemeClr val="bg1"/>
          </a:solidFill>
          <a:latin typeface="Arial" charset="0"/>
          <a:ea typeface="MS PGothic" panose="020B0600070205080204" pitchFamily="34" charset="-128"/>
          <a:cs typeface="Arial" charset="0"/>
        </a:defRPr>
      </a:lvl2pPr>
      <a:lvl3pPr algn="ctr" rtl="0" eaLnBrk="0" fontAlgn="base" hangingPunct="0">
        <a:spcBef>
          <a:spcPct val="0"/>
        </a:spcBef>
        <a:spcAft>
          <a:spcPct val="0"/>
        </a:spcAft>
        <a:defRPr sz="2400" b="1">
          <a:solidFill>
            <a:schemeClr val="bg1"/>
          </a:solidFill>
          <a:latin typeface="Arial" charset="0"/>
          <a:ea typeface="MS PGothic" panose="020B0600070205080204" pitchFamily="34" charset="-128"/>
          <a:cs typeface="Arial" charset="0"/>
        </a:defRPr>
      </a:lvl3pPr>
      <a:lvl4pPr algn="ctr" rtl="0" eaLnBrk="0" fontAlgn="base" hangingPunct="0">
        <a:spcBef>
          <a:spcPct val="0"/>
        </a:spcBef>
        <a:spcAft>
          <a:spcPct val="0"/>
        </a:spcAft>
        <a:defRPr sz="2400" b="1">
          <a:solidFill>
            <a:schemeClr val="bg1"/>
          </a:solidFill>
          <a:latin typeface="Arial" charset="0"/>
          <a:ea typeface="MS PGothic" panose="020B0600070205080204" pitchFamily="34" charset="-128"/>
          <a:cs typeface="Arial" charset="0"/>
        </a:defRPr>
      </a:lvl4pPr>
      <a:lvl5pPr algn="ctr" rtl="0" eaLnBrk="0" fontAlgn="base" hangingPunct="0">
        <a:spcBef>
          <a:spcPct val="0"/>
        </a:spcBef>
        <a:spcAft>
          <a:spcPct val="0"/>
        </a:spcAft>
        <a:defRPr sz="2400" b="1">
          <a:solidFill>
            <a:schemeClr val="bg1"/>
          </a:solidFill>
          <a:latin typeface="Arial" charset="0"/>
          <a:ea typeface="MS PGothic" panose="020B0600070205080204" pitchFamily="34" charset="-128"/>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n-cs"/>
        </a:defRPr>
      </a:lvl1pPr>
      <a:lvl2pPr marL="800100" indent="-342900" algn="l" rtl="0" eaLnBrk="0" fontAlgn="base" hangingPunct="0">
        <a:spcBef>
          <a:spcPct val="20000"/>
        </a:spcBef>
        <a:spcAft>
          <a:spcPct val="0"/>
        </a:spcAft>
        <a:buFont typeface="Arial" panose="020B0604020202020204" pitchFamily="34" charset="0"/>
        <a:buChar char="•"/>
        <a:defRPr sz="1600">
          <a:solidFill>
            <a:schemeClr val="tx1"/>
          </a:solidFill>
          <a:latin typeface="+mn-lt"/>
          <a:ea typeface="MS PGothic" panose="020B0600070205080204" pitchFamily="34" charset="-128"/>
          <a:cs typeface="+mn-cs"/>
        </a:defRPr>
      </a:lvl2pPr>
      <a:lvl3pPr marL="1200150" indent="-285750" algn="l" rtl="0" eaLnBrk="0" fontAlgn="base" hangingPunct="0">
        <a:spcBef>
          <a:spcPct val="20000"/>
        </a:spcBef>
        <a:spcAft>
          <a:spcPct val="0"/>
        </a:spcAft>
        <a:buFont typeface="Arial" panose="020B0604020202020204" pitchFamily="34" charset="0"/>
        <a:buChar char="•"/>
        <a:defRPr sz="14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14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1200">
          <a:solidFill>
            <a:schemeClr val="tx1"/>
          </a:solidFill>
          <a:latin typeface="+mn-lt"/>
          <a:ea typeface="MS PGothic" panose="020B0600070205080204" pitchFamily="34" charset="-128"/>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9"/>
          <p:cNvSpPr>
            <a:spLocks noGrp="1" noChangeArrowheads="1"/>
          </p:cNvSpPr>
          <p:nvPr>
            <p:ph type="title"/>
          </p:nvPr>
        </p:nvSpPr>
        <p:spPr bwMode="auto">
          <a:xfrm>
            <a:off x="228600" y="119063"/>
            <a:ext cx="88392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Rectangle 8"/>
          <p:cNvSpPr>
            <a:spLocks noGrp="1" noChangeArrowheads="1"/>
          </p:cNvSpPr>
          <p:nvPr>
            <p:ph type="body" idx="1"/>
          </p:nvPr>
        </p:nvSpPr>
        <p:spPr bwMode="auto">
          <a:xfrm>
            <a:off x="228600" y="990600"/>
            <a:ext cx="87630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200" b="1">
          <a:solidFill>
            <a:srgbClr val="0000FF"/>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cs typeface="Arial" charset="0"/>
        </a:defRPr>
      </a:lvl2pPr>
      <a:lvl3pPr algn="l" rtl="0" eaLnBrk="0" fontAlgn="base" hangingPunct="0">
        <a:spcBef>
          <a:spcPct val="0"/>
        </a:spcBef>
        <a:spcAft>
          <a:spcPct val="0"/>
        </a:spcAft>
        <a:defRPr sz="3200" b="1">
          <a:solidFill>
            <a:schemeClr val="tx2"/>
          </a:solidFill>
          <a:latin typeface="Arial" charset="0"/>
          <a:cs typeface="Arial" charset="0"/>
        </a:defRPr>
      </a:lvl3pPr>
      <a:lvl4pPr algn="l" rtl="0" eaLnBrk="0" fontAlgn="base" hangingPunct="0">
        <a:spcBef>
          <a:spcPct val="0"/>
        </a:spcBef>
        <a:spcAft>
          <a:spcPct val="0"/>
        </a:spcAft>
        <a:defRPr sz="3200" b="1">
          <a:solidFill>
            <a:schemeClr val="tx2"/>
          </a:solidFill>
          <a:latin typeface="Arial" charset="0"/>
          <a:cs typeface="Arial" charset="0"/>
        </a:defRPr>
      </a:lvl4pPr>
      <a:lvl5pPr algn="l" rtl="0" eaLnBrk="0" fontAlgn="base" hangingPunct="0">
        <a:spcBef>
          <a:spcPct val="0"/>
        </a:spcBef>
        <a:spcAft>
          <a:spcPct val="0"/>
        </a:spcAft>
        <a:defRPr sz="32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200">
          <a:solidFill>
            <a:schemeClr val="tx1"/>
          </a:solidFill>
          <a:latin typeface="+mn-lt"/>
          <a:cs typeface="+mn-cs"/>
        </a:defRPr>
      </a:lvl2pPr>
      <a:lvl3pPr marL="1143000" indent="-228600" algn="l" rtl="0" eaLnBrk="0" fontAlgn="base" hangingPunct="0">
        <a:spcBef>
          <a:spcPct val="20000"/>
        </a:spcBef>
        <a:spcAft>
          <a:spcPct val="0"/>
        </a:spcAft>
        <a:buFont typeface="MT Extra" pitchFamily="18" charset="2"/>
        <a:buChar char="&gt;"/>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 Id="rId3" Type="http://schemas.openxmlformats.org/officeDocument/2006/relationships/image" Target="../media/image37.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 Id="rId3" Type="http://schemas.openxmlformats.org/officeDocument/2006/relationships/image" Target="../media/image38.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 Id="rId3" Type="http://schemas.openxmlformats.org/officeDocument/2006/relationships/image" Target="../media/image39.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 Id="rId3" Type="http://schemas.openxmlformats.org/officeDocument/2006/relationships/image" Target="../media/image40.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 Id="rId3" Type="http://schemas.openxmlformats.org/officeDocument/2006/relationships/image" Target="../media/image4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 Id="rId3" Type="http://schemas.openxmlformats.org/officeDocument/2006/relationships/image" Target="../media/image42.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openxmlformats.org/officeDocument/2006/relationships/hyperlink" Target="http://upload.wikimedia.org/wikipedia/commons/f/f3/2006-02-04_Metal_spiral.jpg" TargetMode="External"/><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5"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www.cs.uiuc.edu/~madhu/getafix/cbp2bp"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1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17.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8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8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85.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 Id="rId3" Type="http://schemas.openxmlformats.org/officeDocument/2006/relationships/image" Target="../media/image30.png"/></Relationships>
</file>

<file path=ppt/slides/_rels/slide87.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0.jpeg"/><Relationship Id="rId5" Type="http://schemas.openxmlformats.org/officeDocument/2006/relationships/image" Target="../media/image31.jpeg"/><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0.jpeg"/><Relationship Id="rId5" Type="http://schemas.openxmlformats.org/officeDocument/2006/relationships/image" Target="../media/image31.jpeg"/><Relationship Id="rId6"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 Id="rId3" Type="http://schemas.openxmlformats.org/officeDocument/2006/relationships/image" Target="../media/image33.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 Id="rId3" Type="http://schemas.openxmlformats.org/officeDocument/2006/relationships/image" Target="../media/image34.emf"/></Relationships>
</file>

<file path=ppt/slides/_rels/slide9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94.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5.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42126" y="1121693"/>
            <a:ext cx="184666" cy="369332"/>
          </a:xfrm>
          <a:prstGeom prst="rect">
            <a:avLst/>
          </a:prstGeom>
          <a:noFill/>
        </p:spPr>
        <p:txBody>
          <a:bodyPr wrap="none" rtlCol="0">
            <a:spAutoFit/>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Content Placeholder 2"/>
          <p:cNvSpPr>
            <a:spLocks noGrp="1"/>
          </p:cNvSpPr>
          <p:nvPr>
            <p:ph idx="1"/>
          </p:nvPr>
        </p:nvSpPr>
        <p:spPr bwMode="auto">
          <a:xfrm>
            <a:off x="0" y="3657600"/>
            <a:ext cx="9144000" cy="2527300"/>
          </a:xfrm>
          <a:solidFill>
            <a:schemeClr val="tx1"/>
          </a:solidFill>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457200" lvl="1" indent="0" algn="ctr">
              <a:buFont typeface="Arial" charset="0"/>
              <a:buNone/>
            </a:pPr>
            <a:endParaRPr lang="en-GB" sz="4400" b="1">
              <a:solidFill>
                <a:srgbClr val="FFFFFF"/>
              </a:solidFill>
              <a:latin typeface="Calibri" charset="0"/>
              <a:cs typeface="MS PGothic" charset="0"/>
            </a:endParaRPr>
          </a:p>
          <a:p>
            <a:pPr marL="457200" lvl="1" indent="0" algn="ctr">
              <a:buFont typeface="Arial" charset="0"/>
              <a:buNone/>
            </a:pPr>
            <a:r>
              <a:rPr lang="en-GB" sz="4400" b="1">
                <a:solidFill>
                  <a:srgbClr val="FFFFFF"/>
                </a:solidFill>
                <a:latin typeface="Calibri" charset="0"/>
                <a:cs typeface="MS PGothic" charset="0"/>
              </a:rPr>
              <a:t>Sequentialization</a:t>
            </a:r>
          </a:p>
        </p:txBody>
      </p:sp>
    </p:spTree>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Tiling threads</a:t>
            </a:r>
            <a:endParaRPr lang="en-ZA" sz="3200" dirty="0"/>
          </a:p>
        </p:txBody>
      </p:sp>
      <p:sp>
        <p:nvSpPr>
          <p:cNvPr id="3" name="Content Placeholder 2"/>
          <p:cNvSpPr>
            <a:spLocks noGrp="1"/>
          </p:cNvSpPr>
          <p:nvPr>
            <p:ph idx="1"/>
          </p:nvPr>
        </p:nvSpPr>
        <p:spPr>
          <a:xfrm>
            <a:off x="228600" y="914400"/>
            <a:ext cx="9067800" cy="5410200"/>
          </a:xfrm>
        </p:spPr>
        <p:txBody>
          <a:bodyPr/>
          <a:lstStyle/>
          <a:p>
            <a:pPr marL="0" indent="0">
              <a:buNone/>
            </a:pPr>
            <a:r>
              <a:rPr lang="en-US" sz="2400" b="1" dirty="0" smtClean="0"/>
              <a:t>Completeness of selections</a:t>
            </a:r>
            <a:r>
              <a:rPr lang="en-US" sz="2400" dirty="0" smtClean="0"/>
              <a:t>:</a:t>
            </a:r>
          </a:p>
          <a:p>
            <a:pPr marL="0" indent="0">
              <a:buNone/>
            </a:pPr>
            <a:endParaRPr lang="en-US" sz="2400" dirty="0" smtClean="0"/>
          </a:p>
          <a:p>
            <a:endParaRPr lang="en-US" sz="2400" dirty="0"/>
          </a:p>
          <a:p>
            <a:endParaRPr lang="en-US" sz="2400" dirty="0" smtClean="0"/>
          </a:p>
          <a:p>
            <a:endParaRPr lang="en-US" sz="2400" dirty="0"/>
          </a:p>
          <a:p>
            <a:endParaRPr lang="en-US" sz="2400" dirty="0" smtClean="0"/>
          </a:p>
          <a:p>
            <a:endParaRPr lang="en-US" sz="2400" dirty="0"/>
          </a:p>
          <a:p>
            <a:pPr marL="0" indent="0">
              <a:buNone/>
            </a:pPr>
            <a:endParaRPr lang="en-US" sz="2400" dirty="0" smtClean="0"/>
          </a:p>
          <a:p>
            <a:pPr>
              <a:spcBef>
                <a:spcPts val="1800"/>
              </a:spcBef>
              <a:buClr>
                <a:schemeClr val="tx1"/>
              </a:buClr>
            </a:pPr>
            <a:r>
              <a:rPr lang="en-US" sz="2400" dirty="0" smtClean="0">
                <a:solidFill>
                  <a:srgbClr val="000000"/>
                </a:solidFill>
              </a:rPr>
              <a:t>number of selections grows </a:t>
            </a:r>
            <a:r>
              <a:rPr lang="en-US" sz="2400" dirty="0" smtClean="0">
                <a:solidFill>
                  <a:srgbClr val="FF0000"/>
                </a:solidFill>
              </a:rPr>
              <a:t>exponentially</a:t>
            </a:r>
          </a:p>
          <a:p>
            <a:pPr lvl="0">
              <a:spcBef>
                <a:spcPts val="528"/>
              </a:spcBef>
              <a:buClr>
                <a:srgbClr val="000000"/>
              </a:buClr>
              <a:buSzPct val="90000"/>
              <a:buFont typeface="Symbol" panose="05050102010706020507" pitchFamily="18" charset="2"/>
              <a:buChar char="Þ"/>
            </a:pPr>
            <a:r>
              <a:rPr lang="en-US" sz="2400" dirty="0" smtClean="0">
                <a:solidFill>
                  <a:srgbClr val="FF0000"/>
                </a:solidFill>
              </a:rPr>
              <a:t>sampling</a:t>
            </a:r>
            <a:endParaRPr lang="en-GB" sz="2400" kern="1200" dirty="0">
              <a:solidFill>
                <a:srgbClr val="FF0000"/>
              </a:solidFill>
            </a:endParaRPr>
          </a:p>
          <a:p>
            <a:pPr>
              <a:spcBef>
                <a:spcPts val="1800"/>
              </a:spcBef>
              <a:buClr>
                <a:schemeClr val="tx1"/>
              </a:buClr>
            </a:pPr>
            <a:endParaRPr lang="en-US" sz="2400" dirty="0" smtClean="0">
              <a:solidFill>
                <a:srgbClr val="000000"/>
              </a:solidFill>
            </a:endParaRPr>
          </a:p>
        </p:txBody>
      </p:sp>
      <p:sp>
        <p:nvSpPr>
          <p:cNvPr id="83" name="Shape 550"/>
          <p:cNvSpPr/>
          <p:nvPr/>
        </p:nvSpPr>
        <p:spPr>
          <a:xfrm>
            <a:off x="7467600" y="1451821"/>
            <a:ext cx="1188600"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4" name="Shape 551"/>
          <p:cNvSpPr/>
          <p:nvPr/>
        </p:nvSpPr>
        <p:spPr>
          <a:xfrm>
            <a:off x="944879" y="1462402"/>
            <a:ext cx="1188600" cy="2957198"/>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5" name="Shape 552"/>
          <p:cNvSpPr txBox="1"/>
          <p:nvPr/>
        </p:nvSpPr>
        <p:spPr>
          <a:xfrm>
            <a:off x="1047043" y="14499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solidFill>
                  <a:srgbClr val="000000"/>
                </a:solidFill>
                <a:latin typeface="Arial"/>
                <a:ea typeface="Arial"/>
                <a:cs typeface="Arial"/>
                <a:sym typeface="Arial"/>
              </a:rPr>
              <a:t>0 </a:t>
            </a:r>
          </a:p>
        </p:txBody>
      </p:sp>
      <p:sp>
        <p:nvSpPr>
          <p:cNvPr id="86" name="Shape 553"/>
          <p:cNvSpPr txBox="1"/>
          <p:nvPr/>
        </p:nvSpPr>
        <p:spPr>
          <a:xfrm>
            <a:off x="7628021" y="1413933"/>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a:t>
            </a:r>
          </a:p>
        </p:txBody>
      </p:sp>
      <p:sp>
        <p:nvSpPr>
          <p:cNvPr id="87" name="Shape 554"/>
          <p:cNvSpPr/>
          <p:nvPr/>
        </p:nvSpPr>
        <p:spPr>
          <a:xfrm>
            <a:off x="2697480" y="1451821"/>
            <a:ext cx="1188599"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8" name="Shape 555"/>
          <p:cNvSpPr/>
          <p:nvPr/>
        </p:nvSpPr>
        <p:spPr>
          <a:xfrm>
            <a:off x="5715000" y="1447800"/>
            <a:ext cx="1188600" cy="29718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9" name="Shape 556"/>
          <p:cNvSpPr txBox="1"/>
          <p:nvPr/>
        </p:nvSpPr>
        <p:spPr>
          <a:xfrm>
            <a:off x="5867400" y="1414416"/>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N-1</a:t>
            </a:r>
          </a:p>
        </p:txBody>
      </p:sp>
      <p:sp>
        <p:nvSpPr>
          <p:cNvPr id="90" name="Shape 557"/>
          <p:cNvSpPr txBox="1"/>
          <p:nvPr/>
        </p:nvSpPr>
        <p:spPr>
          <a:xfrm>
            <a:off x="2799643" y="14499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t>1</a:t>
            </a:r>
            <a:r>
              <a:rPr lang="en-GB" sz="2400" baseline="-25000">
                <a:solidFill>
                  <a:srgbClr val="000000"/>
                </a:solidFill>
                <a:latin typeface="Arial"/>
                <a:ea typeface="Arial"/>
                <a:cs typeface="Arial"/>
                <a:sym typeface="Arial"/>
              </a:rPr>
              <a:t> </a:t>
            </a:r>
          </a:p>
        </p:txBody>
      </p:sp>
      <p:sp>
        <p:nvSpPr>
          <p:cNvPr id="91" name="Shape 558"/>
          <p:cNvSpPr txBox="1"/>
          <p:nvPr/>
        </p:nvSpPr>
        <p:spPr>
          <a:xfrm rot="5400000">
            <a:off x="4489200" y="2698500"/>
            <a:ext cx="814800" cy="417600"/>
          </a:xfrm>
          <a:prstGeom prst="rect">
            <a:avLst/>
          </a:prstGeom>
          <a:noFill/>
          <a:ln>
            <a:noFill/>
          </a:ln>
        </p:spPr>
        <p:txBody>
          <a:bodyPr wrap="square" lIns="91425" tIns="45700" rIns="91425" bIns="45700" anchor="ctr" anchorCtr="0">
            <a:noAutofit/>
          </a:bodyPr>
          <a:lstStyle/>
          <a:p>
            <a:pPr marL="0" marR="0" lvl="0" indent="0" algn="ctr" rtl="0">
              <a:spcBef>
                <a:spcPts val="0"/>
              </a:spcBef>
              <a:buClr>
                <a:srgbClr val="A5A5A5"/>
              </a:buClr>
              <a:buSzPct val="25000"/>
              <a:buFont typeface="Arial"/>
              <a:buNone/>
            </a:pPr>
            <a:r>
              <a:rPr lang="en-GB" sz="3600" dirty="0">
                <a:solidFill>
                  <a:srgbClr val="FF0000"/>
                </a:solidFill>
                <a:latin typeface="Arial"/>
                <a:ea typeface="Arial"/>
                <a:cs typeface="Arial"/>
                <a:sym typeface="Arial"/>
              </a:rPr>
              <a:t>…</a:t>
            </a:r>
          </a:p>
        </p:txBody>
      </p:sp>
      <p:sp>
        <p:nvSpPr>
          <p:cNvPr id="18" name="Shape 581"/>
          <p:cNvSpPr/>
          <p:nvPr/>
        </p:nvSpPr>
        <p:spPr>
          <a:xfrm>
            <a:off x="944879" y="2285999"/>
            <a:ext cx="1188600" cy="649927"/>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19" name="Shape 581"/>
          <p:cNvSpPr/>
          <p:nvPr/>
        </p:nvSpPr>
        <p:spPr>
          <a:xfrm>
            <a:off x="945000" y="3150915"/>
            <a:ext cx="1188600" cy="659086"/>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0" name="Shape 581"/>
          <p:cNvSpPr/>
          <p:nvPr/>
        </p:nvSpPr>
        <p:spPr>
          <a:xfrm>
            <a:off x="2697600" y="2286001"/>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1" name="Shape 581"/>
          <p:cNvSpPr/>
          <p:nvPr/>
        </p:nvSpPr>
        <p:spPr>
          <a:xfrm>
            <a:off x="2697479" y="3061297"/>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2" name="Shape 581"/>
          <p:cNvSpPr/>
          <p:nvPr/>
        </p:nvSpPr>
        <p:spPr>
          <a:xfrm>
            <a:off x="5715000" y="22860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3" name="Shape 581"/>
          <p:cNvSpPr/>
          <p:nvPr/>
        </p:nvSpPr>
        <p:spPr>
          <a:xfrm>
            <a:off x="5715000" y="3146894"/>
            <a:ext cx="1188600" cy="663106"/>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4" name="Shape 581"/>
          <p:cNvSpPr/>
          <p:nvPr/>
        </p:nvSpPr>
        <p:spPr>
          <a:xfrm>
            <a:off x="7467600" y="2689694"/>
            <a:ext cx="1188600" cy="739306"/>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5" name="Shape 581"/>
          <p:cNvSpPr/>
          <p:nvPr/>
        </p:nvSpPr>
        <p:spPr>
          <a:xfrm>
            <a:off x="7467600" y="38862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6" name="Shape 581"/>
          <p:cNvSpPr/>
          <p:nvPr/>
        </p:nvSpPr>
        <p:spPr>
          <a:xfrm>
            <a:off x="5715000" y="3886200"/>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7" name="Shape 581"/>
          <p:cNvSpPr/>
          <p:nvPr/>
        </p:nvSpPr>
        <p:spPr>
          <a:xfrm>
            <a:off x="2697600" y="3886200"/>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8" name="Shape 581"/>
          <p:cNvSpPr/>
          <p:nvPr/>
        </p:nvSpPr>
        <p:spPr>
          <a:xfrm>
            <a:off x="945000" y="38862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9" name="Shape 581"/>
          <p:cNvSpPr/>
          <p:nvPr/>
        </p:nvSpPr>
        <p:spPr>
          <a:xfrm>
            <a:off x="2697479" y="3473748"/>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0" name="Shape 581"/>
          <p:cNvSpPr/>
          <p:nvPr/>
        </p:nvSpPr>
        <p:spPr>
          <a:xfrm>
            <a:off x="2697548" y="2677768"/>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1" name="Shape 581"/>
          <p:cNvSpPr/>
          <p:nvPr/>
        </p:nvSpPr>
        <p:spPr>
          <a:xfrm>
            <a:off x="5711100" y="2716447"/>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2" name="Shape 581"/>
          <p:cNvSpPr/>
          <p:nvPr/>
        </p:nvSpPr>
        <p:spPr>
          <a:xfrm>
            <a:off x="7467600" y="2267467"/>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3" name="Shape 581"/>
          <p:cNvSpPr/>
          <p:nvPr/>
        </p:nvSpPr>
        <p:spPr>
          <a:xfrm>
            <a:off x="7467600" y="3499175"/>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93" name="Shape 561"/>
          <p:cNvSpPr txBox="1"/>
          <p:nvPr/>
        </p:nvSpPr>
        <p:spPr>
          <a:xfrm>
            <a:off x="28194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t-1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t</a:t>
            </a:r>
            <a:r>
              <a:rPr lang="en-GB" dirty="0">
                <a:solidFill>
                  <a:srgbClr val="FF0000"/>
                </a:solidFill>
                <a:latin typeface="Courier New"/>
                <a:ea typeface="Courier New"/>
                <a:cs typeface="Courier New"/>
                <a:sym typeface="Courier New"/>
              </a:rPr>
              <a:t>;</a:t>
            </a:r>
          </a:p>
        </p:txBody>
      </p:sp>
      <p:sp>
        <p:nvSpPr>
          <p:cNvPr id="94" name="Shape 562"/>
          <p:cNvSpPr txBox="1"/>
          <p:nvPr/>
        </p:nvSpPr>
        <p:spPr>
          <a:xfrm>
            <a:off x="57912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u-1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u</a:t>
            </a:r>
            <a:r>
              <a:rPr lang="en-GB" dirty="0">
                <a:solidFill>
                  <a:srgbClr val="FF0000"/>
                </a:solidFill>
                <a:latin typeface="Courier New"/>
                <a:ea typeface="Courier New"/>
                <a:cs typeface="Courier New"/>
                <a:sym typeface="Courier New"/>
              </a:rPr>
              <a:t>;</a:t>
            </a:r>
          </a:p>
        </p:txBody>
      </p:sp>
      <p:sp>
        <p:nvSpPr>
          <p:cNvPr id="95" name="Shape 563"/>
          <p:cNvSpPr txBox="1"/>
          <p:nvPr/>
        </p:nvSpPr>
        <p:spPr>
          <a:xfrm>
            <a:off x="75438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v-1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v</a:t>
            </a:r>
            <a:r>
              <a:rPr lang="en-GB" dirty="0">
                <a:solidFill>
                  <a:srgbClr val="FF0000"/>
                </a:solidFill>
                <a:latin typeface="Courier New"/>
                <a:ea typeface="Courier New"/>
                <a:cs typeface="Courier New"/>
                <a:sym typeface="Courier New"/>
              </a:rPr>
              <a:t>;</a:t>
            </a:r>
          </a:p>
        </p:txBody>
      </p:sp>
      <p:sp>
        <p:nvSpPr>
          <p:cNvPr id="92" name="Shape 559"/>
          <p:cNvSpPr txBox="1"/>
          <p:nvPr/>
        </p:nvSpPr>
        <p:spPr>
          <a:xfrm>
            <a:off x="990600" y="2061300"/>
            <a:ext cx="1219200" cy="2320200"/>
          </a:xfrm>
          <a:prstGeom prst="rect">
            <a:avLst/>
          </a:prstGeom>
          <a:noFill/>
          <a:ln>
            <a:noFill/>
          </a:ln>
        </p:spPr>
        <p:txBody>
          <a:bodyPr wrap="square" lIns="91425" tIns="91425" rIns="91425" bIns="91425" anchor="t" anchorCtr="0">
            <a:noAutofit/>
          </a:bodyPr>
          <a:lstStyle/>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s-1</a:t>
            </a:r>
            <a:r>
              <a:rPr lang="en-GB" dirty="0">
                <a:solidFill>
                  <a:srgbClr val="FF0000"/>
                </a:solidFill>
                <a:latin typeface="Courier New"/>
                <a:ea typeface="Courier New"/>
                <a:cs typeface="Courier New"/>
                <a:sym typeface="Courier New"/>
              </a:rPr>
              <a:t>;</a:t>
            </a:r>
          </a:p>
          <a:p>
            <a:pPr lv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s</a:t>
            </a:r>
            <a:r>
              <a:rPr lang="en-GB" dirty="0">
                <a:solidFill>
                  <a:srgbClr val="FF0000"/>
                </a:solidFill>
                <a:latin typeface="Courier New"/>
                <a:ea typeface="Courier New"/>
                <a:cs typeface="Courier New"/>
                <a:sym typeface="Courier New"/>
              </a:rPr>
              <a:t>;</a:t>
            </a:r>
          </a:p>
        </p:txBody>
      </p:sp>
      <p:cxnSp>
        <p:nvCxnSpPr>
          <p:cNvPr id="11" name="Straight Arrow Connector 10"/>
          <p:cNvCxnSpPr>
            <a:endCxn id="20" idx="1"/>
          </p:cNvCxnSpPr>
          <p:nvPr/>
        </p:nvCxnSpPr>
        <p:spPr>
          <a:xfrm flipV="1">
            <a:off x="2133479" y="2449748"/>
            <a:ext cx="564121" cy="14105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22" idx="1"/>
          </p:cNvCxnSpPr>
          <p:nvPr/>
        </p:nvCxnSpPr>
        <p:spPr>
          <a:xfrm flipV="1">
            <a:off x="3886079" y="2449747"/>
            <a:ext cx="1828921" cy="120785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23" idx="1"/>
          </p:cNvCxnSpPr>
          <p:nvPr/>
        </p:nvCxnSpPr>
        <p:spPr>
          <a:xfrm flipV="1">
            <a:off x="3878218" y="3478447"/>
            <a:ext cx="1836782" cy="17915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1463101" y="2933309"/>
            <a:ext cx="0" cy="213585"/>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1463101" y="3276516"/>
            <a:ext cx="0" cy="222659"/>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1463101" y="3759523"/>
            <a:ext cx="0" cy="202877"/>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3215701" y="2539530"/>
            <a:ext cx="0" cy="193028"/>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3215701" y="2960806"/>
            <a:ext cx="0" cy="239594"/>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215701" y="3268021"/>
            <a:ext cx="0" cy="23717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3215701" y="3718163"/>
            <a:ext cx="0" cy="239825"/>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6187501" y="2483872"/>
            <a:ext cx="0" cy="25932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6187501" y="2943194"/>
            <a:ext cx="0" cy="257206"/>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6187501" y="3652925"/>
            <a:ext cx="0" cy="233275"/>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7932661" y="2493697"/>
            <a:ext cx="7440" cy="249503"/>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7924800" y="3338969"/>
            <a:ext cx="0" cy="24243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7924800" y="3725833"/>
            <a:ext cx="0" cy="247561"/>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Shape 558"/>
          <p:cNvSpPr txBox="1"/>
          <p:nvPr/>
        </p:nvSpPr>
        <p:spPr>
          <a:xfrm rot="5400000">
            <a:off x="7015499" y="3168899"/>
            <a:ext cx="814800" cy="315001"/>
          </a:xfrm>
          <a:prstGeom prst="rect">
            <a:avLst/>
          </a:prstGeom>
          <a:noFill/>
          <a:ln>
            <a:noFill/>
          </a:ln>
        </p:spPr>
        <p:txBody>
          <a:bodyPr wrap="square" lIns="91425" tIns="45700" rIns="91425" bIns="45700" anchor="ctr" anchorCtr="0">
            <a:noAutofit/>
          </a:bodyPr>
          <a:lstStyle/>
          <a:p>
            <a:pPr marL="0" marR="0" lvl="0" indent="0" algn="ctr" rtl="0">
              <a:spcBef>
                <a:spcPts val="0"/>
              </a:spcBef>
              <a:buClr>
                <a:srgbClr val="A5A5A5"/>
              </a:buClr>
              <a:buSzPct val="25000"/>
              <a:buFont typeface="Arial"/>
              <a:buNone/>
            </a:pPr>
            <a:r>
              <a:rPr lang="en-GB" sz="3600" dirty="0">
                <a:solidFill>
                  <a:srgbClr val="FF0000"/>
                </a:solidFill>
                <a:latin typeface="Arial"/>
                <a:ea typeface="Arial"/>
                <a:cs typeface="Arial"/>
                <a:sym typeface="Arial"/>
              </a:rPr>
              <a:t>…</a:t>
            </a:r>
          </a:p>
        </p:txBody>
      </p:sp>
      <p:cxnSp>
        <p:nvCxnSpPr>
          <p:cNvPr id="118" name="Straight Arrow Connector 117"/>
          <p:cNvCxnSpPr/>
          <p:nvPr/>
        </p:nvCxnSpPr>
        <p:spPr>
          <a:xfrm flipV="1">
            <a:off x="8686800" y="2438399"/>
            <a:ext cx="211143" cy="68580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endCxn id="21" idx="1"/>
          </p:cNvCxnSpPr>
          <p:nvPr/>
        </p:nvCxnSpPr>
        <p:spPr>
          <a:xfrm>
            <a:off x="2123547" y="2610962"/>
            <a:ext cx="573932" cy="61408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133600" y="2590800"/>
            <a:ext cx="543091" cy="108635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20" idx="1"/>
          </p:cNvCxnSpPr>
          <p:nvPr/>
        </p:nvCxnSpPr>
        <p:spPr>
          <a:xfrm flipV="1">
            <a:off x="2133479" y="2449748"/>
            <a:ext cx="564121" cy="1584976"/>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endCxn id="21" idx="1"/>
          </p:cNvCxnSpPr>
          <p:nvPr/>
        </p:nvCxnSpPr>
        <p:spPr>
          <a:xfrm flipV="1">
            <a:off x="2123547" y="3225044"/>
            <a:ext cx="573932" cy="82490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a:endCxn id="29" idx="1"/>
          </p:cNvCxnSpPr>
          <p:nvPr/>
        </p:nvCxnSpPr>
        <p:spPr>
          <a:xfrm flipV="1">
            <a:off x="2133600" y="3637495"/>
            <a:ext cx="563879" cy="397230"/>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V="1">
            <a:off x="3906868" y="2483872"/>
            <a:ext cx="1762468" cy="71652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endCxn id="23" idx="1"/>
          </p:cNvCxnSpPr>
          <p:nvPr/>
        </p:nvCxnSpPr>
        <p:spPr>
          <a:xfrm>
            <a:off x="3868524" y="3194318"/>
            <a:ext cx="1846476" cy="28412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endCxn id="32" idx="1"/>
          </p:cNvCxnSpPr>
          <p:nvPr/>
        </p:nvCxnSpPr>
        <p:spPr>
          <a:xfrm>
            <a:off x="6907500" y="2431214"/>
            <a:ext cx="56010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a:endCxn id="101" idx="1"/>
          </p:cNvCxnSpPr>
          <p:nvPr/>
        </p:nvCxnSpPr>
        <p:spPr>
          <a:xfrm>
            <a:off x="6930749" y="2431214"/>
            <a:ext cx="492150" cy="487786"/>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endCxn id="25" idx="1"/>
          </p:cNvCxnSpPr>
          <p:nvPr/>
        </p:nvCxnSpPr>
        <p:spPr>
          <a:xfrm>
            <a:off x="6899700" y="2449747"/>
            <a:ext cx="567900" cy="160020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a:endCxn id="32" idx="1"/>
          </p:cNvCxnSpPr>
          <p:nvPr/>
        </p:nvCxnSpPr>
        <p:spPr>
          <a:xfrm flipV="1">
            <a:off x="6907500" y="2431214"/>
            <a:ext cx="560100" cy="997786"/>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endCxn id="101" idx="1"/>
          </p:cNvCxnSpPr>
          <p:nvPr/>
        </p:nvCxnSpPr>
        <p:spPr>
          <a:xfrm flipV="1">
            <a:off x="6930749" y="2919000"/>
            <a:ext cx="492150" cy="46979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a:endCxn id="25" idx="1"/>
          </p:cNvCxnSpPr>
          <p:nvPr/>
        </p:nvCxnSpPr>
        <p:spPr>
          <a:xfrm>
            <a:off x="6930749" y="3429000"/>
            <a:ext cx="536851" cy="620947"/>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a:off x="8686800" y="3124199"/>
            <a:ext cx="211143" cy="68580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8686800" y="3276599"/>
            <a:ext cx="211143" cy="68580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a:off x="8686800" y="3962399"/>
            <a:ext cx="211143" cy="68580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68008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lgn="ctr">
              <a:buNone/>
            </a:pPr>
            <a:r>
              <a:rPr lang="en-US" sz="6000" b="1" dirty="0" smtClean="0">
                <a:solidFill>
                  <a:srgbClr val="FF0000"/>
                </a:solidFill>
              </a:rPr>
              <a:t>V</a:t>
            </a:r>
            <a:r>
              <a:rPr lang="en-US" sz="4400" b="1" dirty="0" smtClean="0">
                <a:solidFill>
                  <a:srgbClr val="FF0000"/>
                </a:solidFill>
              </a:rPr>
              <a:t>ERI</a:t>
            </a:r>
            <a:r>
              <a:rPr lang="en-US" sz="6000" b="1" dirty="0" smtClean="0">
                <a:solidFill>
                  <a:srgbClr val="FF0000"/>
                </a:solidFill>
              </a:rPr>
              <a:t>S</a:t>
            </a:r>
            <a:r>
              <a:rPr lang="en-US" sz="4400" b="1" dirty="0" smtClean="0">
                <a:solidFill>
                  <a:srgbClr val="FF0000"/>
                </a:solidFill>
              </a:rPr>
              <a:t>MART</a:t>
            </a:r>
          </a:p>
          <a:p>
            <a:pPr marL="0" indent="0" algn="ctr">
              <a:buNone/>
            </a:pPr>
            <a:r>
              <a:rPr lang="en-US" sz="4000" b="1" dirty="0" smtClean="0">
                <a:solidFill>
                  <a:srgbClr val="FF0000"/>
                </a:solidFill>
              </a:rPr>
              <a:t>(Verification Smart)</a:t>
            </a:r>
            <a:endParaRPr lang="en-ZA" sz="4000" b="1" dirty="0">
              <a:solidFill>
                <a:srgbClr val="FF0000"/>
              </a:solidFill>
            </a:endParaRPr>
          </a:p>
        </p:txBody>
      </p:sp>
    </p:spTree>
    <p:extLst>
      <p:ext uri="{BB962C8B-B14F-4D97-AF65-F5344CB8AC3E}">
        <p14:creationId xmlns:p14="http://schemas.microsoft.com/office/powerpoint/2010/main" val="1380787472"/>
      </p:ext>
    </p:extLst>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t>
            </a:r>
            <a:r>
              <a:rPr lang="en-US" sz="2400" dirty="0"/>
              <a:t>ERI</a:t>
            </a:r>
            <a:r>
              <a:rPr lang="en-US" dirty="0"/>
              <a:t>S</a:t>
            </a:r>
            <a:r>
              <a:rPr lang="en-US" sz="2400" dirty="0"/>
              <a:t>MART</a:t>
            </a:r>
            <a:r>
              <a:rPr lang="en-US" dirty="0" smtClean="0"/>
              <a:t> architecture </a:t>
            </a:r>
            <a:endParaRPr lang="en-ZA" dirty="0"/>
          </a:p>
        </p:txBody>
      </p:sp>
      <p:pic>
        <p:nvPicPr>
          <p:cNvPr id="5" name="Picture 4" descr="Screen Shot 2018-05-08 at 17.23.2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362200"/>
            <a:ext cx="9144000" cy="2778742"/>
          </a:xfrm>
          <a:prstGeom prst="rect">
            <a:avLst/>
          </a:prstGeom>
        </p:spPr>
      </p:pic>
    </p:spTree>
    <p:extLst>
      <p:ext uri="{BB962C8B-B14F-4D97-AF65-F5344CB8AC3E}">
        <p14:creationId xmlns:p14="http://schemas.microsoft.com/office/powerpoint/2010/main" val="2645916963"/>
      </p:ext>
    </p:extLst>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
            </a:r>
            <a:r>
              <a:rPr lang="en-US" dirty="0" smtClean="0"/>
              <a:t>hy does this work?</a:t>
            </a:r>
            <a:endParaRPr lang="en-ZA" dirty="0"/>
          </a:p>
        </p:txBody>
      </p:sp>
      <p:sp>
        <p:nvSpPr>
          <p:cNvPr id="3" name="Content Placeholder 2"/>
          <p:cNvSpPr>
            <a:spLocks noGrp="1"/>
          </p:cNvSpPr>
          <p:nvPr>
            <p:ph idx="1"/>
          </p:nvPr>
        </p:nvSpPr>
        <p:spPr>
          <a:xfrm>
            <a:off x="228600" y="914400"/>
            <a:ext cx="8763000" cy="5791200"/>
          </a:xfrm>
        </p:spPr>
        <p:txBody>
          <a:bodyPr/>
          <a:lstStyle/>
          <a:p>
            <a:pPr marL="0" indent="0">
              <a:buNone/>
            </a:pPr>
            <a:r>
              <a:rPr lang="en-GB" sz="2400" kern="1200" dirty="0" smtClean="0">
                <a:solidFill>
                  <a:srgbClr val="000000"/>
                </a:solidFill>
              </a:rPr>
              <a:t>Remember: </a:t>
            </a:r>
          </a:p>
          <a:p>
            <a:pPr marL="0" indent="0">
              <a:buNone/>
            </a:pPr>
            <a:r>
              <a:rPr lang="en-GB" sz="2400" kern="1200" dirty="0" smtClean="0">
                <a:solidFill>
                  <a:srgbClr val="000000"/>
                </a:solidFill>
              </a:rPr>
              <a:t>    Each </a:t>
            </a:r>
            <a:r>
              <a:rPr lang="en-GB" sz="2400" i="1" kern="1200" dirty="0">
                <a:solidFill>
                  <a:srgbClr val="000000"/>
                </a:solidFill>
              </a:rPr>
              <a:t>P</a:t>
            </a:r>
            <a:r>
              <a:rPr lang="el-GR" sz="2400" i="1" kern="1200" baseline="-25000" dirty="0">
                <a:solidFill>
                  <a:srgbClr val="000000"/>
                </a:solidFill>
              </a:rPr>
              <a:t>ϑ</a:t>
            </a:r>
            <a:r>
              <a:rPr lang="en-GB" sz="2400" kern="1200" dirty="0">
                <a:solidFill>
                  <a:srgbClr val="000000"/>
                </a:solidFill>
              </a:rPr>
              <a:t> </a:t>
            </a:r>
            <a:r>
              <a:rPr lang="en-GB" sz="2400" kern="1200" dirty="0" smtClean="0">
                <a:solidFill>
                  <a:srgbClr val="000000"/>
                </a:solidFill>
              </a:rPr>
              <a:t>allows </a:t>
            </a:r>
            <a:r>
              <a:rPr lang="en-GB" sz="2400" kern="1200" dirty="0">
                <a:solidFill>
                  <a:srgbClr val="000000"/>
                </a:solidFill>
              </a:rPr>
              <a:t>only a (small) subset of </a:t>
            </a:r>
            <a:r>
              <a:rPr lang="en-GB" sz="2400" kern="1200" dirty="0" smtClean="0">
                <a:solidFill>
                  <a:srgbClr val="000000"/>
                </a:solidFill>
              </a:rPr>
              <a:t>P’s </a:t>
            </a:r>
            <a:r>
              <a:rPr lang="en-GB" sz="2400" kern="1200" dirty="0" err="1" smtClean="0">
                <a:solidFill>
                  <a:srgbClr val="000000"/>
                </a:solidFill>
              </a:rPr>
              <a:t>interleavings</a:t>
            </a:r>
            <a:endParaRPr lang="en-GB" sz="2400" kern="1200" dirty="0" smtClean="0">
              <a:solidFill>
                <a:srgbClr val="000000"/>
              </a:solidFill>
            </a:endParaRPr>
          </a:p>
          <a:p>
            <a:pPr marL="0" indent="0">
              <a:spcBef>
                <a:spcPts val="1800"/>
              </a:spcBef>
              <a:buNone/>
            </a:pPr>
            <a:r>
              <a:rPr lang="en-GB" sz="2400" kern="1200" dirty="0" smtClean="0">
                <a:solidFill>
                  <a:srgbClr val="000000"/>
                </a:solidFill>
              </a:rPr>
              <a:t>We </a:t>
            </a:r>
            <a:r>
              <a:rPr lang="en-GB" sz="2400" kern="1200" dirty="0">
                <a:solidFill>
                  <a:srgbClr val="000000"/>
                </a:solidFill>
              </a:rPr>
              <a:t>assume bugs are </a:t>
            </a:r>
            <a:r>
              <a:rPr lang="en-GB" sz="2400" kern="1200" dirty="0" smtClean="0">
                <a:solidFill>
                  <a:srgbClr val="000000"/>
                </a:solidFill>
              </a:rPr>
              <a:t>rare,</a:t>
            </a:r>
          </a:p>
          <a:p>
            <a:r>
              <a:rPr lang="en-GB" sz="2400" kern="1200" dirty="0" smtClean="0">
                <a:solidFill>
                  <a:srgbClr val="000000"/>
                </a:solidFill>
              </a:rPr>
              <a:t>so for most </a:t>
            </a:r>
            <a:r>
              <a:rPr lang="el-GR" sz="2400" dirty="0"/>
              <a:t>ϑ</a:t>
            </a:r>
            <a:r>
              <a:rPr lang="en-US" sz="2400" dirty="0"/>
              <a:t>, </a:t>
            </a:r>
            <a:r>
              <a:rPr lang="en-GB" sz="2400" i="1" kern="1200" dirty="0" smtClean="0">
                <a:solidFill>
                  <a:srgbClr val="000000"/>
                </a:solidFill>
              </a:rPr>
              <a:t>P</a:t>
            </a:r>
            <a:r>
              <a:rPr lang="el-GR" sz="2400" i="1" kern="1200" baseline="-25000" dirty="0" smtClean="0">
                <a:solidFill>
                  <a:srgbClr val="000000"/>
                </a:solidFill>
              </a:rPr>
              <a:t>ϑ</a:t>
            </a:r>
            <a:r>
              <a:rPr lang="en-GB" sz="2400" kern="1200" dirty="0" smtClean="0">
                <a:solidFill>
                  <a:srgbClr val="000000"/>
                </a:solidFill>
              </a:rPr>
              <a:t> does not exhibit the bug…</a:t>
            </a:r>
          </a:p>
          <a:p>
            <a:r>
              <a:rPr lang="en-GB" sz="2400" kern="1200" dirty="0" smtClean="0">
                <a:solidFill>
                  <a:srgbClr val="000000"/>
                </a:solidFill>
              </a:rPr>
              <a:t>… and the analysis will run out of time</a:t>
            </a:r>
          </a:p>
          <a:p>
            <a:r>
              <a:rPr lang="en-GB" sz="2400" kern="1200" dirty="0" smtClean="0">
                <a:solidFill>
                  <a:srgbClr val="000000"/>
                </a:solidFill>
              </a:rPr>
              <a:t>but if </a:t>
            </a:r>
            <a:r>
              <a:rPr lang="en-GB" sz="2400" i="1" kern="1200" dirty="0">
                <a:solidFill>
                  <a:srgbClr val="000000"/>
                </a:solidFill>
              </a:rPr>
              <a:t>P</a:t>
            </a:r>
            <a:r>
              <a:rPr lang="el-GR" sz="2400" i="1" kern="1200" baseline="-25000" dirty="0">
                <a:solidFill>
                  <a:srgbClr val="000000"/>
                </a:solidFill>
              </a:rPr>
              <a:t>ϑ</a:t>
            </a:r>
            <a:r>
              <a:rPr lang="en-GB" sz="2400" kern="1200" dirty="0">
                <a:solidFill>
                  <a:srgbClr val="000000"/>
                </a:solidFill>
              </a:rPr>
              <a:t> does </a:t>
            </a:r>
            <a:r>
              <a:rPr lang="en-GB" sz="2400" kern="1200" dirty="0" smtClean="0">
                <a:solidFill>
                  <a:srgbClr val="000000"/>
                </a:solidFill>
              </a:rPr>
              <a:t>exhibit the bug…</a:t>
            </a:r>
          </a:p>
          <a:p>
            <a:r>
              <a:rPr lang="en-GB" sz="2400" kern="1200" dirty="0" smtClean="0">
                <a:solidFill>
                  <a:srgbClr val="000000"/>
                </a:solidFill>
              </a:rPr>
              <a:t>… the analysis will find it quick(</a:t>
            </a:r>
            <a:r>
              <a:rPr lang="en-GB" sz="2400" kern="1200" dirty="0" err="1" smtClean="0">
                <a:solidFill>
                  <a:srgbClr val="000000"/>
                </a:solidFill>
              </a:rPr>
              <a:t>er</a:t>
            </a:r>
            <a:r>
              <a:rPr lang="en-GB" sz="2400" kern="1200" dirty="0" smtClean="0">
                <a:solidFill>
                  <a:srgbClr val="000000"/>
                </a:solidFill>
              </a:rPr>
              <a:t>)</a:t>
            </a:r>
            <a:endParaRPr lang="en-GB" sz="2400" kern="1200" dirty="0">
              <a:solidFill>
                <a:srgbClr val="000000"/>
              </a:solidFill>
            </a:endParaRPr>
          </a:p>
          <a:p>
            <a:pPr marL="0" indent="0">
              <a:spcBef>
                <a:spcPts val="1800"/>
              </a:spcBef>
              <a:buNone/>
            </a:pPr>
            <a:r>
              <a:rPr lang="en-GB" sz="2400" kern="1200" dirty="0" smtClean="0">
                <a:solidFill>
                  <a:srgbClr val="000000"/>
                </a:solidFill>
              </a:rPr>
              <a:t>Hence,</a:t>
            </a:r>
          </a:p>
          <a:p>
            <a:r>
              <a:rPr lang="en-GB" sz="2400" kern="1200" dirty="0" smtClean="0">
                <a:solidFill>
                  <a:srgbClr val="000000"/>
                </a:solidFill>
              </a:rPr>
              <a:t>overall CPU time consumption goes (way) up…</a:t>
            </a:r>
          </a:p>
          <a:p>
            <a:r>
              <a:rPr lang="en-GB" sz="2400" kern="1200" dirty="0" smtClean="0">
                <a:solidFill>
                  <a:srgbClr val="000000"/>
                </a:solidFill>
              </a:rPr>
              <a:t>… but with enough cores CPU time is free and…</a:t>
            </a:r>
          </a:p>
          <a:p>
            <a:r>
              <a:rPr lang="en-GB" sz="2400" kern="1200" dirty="0" smtClean="0">
                <a:solidFill>
                  <a:srgbClr val="000000"/>
                </a:solidFill>
              </a:rPr>
              <a:t>mean </a:t>
            </a:r>
            <a:r>
              <a:rPr lang="en-GB" sz="2400" kern="1200" dirty="0">
                <a:solidFill>
                  <a:srgbClr val="000000"/>
                </a:solidFill>
              </a:rPr>
              <a:t>wall clock </a:t>
            </a:r>
            <a:r>
              <a:rPr lang="en-GB" sz="2400" kern="1200" dirty="0" smtClean="0">
                <a:solidFill>
                  <a:srgbClr val="000000"/>
                </a:solidFill>
              </a:rPr>
              <a:t>time to find failure goes down </a:t>
            </a:r>
          </a:p>
          <a:p>
            <a:pPr marL="0" indent="0">
              <a:buNone/>
            </a:pPr>
            <a:endParaRPr lang="en-ZA" sz="2400" dirty="0"/>
          </a:p>
        </p:txBody>
      </p:sp>
    </p:spTree>
    <p:extLst>
      <p:ext uri="{BB962C8B-B14F-4D97-AF65-F5344CB8AC3E}">
        <p14:creationId xmlns:p14="http://schemas.microsoft.com/office/powerpoint/2010/main" val="9126311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lgn="ctr">
              <a:buNone/>
            </a:pPr>
            <a:r>
              <a:rPr lang="en-US" sz="6000" b="1" dirty="0" smtClean="0">
                <a:solidFill>
                  <a:srgbClr val="FF0000"/>
                </a:solidFill>
              </a:rPr>
              <a:t>Experimental Evaluation</a:t>
            </a:r>
            <a:endParaRPr lang="en-ZA" sz="4400" b="1" dirty="0">
              <a:solidFill>
                <a:srgbClr val="FF0000"/>
              </a:solidFill>
            </a:endParaRPr>
          </a:p>
        </p:txBody>
      </p:sp>
    </p:spTree>
    <p:extLst>
      <p:ext uri="{BB962C8B-B14F-4D97-AF65-F5344CB8AC3E}">
        <p14:creationId xmlns:p14="http://schemas.microsoft.com/office/powerpoint/2010/main" val="2206831511"/>
      </p:ext>
    </p:extLst>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Experiments on lock-free data structures</a:t>
            </a:r>
            <a:endParaRPr lang="en-ZA" sz="3200" dirty="0"/>
          </a:p>
        </p:txBody>
      </p:sp>
      <p:sp>
        <p:nvSpPr>
          <p:cNvPr id="3" name="Content Placeholder 2"/>
          <p:cNvSpPr>
            <a:spLocks noGrp="1"/>
          </p:cNvSpPr>
          <p:nvPr>
            <p:ph idx="1"/>
          </p:nvPr>
        </p:nvSpPr>
        <p:spPr/>
        <p:txBody>
          <a:bodyPr/>
          <a:lstStyle/>
          <a:p>
            <a:pPr marL="0" indent="0">
              <a:buNone/>
            </a:pPr>
            <a:r>
              <a:rPr lang="en-US" sz="2400" b="1" dirty="0" err="1" smtClean="0">
                <a:latin typeface="Lucida Sans Typewriter" panose="020B0509030504030204" pitchFamily="49" charset="0"/>
              </a:rPr>
              <a:t>eliminationstack</a:t>
            </a:r>
            <a:r>
              <a:rPr lang="en-US" sz="2400" b="1" dirty="0" smtClean="0"/>
              <a:t>:</a:t>
            </a:r>
          </a:p>
          <a:p>
            <a:r>
              <a:rPr lang="en-ZA" sz="2400" dirty="0"/>
              <a:t>ABA problem: requires 7 threads for exposure</a:t>
            </a:r>
          </a:p>
          <a:p>
            <a:pPr>
              <a:spcBef>
                <a:spcPts val="1800"/>
              </a:spcBef>
            </a:pPr>
            <a:r>
              <a:rPr lang="en-ZA" sz="2400" dirty="0"/>
              <a:t>Lazy-</a:t>
            </a:r>
            <a:r>
              <a:rPr lang="en-ZA" sz="2400" dirty="0" err="1"/>
              <a:t>CSeq</a:t>
            </a:r>
            <a:r>
              <a:rPr lang="en-ZA" sz="2400" dirty="0"/>
              <a:t> can find bug in </a:t>
            </a:r>
            <a:r>
              <a:rPr lang="en-ZA" sz="2400" b="1" dirty="0"/>
              <a:t>~13h </a:t>
            </a:r>
            <a:r>
              <a:rPr lang="en-ZA" sz="2400" dirty="0"/>
              <a:t>and </a:t>
            </a:r>
            <a:r>
              <a:rPr lang="en-ZA" sz="2400" b="1" dirty="0"/>
              <a:t>4GB</a:t>
            </a:r>
          </a:p>
          <a:p>
            <a:pPr lvl="1"/>
            <a:r>
              <a:rPr lang="en-US" sz="2400" dirty="0" smtClean="0"/>
              <a:t>#unwind=1, #rounds=2, #threads=8, </a:t>
            </a:r>
            <a:r>
              <a:rPr lang="en-US" sz="2400" dirty="0" smtClean="0">
                <a:solidFill>
                  <a:srgbClr val="000000"/>
                </a:solidFill>
              </a:rPr>
              <a:t>size=52 </a:t>
            </a:r>
            <a:r>
              <a:rPr lang="en-US" sz="2400" dirty="0">
                <a:solidFill>
                  <a:srgbClr val="000000"/>
                </a:solidFill>
              </a:rPr>
              <a:t>visible </a:t>
            </a:r>
            <a:r>
              <a:rPr lang="en-US" sz="2400" dirty="0" err="1" smtClean="0">
                <a:solidFill>
                  <a:srgbClr val="000000"/>
                </a:solidFill>
              </a:rPr>
              <a:t>stmts</a:t>
            </a:r>
            <a:endParaRPr lang="en-US" sz="2400" dirty="0" smtClean="0"/>
          </a:p>
          <a:p>
            <a:r>
              <a:rPr lang="en-US" sz="2400" dirty="0" smtClean="0"/>
              <a:t>all </a:t>
            </a:r>
            <a:r>
              <a:rPr lang="en-US" sz="2400" dirty="0"/>
              <a:t>other tools </a:t>
            </a:r>
            <a:r>
              <a:rPr lang="en-US" sz="2400" dirty="0" smtClean="0"/>
              <a:t>fail</a:t>
            </a:r>
          </a:p>
          <a:p>
            <a:pPr marL="0" indent="0">
              <a:buNone/>
            </a:pPr>
            <a:endParaRPr lang="en-US" sz="2400" dirty="0" smtClean="0"/>
          </a:p>
          <a:p>
            <a:pPr marL="0" indent="0">
              <a:buNone/>
            </a:pPr>
            <a:r>
              <a:rPr lang="en-US" sz="2400" b="1" dirty="0" err="1" smtClean="0">
                <a:latin typeface="Lucida Sans Typewriter" panose="020B0509030504030204" pitchFamily="49" charset="0"/>
              </a:rPr>
              <a:t>safestack</a:t>
            </a:r>
            <a:r>
              <a:rPr lang="en-US" sz="2400" dirty="0" smtClean="0"/>
              <a:t>:</a:t>
            </a:r>
          </a:p>
          <a:p>
            <a:pPr lvl="0"/>
            <a:r>
              <a:rPr lang="en-ZA" sz="2400" dirty="0"/>
              <a:t>ABA problem:</a:t>
            </a:r>
            <a:r>
              <a:rPr lang="en-US" sz="2400" dirty="0" smtClean="0"/>
              <a:t> </a:t>
            </a:r>
            <a:r>
              <a:rPr lang="en-US" sz="2400" dirty="0"/>
              <a:t>requires context bound of 5</a:t>
            </a:r>
          </a:p>
          <a:p>
            <a:pPr>
              <a:spcBef>
                <a:spcPts val="1800"/>
              </a:spcBef>
            </a:pPr>
            <a:r>
              <a:rPr lang="en-ZA" sz="2400" dirty="0" smtClean="0"/>
              <a:t>Lazy-</a:t>
            </a:r>
            <a:r>
              <a:rPr lang="en-ZA" sz="2400" dirty="0" err="1" smtClean="0"/>
              <a:t>CSeq</a:t>
            </a:r>
            <a:r>
              <a:rPr lang="en-ZA" sz="2400" dirty="0" smtClean="0"/>
              <a:t> </a:t>
            </a:r>
            <a:r>
              <a:rPr lang="en-ZA" sz="2400" dirty="0"/>
              <a:t>can find bug in </a:t>
            </a:r>
            <a:r>
              <a:rPr lang="en-ZA" sz="2400" b="1" dirty="0"/>
              <a:t>~7h </a:t>
            </a:r>
            <a:r>
              <a:rPr lang="en-ZA" sz="2400" dirty="0"/>
              <a:t>and </a:t>
            </a:r>
            <a:r>
              <a:rPr lang="en-ZA" sz="2400" b="1" dirty="0"/>
              <a:t>6.5GB</a:t>
            </a:r>
          </a:p>
          <a:p>
            <a:pPr lvl="1"/>
            <a:r>
              <a:rPr lang="en-US" sz="2400" dirty="0">
                <a:solidFill>
                  <a:srgbClr val="000000"/>
                </a:solidFill>
              </a:rPr>
              <a:t>#</a:t>
            </a:r>
            <a:r>
              <a:rPr lang="en-US" sz="2400" dirty="0" smtClean="0">
                <a:solidFill>
                  <a:srgbClr val="000000"/>
                </a:solidFill>
              </a:rPr>
              <a:t>unwind=3, </a:t>
            </a:r>
            <a:r>
              <a:rPr lang="en-US" sz="2400" dirty="0">
                <a:solidFill>
                  <a:srgbClr val="000000"/>
                </a:solidFill>
              </a:rPr>
              <a:t>#</a:t>
            </a:r>
            <a:r>
              <a:rPr lang="en-US" sz="2400" dirty="0" smtClean="0">
                <a:solidFill>
                  <a:srgbClr val="000000"/>
                </a:solidFill>
              </a:rPr>
              <a:t>rounds=4, </a:t>
            </a:r>
            <a:r>
              <a:rPr lang="en-US" sz="2400" dirty="0">
                <a:solidFill>
                  <a:srgbClr val="000000"/>
                </a:solidFill>
              </a:rPr>
              <a:t>#</a:t>
            </a:r>
            <a:r>
              <a:rPr lang="en-US" sz="2400" dirty="0" smtClean="0">
                <a:solidFill>
                  <a:srgbClr val="000000"/>
                </a:solidFill>
              </a:rPr>
              <a:t>threads=4, size=152 visible </a:t>
            </a:r>
            <a:r>
              <a:rPr lang="en-US" sz="2400" dirty="0" err="1" smtClean="0">
                <a:solidFill>
                  <a:srgbClr val="000000"/>
                </a:solidFill>
              </a:rPr>
              <a:t>stmts</a:t>
            </a:r>
            <a:endParaRPr lang="en-US" sz="2400" dirty="0">
              <a:solidFill>
                <a:srgbClr val="000000"/>
              </a:solidFill>
            </a:endParaRPr>
          </a:p>
          <a:p>
            <a:r>
              <a:rPr lang="en-US" sz="2400" dirty="0" smtClean="0"/>
              <a:t>all other tools fail</a:t>
            </a:r>
            <a:endParaRPr lang="en-ZA" sz="2400" dirty="0" smtClean="0"/>
          </a:p>
          <a:p>
            <a:pPr marL="0" indent="0">
              <a:buNone/>
            </a:pPr>
            <a:endParaRPr lang="en-ZA" sz="2400" dirty="0"/>
          </a:p>
        </p:txBody>
      </p:sp>
    </p:spTree>
    <p:extLst>
      <p:ext uri="{BB962C8B-B14F-4D97-AF65-F5344CB8AC3E}">
        <p14:creationId xmlns:p14="http://schemas.microsoft.com/office/powerpoint/2010/main" val="3649213271"/>
      </p:ext>
    </p:extLst>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1463"/>
            <a:ext cx="8839200" cy="719137"/>
          </a:xfrm>
        </p:spPr>
        <p:txBody>
          <a:bodyPr/>
          <a:lstStyle/>
          <a:p>
            <a:r>
              <a:rPr lang="en-US" sz="3200" dirty="0" err="1" smtClean="0">
                <a:latin typeface="Lucida Sans Typewriter" panose="020B0509030504030204" pitchFamily="49" charset="0"/>
              </a:rPr>
              <a:t>Eliminationstack:</a:t>
            </a:r>
            <a:r>
              <a:rPr lang="en-US" sz="2800" dirty="0" err="1" smtClean="0"/>
              <a:t>Expected</a:t>
            </a:r>
            <a:r>
              <a:rPr lang="en-US" sz="2800" dirty="0" smtClean="0"/>
              <a:t> bug </a:t>
            </a:r>
            <a:r>
              <a:rPr lang="en-US" sz="2800" dirty="0"/>
              <a:t>f</a:t>
            </a:r>
            <a:r>
              <a:rPr lang="en-US" sz="2800" dirty="0" smtClean="0"/>
              <a:t>inding time</a:t>
            </a:r>
            <a:endParaRPr lang="en-ZA" sz="2800" dirty="0"/>
          </a:p>
        </p:txBody>
      </p:sp>
      <p:pic>
        <p:nvPicPr>
          <p:cNvPr id="5" name="Shape 840" descr="grapheliminastackSC.png"/>
          <p:cNvPicPr preferRelativeResize="0">
            <a:picLocks noChangeAspect="1"/>
          </p:cNvPicPr>
          <p:nvPr/>
        </p:nvPicPr>
        <p:blipFill>
          <a:blip r:embed="rId3">
            <a:alphaModFix/>
          </a:blip>
          <a:stretch>
            <a:fillRect/>
          </a:stretch>
        </p:blipFill>
        <p:spPr>
          <a:xfrm>
            <a:off x="1369725" y="1371600"/>
            <a:ext cx="6556950" cy="5162054"/>
          </a:xfrm>
          <a:prstGeom prst="rect">
            <a:avLst/>
          </a:prstGeom>
          <a:noFill/>
          <a:ln>
            <a:noFill/>
          </a:ln>
        </p:spPr>
      </p:pic>
      <p:sp>
        <p:nvSpPr>
          <p:cNvPr id="6" name="Rounded Rectangular Callout 5"/>
          <p:cNvSpPr/>
          <p:nvPr/>
        </p:nvSpPr>
        <p:spPr>
          <a:xfrm>
            <a:off x="2286000" y="4191000"/>
            <a:ext cx="2362200" cy="990600"/>
          </a:xfrm>
          <a:prstGeom prst="wedgeRoundRectCallout">
            <a:avLst>
              <a:gd name="adj1" fmla="val -47237"/>
              <a:gd name="adj2" fmla="val 82173"/>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bug found with 99% probability,</a:t>
            </a:r>
            <a:br>
              <a:rPr lang="en-GB" sz="2000" kern="0" dirty="0" smtClean="0">
                <a:solidFill>
                  <a:srgbClr val="000000"/>
                </a:solidFill>
              </a:rPr>
            </a:br>
            <a:r>
              <a:rPr lang="en-GB" sz="2000" kern="0" dirty="0" smtClean="0">
                <a:solidFill>
                  <a:srgbClr val="000000"/>
                </a:solidFill>
              </a:rPr>
              <a:t>5 cores, &lt; 500sec</a:t>
            </a:r>
            <a:endParaRPr lang="en-GB" sz="2000" kern="0" dirty="0">
              <a:solidFill>
                <a:srgbClr val="000000"/>
              </a:solidFill>
            </a:endParaRPr>
          </a:p>
        </p:txBody>
      </p:sp>
      <p:sp>
        <p:nvSpPr>
          <p:cNvPr id="7" name="TextBox 6"/>
          <p:cNvSpPr txBox="1"/>
          <p:nvPr/>
        </p:nvSpPr>
        <p:spPr>
          <a:xfrm>
            <a:off x="3505200" y="3517612"/>
            <a:ext cx="3164649" cy="584775"/>
          </a:xfrm>
          <a:prstGeom prst="rect">
            <a:avLst/>
          </a:prstGeom>
          <a:noFill/>
        </p:spPr>
        <p:txBody>
          <a:bodyPr wrap="none" rtlCol="0">
            <a:spAutoFit/>
          </a:bodyPr>
          <a:lstStyle/>
          <a:p>
            <a:r>
              <a:rPr lang="en-US" sz="3200" b="1" dirty="0" smtClean="0">
                <a:solidFill>
                  <a:srgbClr val="FF0000"/>
                </a:solidFill>
              </a:rPr>
              <a:t>100x speed-up!</a:t>
            </a:r>
            <a:endParaRPr lang="en-ZA" sz="3200" b="1" dirty="0">
              <a:solidFill>
                <a:srgbClr val="FF0000"/>
              </a:solidFill>
            </a:endParaRPr>
          </a:p>
        </p:txBody>
      </p:sp>
    </p:spTree>
    <p:extLst>
      <p:ext uri="{BB962C8B-B14F-4D97-AF65-F5344CB8AC3E}">
        <p14:creationId xmlns:p14="http://schemas.microsoft.com/office/powerpoint/2010/main" val="5248360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1947863"/>
            <a:ext cx="9144000" cy="3157537"/>
            <a:chOff x="0" y="2328863"/>
            <a:chExt cx="9144000" cy="3157537"/>
          </a:xfrm>
        </p:grpSpPr>
        <p:pic>
          <p:nvPicPr>
            <p:cNvPr id="5" name="Shape 834" descr="eliminationstack-SC.png"/>
            <p:cNvPicPr preferRelativeResize="0"/>
            <p:nvPr/>
          </p:nvPicPr>
          <p:blipFill>
            <a:blip r:embed="rId3">
              <a:alphaModFix/>
            </a:blip>
            <a:stretch>
              <a:fillRect/>
            </a:stretch>
          </p:blipFill>
          <p:spPr>
            <a:xfrm>
              <a:off x="0" y="2449728"/>
              <a:ext cx="9144000" cy="3036672"/>
            </a:xfrm>
            <a:prstGeom prst="rect">
              <a:avLst/>
            </a:prstGeom>
            <a:noFill/>
            <a:ln>
              <a:noFill/>
            </a:ln>
          </p:spPr>
        </p:pic>
        <p:sp>
          <p:nvSpPr>
            <p:cNvPr id="6" name="Rectangle 5"/>
            <p:cNvSpPr/>
            <p:nvPr/>
          </p:nvSpPr>
          <p:spPr>
            <a:xfrm>
              <a:off x="0" y="2328863"/>
              <a:ext cx="91440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sp>
        <p:nvSpPr>
          <p:cNvPr id="2" name="Title 1"/>
          <p:cNvSpPr>
            <a:spLocks noGrp="1"/>
          </p:cNvSpPr>
          <p:nvPr>
            <p:ph type="title"/>
          </p:nvPr>
        </p:nvSpPr>
        <p:spPr/>
        <p:txBody>
          <a:bodyPr/>
          <a:lstStyle/>
          <a:p>
            <a:r>
              <a:rPr lang="en-US" dirty="0" err="1">
                <a:latin typeface="Lucida Sans Typewriter" panose="020B0509030504030204" pitchFamily="49" charset="0"/>
              </a:rPr>
              <a:t>eliminationstack</a:t>
            </a:r>
            <a:r>
              <a:rPr lang="en-US" dirty="0"/>
              <a:t>: Results</a:t>
            </a:r>
            <a:endParaRPr lang="en-ZA" dirty="0"/>
          </a:p>
        </p:txBody>
      </p:sp>
      <p:sp>
        <p:nvSpPr>
          <p:cNvPr id="3" name="Content Placeholder 2"/>
          <p:cNvSpPr>
            <a:spLocks noGrp="1"/>
          </p:cNvSpPr>
          <p:nvPr>
            <p:ph idx="1"/>
          </p:nvPr>
        </p:nvSpPr>
        <p:spPr>
          <a:xfrm>
            <a:off x="228600" y="914400"/>
            <a:ext cx="9220200" cy="5410200"/>
          </a:xfrm>
        </p:spPr>
        <p:txBody>
          <a:bodyPr/>
          <a:lstStyle/>
          <a:p>
            <a:r>
              <a:rPr lang="en-US" dirty="0" smtClean="0"/>
              <a:t>Lazy-</a:t>
            </a:r>
            <a:r>
              <a:rPr lang="en-US" dirty="0" err="1" smtClean="0"/>
              <a:t>CSeq</a:t>
            </a:r>
            <a:r>
              <a:rPr lang="en-US" dirty="0" smtClean="0"/>
              <a:t>: 46764 sec, 4.2 GB</a:t>
            </a:r>
          </a:p>
          <a:p>
            <a:r>
              <a:rPr lang="en-US" dirty="0" smtClean="0"/>
              <a:t>CBMC (sequential): 80.8 sec, 0.7 GB</a:t>
            </a:r>
          </a:p>
          <a:p>
            <a:pPr lvl="1"/>
            <a:r>
              <a:rPr lang="en-US" dirty="0" smtClean="0"/>
              <a:t>average over 3000 </a:t>
            </a:r>
            <a:r>
              <a:rPr lang="en-US" dirty="0" err="1" smtClean="0"/>
              <a:t>interleavings</a:t>
            </a:r>
            <a:r>
              <a:rPr lang="en-US" dirty="0" smtClean="0"/>
              <a:t>, bug not found</a:t>
            </a:r>
            <a:endParaRPr lang="en-ZA" dirty="0"/>
          </a:p>
        </p:txBody>
      </p:sp>
      <p:sp>
        <p:nvSpPr>
          <p:cNvPr id="8" name="Rounded Rectangular Callout 7"/>
          <p:cNvSpPr/>
          <p:nvPr/>
        </p:nvSpPr>
        <p:spPr>
          <a:xfrm>
            <a:off x="1219200" y="3200400"/>
            <a:ext cx="2209800" cy="609600"/>
          </a:xfrm>
          <a:prstGeom prst="wedgeRoundRectCallout">
            <a:avLst>
              <a:gd name="adj1" fmla="val -19896"/>
              <a:gd name="adj2" fmla="val 70973"/>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fastest instances</a:t>
            </a:r>
            <a:br>
              <a:rPr lang="en-GB" sz="2000" kern="0" dirty="0" smtClean="0">
                <a:solidFill>
                  <a:srgbClr val="000000"/>
                </a:solidFill>
              </a:rPr>
            </a:br>
            <a:r>
              <a:rPr lang="en-GB" sz="2000" kern="0" dirty="0" smtClean="0">
                <a:solidFill>
                  <a:srgbClr val="000000"/>
                </a:solidFill>
              </a:rPr>
              <a:t>very fast – 1000x</a:t>
            </a:r>
            <a:endParaRPr lang="en-GB" sz="2000" kern="0" dirty="0">
              <a:solidFill>
                <a:srgbClr val="000000"/>
              </a:solidFill>
            </a:endParaRPr>
          </a:p>
        </p:txBody>
      </p:sp>
      <p:sp>
        <p:nvSpPr>
          <p:cNvPr id="9" name="Rounded Rectangular Callout 8"/>
          <p:cNvSpPr/>
          <p:nvPr/>
        </p:nvSpPr>
        <p:spPr>
          <a:xfrm>
            <a:off x="990600" y="4953000"/>
            <a:ext cx="2286000" cy="609600"/>
          </a:xfrm>
          <a:prstGeom prst="wedgeRoundRectCallout">
            <a:avLst>
              <a:gd name="adj1" fmla="val -21759"/>
              <a:gd name="adj2" fmla="val -70875"/>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average still very fast – 40x</a:t>
            </a:r>
            <a:endParaRPr lang="en-GB" sz="2000" kern="0" dirty="0">
              <a:solidFill>
                <a:srgbClr val="000000"/>
              </a:solidFill>
            </a:endParaRPr>
          </a:p>
        </p:txBody>
      </p:sp>
      <p:sp>
        <p:nvSpPr>
          <p:cNvPr id="12" name="Rounded Rectangular Callout 11"/>
          <p:cNvSpPr/>
          <p:nvPr/>
        </p:nvSpPr>
        <p:spPr>
          <a:xfrm>
            <a:off x="6324600" y="5105400"/>
            <a:ext cx="2667000" cy="609600"/>
          </a:xfrm>
          <a:prstGeom prst="wedgeRoundRectCallout">
            <a:avLst>
              <a:gd name="adj1" fmla="val -21759"/>
              <a:gd name="adj2" fmla="val -70875"/>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some slowdown for larger tile sizes – 10x</a:t>
            </a:r>
            <a:endParaRPr lang="en-GB" sz="2000" kern="0" dirty="0">
              <a:solidFill>
                <a:srgbClr val="000000"/>
              </a:solidFill>
            </a:endParaRPr>
          </a:p>
        </p:txBody>
      </p:sp>
      <p:sp>
        <p:nvSpPr>
          <p:cNvPr id="13" name="Rounded Rectangular Callout 12"/>
          <p:cNvSpPr/>
          <p:nvPr/>
        </p:nvSpPr>
        <p:spPr>
          <a:xfrm>
            <a:off x="4838700" y="3200400"/>
            <a:ext cx="2247900" cy="609600"/>
          </a:xfrm>
          <a:prstGeom prst="wedgeRoundRectCallout">
            <a:avLst>
              <a:gd name="adj1" fmla="val -19896"/>
              <a:gd name="adj2" fmla="val 70973"/>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reduced memory consumption – 4x</a:t>
            </a:r>
            <a:endParaRPr lang="en-GB" sz="2000" kern="0" dirty="0">
              <a:solidFill>
                <a:srgbClr val="000000"/>
              </a:solidFill>
            </a:endParaRPr>
          </a:p>
        </p:txBody>
      </p:sp>
      <p:sp>
        <p:nvSpPr>
          <p:cNvPr id="14" name="Rounded Rectangular Callout 13"/>
          <p:cNvSpPr/>
          <p:nvPr/>
        </p:nvSpPr>
        <p:spPr>
          <a:xfrm>
            <a:off x="3505200" y="5181600"/>
            <a:ext cx="2667000" cy="609600"/>
          </a:xfrm>
          <a:prstGeom prst="wedgeRoundRectCallout">
            <a:avLst>
              <a:gd name="adj1" fmla="val -21759"/>
              <a:gd name="adj2" fmla="val -70875"/>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high fraction of bug-exposing instances</a:t>
            </a:r>
            <a:endParaRPr lang="en-GB" sz="2000" kern="0" dirty="0">
              <a:solidFill>
                <a:srgbClr val="000000"/>
              </a:solidFill>
            </a:endParaRPr>
          </a:p>
        </p:txBody>
      </p:sp>
    </p:spTree>
    <p:extLst>
      <p:ext uri="{BB962C8B-B14F-4D97-AF65-F5344CB8AC3E}">
        <p14:creationId xmlns:p14="http://schemas.microsoft.com/office/powerpoint/2010/main" val="9560431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P spid="14"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1463"/>
            <a:ext cx="8839200" cy="719137"/>
          </a:xfrm>
        </p:spPr>
        <p:txBody>
          <a:bodyPr/>
          <a:lstStyle/>
          <a:p>
            <a:r>
              <a:rPr lang="en-US" dirty="0" err="1">
                <a:latin typeface="Lucida Sans Typewriter" panose="020B0509030504030204" pitchFamily="49" charset="0"/>
              </a:rPr>
              <a:t>safestack</a:t>
            </a:r>
            <a:r>
              <a:rPr lang="en-US" dirty="0"/>
              <a:t> (SC): </a:t>
            </a:r>
            <a:r>
              <a:rPr lang="en-US" dirty="0" smtClean="0">
                <a:latin typeface="Lucida Sans Typewriter" panose="020B0509030504030204" pitchFamily="49" charset="0"/>
              </a:rPr>
              <a:t/>
            </a:r>
            <a:br>
              <a:rPr lang="en-US" dirty="0" smtClean="0">
                <a:latin typeface="Lucida Sans Typewriter" panose="020B0509030504030204" pitchFamily="49" charset="0"/>
              </a:rPr>
            </a:br>
            <a:r>
              <a:rPr lang="en-US" dirty="0" smtClean="0"/>
              <a:t>Expected bug </a:t>
            </a:r>
            <a:r>
              <a:rPr lang="en-US" dirty="0"/>
              <a:t>f</a:t>
            </a:r>
            <a:r>
              <a:rPr lang="en-US" dirty="0" smtClean="0"/>
              <a:t>inding time</a:t>
            </a:r>
            <a:endParaRPr lang="en-ZA" dirty="0"/>
          </a:p>
        </p:txBody>
      </p:sp>
      <p:pic>
        <p:nvPicPr>
          <p:cNvPr id="4" name="Shape 852" descr="graph_safestackSC.png"/>
          <p:cNvPicPr preferRelativeResize="0"/>
          <p:nvPr/>
        </p:nvPicPr>
        <p:blipFill>
          <a:blip r:embed="rId3">
            <a:alphaModFix/>
          </a:blip>
          <a:stretch>
            <a:fillRect/>
          </a:stretch>
        </p:blipFill>
        <p:spPr>
          <a:xfrm>
            <a:off x="1371600" y="1371599"/>
            <a:ext cx="6556248" cy="5166360"/>
          </a:xfrm>
          <a:prstGeom prst="rect">
            <a:avLst/>
          </a:prstGeom>
          <a:noFill/>
          <a:ln>
            <a:noFill/>
          </a:ln>
        </p:spPr>
      </p:pic>
      <p:sp>
        <p:nvSpPr>
          <p:cNvPr id="6" name="Rounded Rectangular Callout 5"/>
          <p:cNvSpPr/>
          <p:nvPr/>
        </p:nvSpPr>
        <p:spPr>
          <a:xfrm>
            <a:off x="2317630" y="2133600"/>
            <a:ext cx="2863970" cy="990600"/>
          </a:xfrm>
          <a:prstGeom prst="wedgeRoundRectCallout">
            <a:avLst>
              <a:gd name="adj1" fmla="val -47237"/>
              <a:gd name="adj2" fmla="val 82173"/>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bug found with 95% probability,</a:t>
            </a:r>
            <a:br>
              <a:rPr lang="en-GB" sz="2000" kern="0" dirty="0" smtClean="0">
                <a:solidFill>
                  <a:srgbClr val="000000"/>
                </a:solidFill>
              </a:rPr>
            </a:br>
            <a:r>
              <a:rPr lang="en-GB" sz="2000" kern="0" dirty="0" smtClean="0">
                <a:solidFill>
                  <a:srgbClr val="000000"/>
                </a:solidFill>
              </a:rPr>
              <a:t>~32 cores, ~1300sec</a:t>
            </a:r>
            <a:endParaRPr lang="en-GB" sz="2000" kern="0" dirty="0">
              <a:solidFill>
                <a:srgbClr val="000000"/>
              </a:solidFill>
            </a:endParaRPr>
          </a:p>
        </p:txBody>
      </p:sp>
      <p:sp>
        <p:nvSpPr>
          <p:cNvPr id="7" name="Rounded Rectangular Callout 6"/>
          <p:cNvSpPr/>
          <p:nvPr/>
        </p:nvSpPr>
        <p:spPr>
          <a:xfrm>
            <a:off x="2329132" y="5181600"/>
            <a:ext cx="1676400" cy="609600"/>
          </a:xfrm>
          <a:prstGeom prst="wedgeRoundRectCallout">
            <a:avLst>
              <a:gd name="adj1" fmla="val -9158"/>
              <a:gd name="adj2" fmla="val -127261"/>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smaller tiles</a:t>
            </a:r>
            <a:br>
              <a:rPr lang="en-GB" sz="2000" kern="0" dirty="0" smtClean="0">
                <a:solidFill>
                  <a:srgbClr val="000000"/>
                </a:solidFill>
              </a:rPr>
            </a:br>
            <a:r>
              <a:rPr lang="en-GB" sz="2000" kern="0" dirty="0" smtClean="0">
                <a:solidFill>
                  <a:srgbClr val="000000"/>
                </a:solidFill>
              </a:rPr>
              <a:t>take longer</a:t>
            </a:r>
            <a:endParaRPr lang="en-GB" sz="2000" kern="0" dirty="0">
              <a:solidFill>
                <a:srgbClr val="000000"/>
              </a:solidFill>
            </a:endParaRPr>
          </a:p>
        </p:txBody>
      </p:sp>
      <p:sp>
        <p:nvSpPr>
          <p:cNvPr id="9" name="TextBox 8"/>
          <p:cNvSpPr txBox="1"/>
          <p:nvPr/>
        </p:nvSpPr>
        <p:spPr>
          <a:xfrm>
            <a:off x="3505200" y="3593813"/>
            <a:ext cx="2937022" cy="584775"/>
          </a:xfrm>
          <a:prstGeom prst="rect">
            <a:avLst/>
          </a:prstGeom>
          <a:noFill/>
        </p:spPr>
        <p:txBody>
          <a:bodyPr wrap="none" rtlCol="0">
            <a:spAutoFit/>
          </a:bodyPr>
          <a:lstStyle/>
          <a:p>
            <a:r>
              <a:rPr lang="en-US" sz="3200" b="1" dirty="0" smtClean="0">
                <a:solidFill>
                  <a:srgbClr val="FF0000"/>
                </a:solidFill>
              </a:rPr>
              <a:t>25x speed-up!</a:t>
            </a:r>
            <a:endParaRPr lang="en-ZA" sz="3200" b="1" dirty="0">
              <a:solidFill>
                <a:srgbClr val="FF0000"/>
              </a:solidFill>
            </a:endParaRPr>
          </a:p>
        </p:txBody>
      </p:sp>
    </p:spTree>
    <p:extLst>
      <p:ext uri="{BB962C8B-B14F-4D97-AF65-F5344CB8AC3E}">
        <p14:creationId xmlns:p14="http://schemas.microsoft.com/office/powerpoint/2010/main" val="42640028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hape 847" descr="safestackSC.png"/>
          <p:cNvPicPr preferRelativeResize="0"/>
          <p:nvPr/>
        </p:nvPicPr>
        <p:blipFill>
          <a:blip r:embed="rId3">
            <a:alphaModFix/>
          </a:blip>
          <a:stretch>
            <a:fillRect/>
          </a:stretch>
        </p:blipFill>
        <p:spPr>
          <a:xfrm>
            <a:off x="0" y="1219200"/>
            <a:ext cx="9144001" cy="2895600"/>
          </a:xfrm>
          <a:prstGeom prst="rect">
            <a:avLst/>
          </a:prstGeom>
          <a:noFill/>
          <a:ln>
            <a:noFill/>
          </a:ln>
        </p:spPr>
      </p:pic>
      <p:sp>
        <p:nvSpPr>
          <p:cNvPr id="5" name="Rectangle 4"/>
          <p:cNvSpPr/>
          <p:nvPr/>
        </p:nvSpPr>
        <p:spPr>
          <a:xfrm>
            <a:off x="0" y="1082040"/>
            <a:ext cx="9144000" cy="1356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Title 1"/>
          <p:cNvSpPr>
            <a:spLocks noGrp="1"/>
          </p:cNvSpPr>
          <p:nvPr>
            <p:ph type="title"/>
          </p:nvPr>
        </p:nvSpPr>
        <p:spPr/>
        <p:txBody>
          <a:bodyPr/>
          <a:lstStyle/>
          <a:p>
            <a:r>
              <a:rPr lang="en-US" dirty="0" err="1">
                <a:latin typeface="Lucida Sans Typewriter" panose="020B0509030504030204" pitchFamily="49" charset="0"/>
              </a:rPr>
              <a:t>safestack</a:t>
            </a:r>
            <a:r>
              <a:rPr lang="en-US" dirty="0"/>
              <a:t> (SC): Results</a:t>
            </a:r>
            <a:endParaRPr lang="en-ZA" dirty="0"/>
          </a:p>
        </p:txBody>
      </p:sp>
      <p:sp>
        <p:nvSpPr>
          <p:cNvPr id="3" name="Content Placeholder 2"/>
          <p:cNvSpPr>
            <a:spLocks noGrp="1"/>
          </p:cNvSpPr>
          <p:nvPr>
            <p:ph idx="1"/>
          </p:nvPr>
        </p:nvSpPr>
        <p:spPr/>
        <p:txBody>
          <a:bodyPr/>
          <a:lstStyle/>
          <a:p>
            <a:r>
              <a:rPr lang="en-US" dirty="0"/>
              <a:t>Lazy-</a:t>
            </a:r>
            <a:r>
              <a:rPr lang="en-US" dirty="0" err="1"/>
              <a:t>CSeq</a:t>
            </a:r>
            <a:r>
              <a:rPr lang="en-US" dirty="0"/>
              <a:t>: </a:t>
            </a:r>
            <a:r>
              <a:rPr lang="en-US" dirty="0" smtClean="0"/>
              <a:t>24139 </a:t>
            </a:r>
            <a:r>
              <a:rPr lang="en-US" dirty="0"/>
              <a:t>sec, </a:t>
            </a:r>
            <a:r>
              <a:rPr lang="en-US" dirty="0" smtClean="0"/>
              <a:t>6.6 </a:t>
            </a:r>
            <a:r>
              <a:rPr lang="en-US" dirty="0"/>
              <a:t>GB</a:t>
            </a:r>
          </a:p>
          <a:p>
            <a:r>
              <a:rPr lang="en-US" dirty="0"/>
              <a:t>CBMC (sequential): </a:t>
            </a:r>
            <a:r>
              <a:rPr lang="en-US" dirty="0" smtClean="0"/>
              <a:t>55.4 </a:t>
            </a:r>
            <a:r>
              <a:rPr lang="en-US" dirty="0"/>
              <a:t>sec, 0.7 GB</a:t>
            </a:r>
          </a:p>
          <a:p>
            <a:pPr lvl="1"/>
            <a:r>
              <a:rPr lang="en-US" dirty="0"/>
              <a:t>average over 3000 </a:t>
            </a:r>
            <a:r>
              <a:rPr lang="en-US" dirty="0" err="1"/>
              <a:t>interleavings</a:t>
            </a:r>
            <a:r>
              <a:rPr lang="en-US" dirty="0"/>
              <a:t>, bug not </a:t>
            </a:r>
            <a:r>
              <a:rPr lang="en-US" dirty="0" smtClean="0"/>
              <a:t>found</a:t>
            </a:r>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a:p>
          <a:p>
            <a:pPr marL="457200" lvl="1" indent="0">
              <a:buNone/>
            </a:pPr>
            <a:endParaRPr lang="en-US" dirty="0" smtClean="0"/>
          </a:p>
          <a:p>
            <a:pPr marL="457200" lvl="1" indent="0">
              <a:buNone/>
            </a:pPr>
            <a:endParaRPr lang="en-US" dirty="0" smtClean="0"/>
          </a:p>
          <a:p>
            <a:pPr>
              <a:buSzPct val="90000"/>
              <a:buFont typeface="Symbol" panose="05050102010706020507" pitchFamily="18" charset="2"/>
              <a:buChar char="Þ"/>
            </a:pPr>
            <a:r>
              <a:rPr lang="en-US" dirty="0" smtClean="0"/>
              <a:t>similar picture, but less advantage for V</a:t>
            </a:r>
            <a:r>
              <a:rPr lang="en-US" sz="1800" dirty="0" smtClean="0"/>
              <a:t>ERI</a:t>
            </a:r>
            <a:r>
              <a:rPr lang="en-US" dirty="0" smtClean="0"/>
              <a:t>S</a:t>
            </a:r>
            <a:r>
              <a:rPr lang="en-US" sz="1800" dirty="0" smtClean="0"/>
              <a:t>MART </a:t>
            </a:r>
            <a:endParaRPr lang="en-ZA" dirty="0"/>
          </a:p>
        </p:txBody>
      </p:sp>
      <p:sp>
        <p:nvSpPr>
          <p:cNvPr id="8" name="Rounded Rectangular Callout 7"/>
          <p:cNvSpPr/>
          <p:nvPr/>
        </p:nvSpPr>
        <p:spPr>
          <a:xfrm>
            <a:off x="1600200" y="4239614"/>
            <a:ext cx="2667000" cy="914400"/>
          </a:xfrm>
          <a:prstGeom prst="wedgeRoundRectCallout">
            <a:avLst>
              <a:gd name="adj1" fmla="val -21759"/>
              <a:gd name="adj2" fmla="val -70875"/>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lower fraction of bug-exposing instances than </a:t>
            </a:r>
            <a:r>
              <a:rPr lang="en-GB" sz="2000" kern="0" dirty="0" err="1" smtClean="0">
                <a:solidFill>
                  <a:srgbClr val="000000"/>
                </a:solidFill>
              </a:rPr>
              <a:t>eliminationstack</a:t>
            </a:r>
            <a:endParaRPr lang="en-GB" sz="2000" kern="0" dirty="0">
              <a:solidFill>
                <a:srgbClr val="000000"/>
              </a:solidFill>
            </a:endParaRPr>
          </a:p>
        </p:txBody>
      </p:sp>
      <p:sp>
        <p:nvSpPr>
          <p:cNvPr id="9" name="Rounded Rectangular Callout 8"/>
          <p:cNvSpPr/>
          <p:nvPr/>
        </p:nvSpPr>
        <p:spPr>
          <a:xfrm>
            <a:off x="6096000" y="4239614"/>
            <a:ext cx="2667000" cy="914400"/>
          </a:xfrm>
          <a:prstGeom prst="wedgeRoundRectCallout">
            <a:avLst>
              <a:gd name="adj1" fmla="val -21759"/>
              <a:gd name="adj2" fmla="val -70875"/>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…but boosted with larger tile sizes</a:t>
            </a:r>
            <a:endParaRPr lang="en-GB" sz="2000" kern="0" dirty="0">
              <a:solidFill>
                <a:srgbClr val="000000"/>
              </a:solidFill>
            </a:endParaRPr>
          </a:p>
        </p:txBody>
      </p:sp>
    </p:spTree>
    <p:extLst>
      <p:ext uri="{BB962C8B-B14F-4D97-AF65-F5344CB8AC3E}">
        <p14:creationId xmlns:p14="http://schemas.microsoft.com/office/powerpoint/2010/main" val="38415721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3175" y="0"/>
            <a:ext cx="9172575" cy="762000"/>
          </a:xfrm>
        </p:spPr>
        <p:txBody>
          <a:bodyPr/>
          <a:lstStyle/>
          <a:p>
            <a:r>
              <a:rPr lang="en-US" sz="3200" dirty="0">
                <a:latin typeface="Charcoal CY" charset="0"/>
                <a:cs typeface="MS PGothic" charset="0"/>
              </a:rPr>
              <a:t>  </a:t>
            </a:r>
            <a:r>
              <a:rPr lang="en-US" sz="3200" dirty="0" err="1">
                <a:latin typeface="Charcoal CY" charset="0"/>
                <a:cs typeface="MS PGothic" charset="0"/>
              </a:rPr>
              <a:t>Sequentialization</a:t>
            </a:r>
            <a:r>
              <a:rPr lang="en-US" sz="3200" dirty="0">
                <a:latin typeface="Charcoal CY" charset="0"/>
                <a:cs typeface="MS PGothic" charset="0"/>
              </a:rPr>
              <a:t>:   motivations</a:t>
            </a:r>
            <a:endParaRPr lang="en-US" sz="1600" dirty="0">
              <a:solidFill>
                <a:srgbClr val="00FFFF"/>
              </a:solidFill>
              <a:latin typeface="Arial" charset="0"/>
              <a:cs typeface="MS PGothic" charset="0"/>
            </a:endParaRPr>
          </a:p>
        </p:txBody>
      </p:sp>
      <p:sp>
        <p:nvSpPr>
          <p:cNvPr id="76802" name="Content Placeholder 2"/>
          <p:cNvSpPr>
            <a:spLocks noGrp="1"/>
          </p:cNvSpPr>
          <p:nvPr>
            <p:ph idx="1"/>
          </p:nvPr>
        </p:nvSpPr>
        <p:spPr bwMode="auto">
          <a:xfrm>
            <a:off x="234950" y="915988"/>
            <a:ext cx="8909050" cy="5526087"/>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buFontTx/>
              <a:buNone/>
              <a:defRPr/>
            </a:pPr>
            <a:endParaRPr lang="en-GB" sz="2400" b="1" dirty="0">
              <a:latin typeface="Arial" charset="0"/>
              <a:cs typeface="MS PGothic" charset="0"/>
            </a:endParaRPr>
          </a:p>
          <a:p>
            <a:pPr marL="0" indent="0" eaLnBrk="1" hangingPunct="1">
              <a:buFontTx/>
              <a:buNone/>
              <a:defRPr/>
            </a:pPr>
            <a:r>
              <a:rPr lang="en-GB" sz="2400" b="1" dirty="0">
                <a:latin typeface="Arial" charset="0"/>
                <a:cs typeface="MS PGothic" charset="0"/>
              </a:rPr>
              <a:t>Building verification tools for full-fledged concurrent languages is difficult and expensive...</a:t>
            </a:r>
            <a:endParaRPr lang="en-US" sz="2400" b="1" dirty="0">
              <a:latin typeface="Arial" charset="0"/>
              <a:cs typeface="MS PGothic" charset="0"/>
            </a:endParaRPr>
          </a:p>
          <a:p>
            <a:pPr marL="0" indent="0" eaLnBrk="1" hangingPunct="1">
              <a:spcBef>
                <a:spcPts val="1800"/>
              </a:spcBef>
              <a:buFontTx/>
              <a:buNone/>
              <a:defRPr/>
            </a:pPr>
            <a:endParaRPr lang="en-US" sz="2400" b="1" dirty="0">
              <a:latin typeface="Arial" charset="0"/>
              <a:cs typeface="MS PGothic" charset="0"/>
            </a:endParaRPr>
          </a:p>
          <a:p>
            <a:pPr marL="0" indent="0" eaLnBrk="1" hangingPunct="1">
              <a:spcBef>
                <a:spcPts val="1800"/>
              </a:spcBef>
              <a:buFontTx/>
              <a:buNone/>
              <a:defRPr/>
            </a:pPr>
            <a:r>
              <a:rPr lang="en-US" sz="2400" b="1" dirty="0">
                <a:latin typeface="Arial" charset="0"/>
                <a:cs typeface="MS PGothic" charset="0"/>
              </a:rPr>
              <a:t>… but </a:t>
            </a:r>
            <a:r>
              <a:rPr lang="en-GB" sz="2400" b="1" dirty="0">
                <a:latin typeface="Arial" charset="0"/>
                <a:cs typeface="MS PGothic" charset="0"/>
              </a:rPr>
              <a:t>scalable verification techniques exist for sequential languages</a:t>
            </a:r>
            <a:endParaRPr lang="en-US" sz="2400" b="1" dirty="0">
              <a:latin typeface="Arial" charset="0"/>
              <a:cs typeface="MS PGothic" charset="0"/>
            </a:endParaRPr>
          </a:p>
          <a:p>
            <a:pPr marL="360363" lvl="1" indent="-360363" eaLnBrk="1" hangingPunct="1">
              <a:defRPr/>
            </a:pPr>
            <a:endParaRPr lang="en-GB" sz="2400" dirty="0">
              <a:latin typeface="Arial" charset="0"/>
              <a:cs typeface="MS PGothic" charset="0"/>
            </a:endParaRPr>
          </a:p>
          <a:p>
            <a:pPr marL="360363" lvl="1" indent="-360363" eaLnBrk="1" hangingPunct="1">
              <a:defRPr/>
            </a:pPr>
            <a:r>
              <a:rPr lang="en-GB" sz="2400" dirty="0" smtClean="0">
                <a:latin typeface="Arial" charset="0"/>
                <a:cs typeface="MS PGothic" charset="0"/>
              </a:rPr>
              <a:t>Abstraction</a:t>
            </a:r>
            <a:endParaRPr lang="en-GB" sz="2400" dirty="0">
              <a:latin typeface="Arial" charset="0"/>
              <a:cs typeface="MS PGothic" charset="0"/>
            </a:endParaRPr>
          </a:p>
          <a:p>
            <a:pPr marL="360363" lvl="1" indent="-360363" eaLnBrk="1" hangingPunct="1">
              <a:defRPr/>
            </a:pPr>
            <a:r>
              <a:rPr lang="en-GB" sz="2400" dirty="0" smtClean="0">
                <a:latin typeface="Arial" charset="0"/>
                <a:cs typeface="MS PGothic" charset="0"/>
              </a:rPr>
              <a:t>SAT</a:t>
            </a:r>
            <a:r>
              <a:rPr lang="en-GB" sz="2400" dirty="0">
                <a:latin typeface="Arial" charset="0"/>
                <a:cs typeface="MS PGothic" charset="0"/>
              </a:rPr>
              <a:t>/SMT</a:t>
            </a:r>
            <a:r>
              <a:rPr lang="en-GB" sz="2400" b="1" dirty="0">
                <a:latin typeface="Arial" charset="0"/>
                <a:cs typeface="MS PGothic" charset="0"/>
              </a:rPr>
              <a:t> </a:t>
            </a:r>
            <a:r>
              <a:rPr lang="en-GB" sz="2400" dirty="0" smtClean="0">
                <a:latin typeface="Arial" charset="0"/>
                <a:cs typeface="MS PGothic" charset="0"/>
              </a:rPr>
              <a:t>techniques (i.e., bounded </a:t>
            </a:r>
            <a:r>
              <a:rPr lang="en-GB" sz="2400" dirty="0">
                <a:latin typeface="Arial" charset="0"/>
                <a:cs typeface="MS PGothic" charset="0"/>
              </a:rPr>
              <a:t>model checking</a:t>
            </a:r>
            <a:r>
              <a:rPr lang="en-GB" sz="2400" dirty="0" smtClean="0">
                <a:latin typeface="Arial" charset="0"/>
                <a:cs typeface="MS PGothic" charset="0"/>
              </a:rPr>
              <a:t>)</a:t>
            </a:r>
          </a:p>
          <a:p>
            <a:pPr marL="360363" lvl="1" indent="-360363" eaLnBrk="1" hangingPunct="1">
              <a:defRPr/>
            </a:pPr>
            <a:r>
              <a:rPr lang="en-GB" sz="2400" b="1" i="1" dirty="0" smtClean="0">
                <a:latin typeface="Arial" charset="0"/>
                <a:cs typeface="MS PGothic" charset="0"/>
              </a:rPr>
              <a:t>…</a:t>
            </a:r>
            <a:endParaRPr lang="en-GB" sz="2400" b="1" i="1" dirty="0">
              <a:latin typeface="Arial" charset="0"/>
              <a:cs typeface="MS PGothic" charset="0"/>
            </a:endParaRPr>
          </a:p>
          <a:p>
            <a:pPr marL="360363" lvl="1" indent="-360363" eaLnBrk="1" hangingPunct="1">
              <a:spcBef>
                <a:spcPts val="1800"/>
              </a:spcBef>
              <a:buFont typeface="Arial Unicode MS" charset="0"/>
              <a:buChar char="⇒"/>
              <a:defRPr/>
            </a:pPr>
            <a:endParaRPr lang="en-GB" sz="2400" dirty="0">
              <a:latin typeface="Arial" charset="0"/>
              <a:cs typeface="MS PGothic" charset="0"/>
            </a:endParaRPr>
          </a:p>
          <a:p>
            <a:pPr marL="360363" lvl="1" indent="-360363" eaLnBrk="1" hangingPunct="1">
              <a:spcBef>
                <a:spcPts val="1800"/>
              </a:spcBef>
              <a:buFont typeface="Arial Unicode MS" charset="0"/>
              <a:buChar char="⇒"/>
              <a:defRPr/>
            </a:pPr>
            <a:r>
              <a:rPr lang="en-GB" sz="2400" b="1" dirty="0">
                <a:latin typeface="Arial" charset="0"/>
                <a:cs typeface="MS PGothic" charset="0"/>
              </a:rPr>
              <a:t>Can we leverage these?</a:t>
            </a:r>
            <a:endParaRPr lang="en-GB" sz="2400" b="1" i="1" dirty="0">
              <a:latin typeface="Arial" charset="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1463"/>
            <a:ext cx="8839200" cy="719137"/>
          </a:xfrm>
        </p:spPr>
        <p:txBody>
          <a:bodyPr/>
          <a:lstStyle/>
          <a:p>
            <a:r>
              <a:rPr lang="en-US" dirty="0" err="1">
                <a:latin typeface="Lucida Sans Typewriter" panose="020B0509030504030204" pitchFamily="49" charset="0"/>
              </a:rPr>
              <a:t>safestack</a:t>
            </a:r>
            <a:r>
              <a:rPr lang="en-US" dirty="0"/>
              <a:t> </a:t>
            </a:r>
            <a:r>
              <a:rPr lang="en-US" dirty="0" smtClean="0"/>
              <a:t>(PSO): </a:t>
            </a:r>
            <a:r>
              <a:rPr lang="en-US" dirty="0" smtClean="0">
                <a:latin typeface="Lucida Sans Typewriter" panose="020B0509030504030204" pitchFamily="49" charset="0"/>
              </a:rPr>
              <a:t/>
            </a:r>
            <a:br>
              <a:rPr lang="en-US" dirty="0" smtClean="0">
                <a:latin typeface="Lucida Sans Typewriter" panose="020B0509030504030204" pitchFamily="49" charset="0"/>
              </a:rPr>
            </a:br>
            <a:r>
              <a:rPr lang="en-US" dirty="0" smtClean="0"/>
              <a:t>Expected bug </a:t>
            </a:r>
            <a:r>
              <a:rPr lang="en-US" dirty="0"/>
              <a:t>f</a:t>
            </a:r>
            <a:r>
              <a:rPr lang="en-US" dirty="0" smtClean="0"/>
              <a:t>inding time</a:t>
            </a:r>
            <a:endParaRPr lang="en-ZA" dirty="0"/>
          </a:p>
        </p:txBody>
      </p:sp>
      <p:pic>
        <p:nvPicPr>
          <p:cNvPr id="3" name="Shape 864" descr="graph_safestackPSO.png"/>
          <p:cNvPicPr preferRelativeResize="0"/>
          <p:nvPr/>
        </p:nvPicPr>
        <p:blipFill>
          <a:blip r:embed="rId3">
            <a:alphaModFix/>
          </a:blip>
          <a:stretch>
            <a:fillRect/>
          </a:stretch>
        </p:blipFill>
        <p:spPr>
          <a:xfrm>
            <a:off x="1371600" y="1371600"/>
            <a:ext cx="6556248" cy="5166360"/>
          </a:xfrm>
          <a:prstGeom prst="rect">
            <a:avLst/>
          </a:prstGeom>
          <a:noFill/>
          <a:ln>
            <a:noFill/>
          </a:ln>
        </p:spPr>
      </p:pic>
      <p:sp>
        <p:nvSpPr>
          <p:cNvPr id="4" name="Rounded Rectangular Callout 3"/>
          <p:cNvSpPr/>
          <p:nvPr/>
        </p:nvSpPr>
        <p:spPr>
          <a:xfrm>
            <a:off x="2667000" y="3459480"/>
            <a:ext cx="4114800" cy="990600"/>
          </a:xfrm>
          <a:prstGeom prst="wedgeRoundRectCallout">
            <a:avLst>
              <a:gd name="adj1" fmla="val -47237"/>
              <a:gd name="adj2" fmla="val 82173"/>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get some speed-up (2x), even though average time per instance is higher than full analysis time</a:t>
            </a:r>
            <a:endParaRPr lang="en-GB" sz="2000" kern="0" dirty="0">
              <a:solidFill>
                <a:srgbClr val="000000"/>
              </a:solidFill>
            </a:endParaRPr>
          </a:p>
        </p:txBody>
      </p:sp>
      <p:sp>
        <p:nvSpPr>
          <p:cNvPr id="5" name="Rounded Rectangular Callout 4"/>
          <p:cNvSpPr/>
          <p:nvPr/>
        </p:nvSpPr>
        <p:spPr>
          <a:xfrm>
            <a:off x="4114800" y="2057400"/>
            <a:ext cx="2667000" cy="563880"/>
          </a:xfrm>
          <a:prstGeom prst="wedgeRoundRectCallout">
            <a:avLst>
              <a:gd name="adj1" fmla="val 41166"/>
              <a:gd name="adj2" fmla="val 86943"/>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40" rIns="91440" rtlCol="0" anchor="ctr"/>
          <a:lstStyle/>
          <a:p>
            <a:pPr lvl="0" eaLnBrk="0" fontAlgn="base" hangingPunct="0">
              <a:spcBef>
                <a:spcPts val="672"/>
              </a:spcBef>
              <a:spcAft>
                <a:spcPct val="0"/>
              </a:spcAft>
            </a:pPr>
            <a:r>
              <a:rPr lang="en-GB" sz="2000" kern="0" dirty="0" smtClean="0">
                <a:solidFill>
                  <a:srgbClr val="000000"/>
                </a:solidFill>
              </a:rPr>
              <a:t>PSO easier than SC</a:t>
            </a:r>
            <a:endParaRPr lang="en-GB" sz="2000" kern="0" dirty="0">
              <a:solidFill>
                <a:srgbClr val="000000"/>
              </a:solidFill>
            </a:endParaRPr>
          </a:p>
        </p:txBody>
      </p:sp>
    </p:spTree>
    <p:extLst>
      <p:ext uri="{BB962C8B-B14F-4D97-AF65-F5344CB8AC3E}">
        <p14:creationId xmlns:p14="http://schemas.microsoft.com/office/powerpoint/2010/main" val="33779104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ZA" dirty="0"/>
          </a:p>
        </p:txBody>
      </p:sp>
      <p:sp>
        <p:nvSpPr>
          <p:cNvPr id="3" name="Content Placeholder 2"/>
          <p:cNvSpPr>
            <a:spLocks noGrp="1"/>
          </p:cNvSpPr>
          <p:nvPr>
            <p:ph idx="1"/>
          </p:nvPr>
        </p:nvSpPr>
        <p:spPr>
          <a:xfrm>
            <a:off x="152400" y="1524000"/>
            <a:ext cx="8763000" cy="5410200"/>
          </a:xfrm>
        </p:spPr>
        <p:txBody>
          <a:bodyPr/>
          <a:lstStyle/>
          <a:p>
            <a:r>
              <a:rPr lang="en-US" dirty="0" smtClean="0"/>
              <a:t>first task-competitive swarm verification approach</a:t>
            </a:r>
          </a:p>
          <a:p>
            <a:endParaRPr lang="en-US" sz="2000" dirty="0" smtClean="0"/>
          </a:p>
          <a:p>
            <a:r>
              <a:rPr lang="en-US" dirty="0" smtClean="0"/>
              <a:t>exploits availability of many cores to reduce </a:t>
            </a:r>
            <a:r>
              <a:rPr lang="en-GB" kern="1200" dirty="0">
                <a:solidFill>
                  <a:srgbClr val="000000"/>
                </a:solidFill>
              </a:rPr>
              <a:t>mean </a:t>
            </a:r>
            <a:r>
              <a:rPr lang="en-GB" kern="1200" dirty="0" smtClean="0">
                <a:solidFill>
                  <a:srgbClr val="000000"/>
                </a:solidFill>
              </a:rPr>
              <a:t>wall clock time </a:t>
            </a:r>
            <a:r>
              <a:rPr lang="en-GB" kern="1200" dirty="0">
                <a:solidFill>
                  <a:srgbClr val="000000"/>
                </a:solidFill>
              </a:rPr>
              <a:t>to find </a:t>
            </a:r>
            <a:r>
              <a:rPr lang="en-GB" kern="1200" dirty="0" smtClean="0">
                <a:solidFill>
                  <a:srgbClr val="000000"/>
                </a:solidFill>
              </a:rPr>
              <a:t>failure</a:t>
            </a:r>
          </a:p>
          <a:p>
            <a:pPr lvl="1"/>
            <a:r>
              <a:rPr lang="en-GB" kern="1200" dirty="0" smtClean="0">
                <a:solidFill>
                  <a:srgbClr val="000000"/>
                </a:solidFill>
              </a:rPr>
              <a:t>allows us to handle very hard problems</a:t>
            </a:r>
          </a:p>
          <a:p>
            <a:pPr lvl="1"/>
            <a:r>
              <a:rPr lang="en-GB" kern="1200" dirty="0" smtClean="0">
                <a:solidFill>
                  <a:srgbClr val="000000"/>
                </a:solidFill>
              </a:rPr>
              <a:t>high speed-ups already for 5-50 cores</a:t>
            </a:r>
          </a:p>
          <a:p>
            <a:endParaRPr lang="en-GB" sz="2400" kern="1200" dirty="0" smtClean="0">
              <a:solidFill>
                <a:srgbClr val="000000"/>
              </a:solidFill>
            </a:endParaRPr>
          </a:p>
          <a:p>
            <a:r>
              <a:rPr lang="en-GB" kern="1200" dirty="0" smtClean="0">
                <a:solidFill>
                  <a:srgbClr val="000000"/>
                </a:solidFill>
              </a:rPr>
              <a:t>reduced interleaving instances boost bug-finding capabilities</a:t>
            </a:r>
            <a:endParaRPr lang="en-GB" kern="1200" dirty="0">
              <a:solidFill>
                <a:srgbClr val="000000"/>
              </a:solidFill>
            </a:endParaRPr>
          </a:p>
        </p:txBody>
      </p:sp>
    </p:spTree>
    <p:extLst>
      <p:ext uri="{BB962C8B-B14F-4D97-AF65-F5344CB8AC3E}">
        <p14:creationId xmlns:p14="http://schemas.microsoft.com/office/powerpoint/2010/main" val="3931017697"/>
      </p:ext>
    </p:extLst>
  </p:cSld>
  <p:clrMapOvr>
    <a:masterClrMapping/>
  </p:clrMapOvr>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spcAft>
                <a:spcPts val="1200"/>
              </a:spcAft>
            </a:pPr>
            <a:r>
              <a:rPr lang="en-US" sz="3600" dirty="0"/>
              <a:t>Current &amp; Future Work</a:t>
            </a:r>
          </a:p>
        </p:txBody>
      </p:sp>
      <p:sp>
        <p:nvSpPr>
          <p:cNvPr id="3" name="Content Placeholder 2"/>
          <p:cNvSpPr>
            <a:spLocks noGrp="1"/>
          </p:cNvSpPr>
          <p:nvPr>
            <p:ph idx="1"/>
          </p:nvPr>
        </p:nvSpPr>
        <p:spPr>
          <a:xfrm>
            <a:off x="152400" y="914400"/>
            <a:ext cx="8763000" cy="5410200"/>
          </a:xfrm>
        </p:spPr>
        <p:txBody>
          <a:bodyPr/>
          <a:lstStyle/>
          <a:p>
            <a:r>
              <a:rPr lang="en-US" dirty="0"/>
              <a:t>fast over-approximations to filter out safe instances</a:t>
            </a:r>
          </a:p>
          <a:p>
            <a:pPr lvl="1"/>
            <a:r>
              <a:rPr lang="en-US" dirty="0"/>
              <a:t>Abstract interpretation?</a:t>
            </a:r>
          </a:p>
          <a:p>
            <a:pPr lvl="1"/>
            <a:r>
              <a:rPr lang="en-US" dirty="0"/>
              <a:t>Abstractions through </a:t>
            </a:r>
            <a:r>
              <a:rPr lang="en-US" dirty="0" err="1"/>
              <a:t>sequentialization</a:t>
            </a:r>
            <a:r>
              <a:rPr lang="en-US" dirty="0" smtClean="0"/>
              <a:t>?</a:t>
            </a:r>
          </a:p>
          <a:p>
            <a:pPr lvl="1"/>
            <a:r>
              <a:rPr lang="en-US" dirty="0" smtClean="0"/>
              <a:t>BMC abstraction?</a:t>
            </a:r>
            <a:endParaRPr lang="en-US" dirty="0"/>
          </a:p>
          <a:p>
            <a:endParaRPr lang="en-US" sz="1200" dirty="0"/>
          </a:p>
          <a:p>
            <a:r>
              <a:rPr lang="en-US" dirty="0"/>
              <a:t>BBD-based analysis + VERISMART </a:t>
            </a:r>
          </a:p>
          <a:p>
            <a:pPr lvl="1"/>
            <a:r>
              <a:rPr lang="en-US" dirty="0"/>
              <a:t> </a:t>
            </a:r>
            <a:r>
              <a:rPr lang="en-US" dirty="0" err="1" smtClean="0"/>
              <a:t>safestack</a:t>
            </a:r>
            <a:r>
              <a:rPr lang="en-US" dirty="0" smtClean="0"/>
              <a:t>: bug </a:t>
            </a:r>
            <a:r>
              <a:rPr lang="en-US" dirty="0"/>
              <a:t>found </a:t>
            </a:r>
            <a:r>
              <a:rPr lang="en-US" dirty="0" smtClean="0"/>
              <a:t>&lt; </a:t>
            </a:r>
            <a:r>
              <a:rPr lang="en-US" dirty="0"/>
              <a:t>1 min</a:t>
            </a:r>
          </a:p>
          <a:p>
            <a:pPr marL="0" indent="0">
              <a:buNone/>
            </a:pPr>
            <a:endParaRPr lang="en-US" sz="1800" dirty="0" smtClean="0"/>
          </a:p>
          <a:p>
            <a:r>
              <a:rPr lang="en-US" dirty="0" smtClean="0"/>
              <a:t>Weak Memory Models</a:t>
            </a:r>
          </a:p>
          <a:p>
            <a:pPr lvl="1"/>
            <a:r>
              <a:rPr lang="en-US" dirty="0" smtClean="0"/>
              <a:t>Efficient encoding / Lazy-</a:t>
            </a:r>
            <a:r>
              <a:rPr lang="en-US" dirty="0" err="1" smtClean="0"/>
              <a:t>Cseq</a:t>
            </a:r>
            <a:endParaRPr lang="en-US" dirty="0" smtClean="0"/>
          </a:p>
          <a:p>
            <a:pPr lvl="1"/>
            <a:r>
              <a:rPr lang="en-US" dirty="0" smtClean="0"/>
              <a:t>Memory shadowing</a:t>
            </a:r>
          </a:p>
          <a:p>
            <a:pPr lvl="1"/>
            <a:r>
              <a:rPr lang="en-US" dirty="0" smtClean="0"/>
              <a:t>semantics</a:t>
            </a:r>
            <a:endParaRPr lang="en-US" sz="1600" dirty="0" smtClean="0"/>
          </a:p>
          <a:p>
            <a:r>
              <a:rPr lang="mr-IN" dirty="0" smtClean="0"/>
              <a:t>…</a:t>
            </a:r>
            <a:endParaRPr lang="en-US" dirty="0" smtClean="0"/>
          </a:p>
          <a:p>
            <a:pPr marL="0" indent="0">
              <a:buNone/>
            </a:pPr>
            <a:r>
              <a:rPr lang="en-US" dirty="0" smtClean="0"/>
              <a:t> </a:t>
            </a:r>
          </a:p>
        </p:txBody>
      </p:sp>
    </p:spTree>
    <p:extLst>
      <p:ext uri="{BB962C8B-B14F-4D97-AF65-F5344CB8AC3E}">
        <p14:creationId xmlns:p14="http://schemas.microsoft.com/office/powerpoint/2010/main" val="8936839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Content Placeholder 2"/>
          <p:cNvSpPr>
            <a:spLocks noGrp="1"/>
          </p:cNvSpPr>
          <p:nvPr>
            <p:ph idx="1"/>
          </p:nvPr>
        </p:nvSpPr>
        <p:spPr bwMode="auto">
          <a:xfrm>
            <a:off x="152400" y="0"/>
            <a:ext cx="8839200" cy="66929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lgn="ctr">
              <a:spcBef>
                <a:spcPts val="2400"/>
              </a:spcBef>
              <a:buFontTx/>
              <a:buNone/>
            </a:pPr>
            <a:endParaRPr lang="en-GB" sz="100" b="1" dirty="0" smtClean="0">
              <a:latin typeface="Arial" charset="0"/>
              <a:cs typeface="Arial" charset="0"/>
            </a:endParaRPr>
          </a:p>
          <a:p>
            <a:pPr marL="0" indent="0" algn="ctr">
              <a:spcBef>
                <a:spcPts val="2400"/>
              </a:spcBef>
              <a:buFontTx/>
              <a:buNone/>
            </a:pPr>
            <a:endParaRPr lang="en-GB" sz="4400" b="1" dirty="0" smtClean="0">
              <a:latin typeface="Arial" charset="0"/>
              <a:cs typeface="Arial" charset="0"/>
            </a:endParaRPr>
          </a:p>
          <a:p>
            <a:pPr marL="0" indent="0" algn="ctr">
              <a:spcBef>
                <a:spcPts val="2400"/>
              </a:spcBef>
              <a:buFontTx/>
              <a:buNone/>
            </a:pPr>
            <a:endParaRPr lang="en-GB" sz="4400" b="1" dirty="0" smtClean="0">
              <a:latin typeface="Arial" charset="0"/>
              <a:cs typeface="Arial" charset="0"/>
            </a:endParaRPr>
          </a:p>
          <a:p>
            <a:pPr marL="0" indent="0" algn="ctr">
              <a:spcBef>
                <a:spcPts val="2400"/>
              </a:spcBef>
              <a:buFontTx/>
              <a:buNone/>
            </a:pPr>
            <a:endParaRPr lang="en-GB" sz="4400" b="1" dirty="0">
              <a:latin typeface="Arial" charset="0"/>
              <a:cs typeface="Arial" charset="0"/>
            </a:endParaRPr>
          </a:p>
          <a:p>
            <a:pPr marL="0" indent="0" algn="ctr">
              <a:spcBef>
                <a:spcPts val="2400"/>
              </a:spcBef>
              <a:buFontTx/>
              <a:buNone/>
            </a:pPr>
            <a:r>
              <a:rPr lang="en-GB" sz="4800" b="1" dirty="0" smtClean="0">
                <a:latin typeface="Arial" charset="0"/>
                <a:cs typeface="Arial" charset="0"/>
              </a:rPr>
              <a:t>Thank You</a:t>
            </a:r>
            <a:endParaRPr lang="en-GB" sz="3200" dirty="0" smtClean="0">
              <a:latin typeface="Arial" charset="0"/>
              <a:cs typeface="Arial" charset="0"/>
            </a:endParaRPr>
          </a:p>
          <a:p>
            <a:pPr marL="0" indent="0" algn="ctr">
              <a:spcBef>
                <a:spcPts val="2400"/>
              </a:spcBef>
              <a:buFontTx/>
              <a:buNone/>
            </a:pPr>
            <a:endParaRPr lang="en-GB" sz="5400" b="1" dirty="0">
              <a:latin typeface="Lucida Console" charset="0"/>
              <a:cs typeface="Courier New" charset="0"/>
            </a:endParaRPr>
          </a:p>
          <a:p>
            <a:pPr marL="0" indent="0" algn="ctr">
              <a:spcBef>
                <a:spcPts val="2400"/>
              </a:spcBef>
              <a:buFontTx/>
              <a:buNone/>
            </a:pPr>
            <a:endParaRPr lang="en-GB" sz="2400" b="1" dirty="0" smtClean="0">
              <a:latin typeface="Lucida Console" charset="0"/>
              <a:cs typeface="Courier New" charset="0"/>
            </a:endParaRPr>
          </a:p>
          <a:p>
            <a:pPr marL="0" indent="0" algn="ctr">
              <a:spcBef>
                <a:spcPts val="2400"/>
              </a:spcBef>
              <a:buFontTx/>
              <a:buNone/>
            </a:pPr>
            <a:r>
              <a:rPr lang="en-GB" sz="2000" b="1" dirty="0" err="1" smtClean="0">
                <a:solidFill>
                  <a:srgbClr val="0000FF"/>
                </a:solidFill>
                <a:latin typeface="Lucida Console" charset="0"/>
                <a:cs typeface="Courier New" charset="0"/>
              </a:rPr>
              <a:t>users.ecs.soton.ac.uk</a:t>
            </a:r>
            <a:r>
              <a:rPr lang="en-GB" sz="2000" b="1" dirty="0">
                <a:solidFill>
                  <a:srgbClr val="0000FF"/>
                </a:solidFill>
                <a:latin typeface="Lucida Console" charset="0"/>
                <a:cs typeface="Courier New" charset="0"/>
              </a:rPr>
              <a:t>/gp4/</a:t>
            </a:r>
            <a:r>
              <a:rPr lang="en-GB" sz="2000" b="1" dirty="0" err="1">
                <a:solidFill>
                  <a:srgbClr val="0000FF"/>
                </a:solidFill>
                <a:latin typeface="Lucida Console" charset="0"/>
                <a:cs typeface="Courier New" charset="0"/>
              </a:rPr>
              <a:t>cseq</a:t>
            </a:r>
            <a:endParaRPr lang="en-GB" sz="2000" dirty="0">
              <a:solidFill>
                <a:srgbClr val="0000FF"/>
              </a:solidFill>
              <a:latin typeface="Lucida Console" charset="0"/>
              <a:cs typeface="Arial" charset="0"/>
            </a:endParaRPr>
          </a:p>
          <a:p>
            <a:pPr lvl="1"/>
            <a:endParaRPr lang="en-GB" dirty="0">
              <a:latin typeface="Arial" charset="0"/>
              <a:cs typeface="Arial" charset="0"/>
            </a:endParaRPr>
          </a:p>
        </p:txBody>
      </p:sp>
      <p:pic>
        <p:nvPicPr>
          <p:cNvPr id="163842" name="Picture 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019614"/>
            <a:ext cx="83185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a:xfrm>
            <a:off x="-3175" y="0"/>
            <a:ext cx="9172575" cy="762000"/>
          </a:xfrm>
        </p:spPr>
        <p:txBody>
          <a:bodyPr/>
          <a:lstStyle/>
          <a:p>
            <a:r>
              <a:rPr lang="en-US" sz="2800" dirty="0">
                <a:latin typeface="Charcoal CY" charset="0"/>
                <a:cs typeface="MS PGothic" charset="0"/>
              </a:rPr>
              <a:t>  </a:t>
            </a:r>
            <a:r>
              <a:rPr lang="en-US" sz="2800" dirty="0" err="1">
                <a:latin typeface="Charcoal CY" charset="0"/>
                <a:cs typeface="MS PGothic" charset="0"/>
              </a:rPr>
              <a:t>Sequentialization</a:t>
            </a:r>
            <a:r>
              <a:rPr lang="en-US" sz="2800" dirty="0">
                <a:latin typeface="Charcoal CY" charset="0"/>
                <a:cs typeface="MS PGothic" charset="0"/>
              </a:rPr>
              <a:t> as a code-to-code translation</a:t>
            </a:r>
            <a:endParaRPr lang="en-US" sz="1400" dirty="0">
              <a:solidFill>
                <a:srgbClr val="00FFFF"/>
              </a:solidFill>
              <a:latin typeface="Arial" charset="0"/>
              <a:cs typeface="MS PGothic" charset="0"/>
            </a:endParaRPr>
          </a:p>
        </p:txBody>
      </p:sp>
      <p:sp>
        <p:nvSpPr>
          <p:cNvPr id="65538" name="Content Placeholder 2"/>
          <p:cNvSpPr>
            <a:spLocks noGrp="1"/>
          </p:cNvSpPr>
          <p:nvPr>
            <p:ph idx="1"/>
          </p:nvPr>
        </p:nvSpPr>
        <p:spPr bwMode="auto">
          <a:xfrm>
            <a:off x="234950" y="1082675"/>
            <a:ext cx="8909050" cy="1608138"/>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eaLnBrk="1" hangingPunct="1">
              <a:spcBef>
                <a:spcPts val="1800"/>
              </a:spcBef>
              <a:buFontTx/>
              <a:buNone/>
            </a:pPr>
            <a:r>
              <a:rPr lang="en-GB" sz="2400">
                <a:latin typeface="Arial" charset="0"/>
                <a:cs typeface="MS PGothic" charset="0"/>
              </a:rPr>
              <a:t>Code-to-code translation from multithreaded recursive programs to </a:t>
            </a:r>
            <a:r>
              <a:rPr lang="en-GB" altLang="ja-JP" sz="2400">
                <a:latin typeface="Arial" charset="0"/>
                <a:cs typeface="MS PGothic" charset="0"/>
              </a:rPr>
              <a:t>sequential programs that preserves </a:t>
            </a:r>
            <a:r>
              <a:rPr lang="en-GB" altLang="ja-JP" sz="2400">
                <a:solidFill>
                  <a:srgbClr val="FF0000"/>
                </a:solidFill>
                <a:latin typeface="Arial" charset="0"/>
                <a:cs typeface="MS PGothic" charset="0"/>
              </a:rPr>
              <a:t>reachability</a:t>
            </a:r>
            <a:r>
              <a:rPr lang="en-GB" altLang="ja-JP" sz="2400">
                <a:latin typeface="Arial" charset="0"/>
                <a:cs typeface="MS PGothic" charset="0"/>
              </a:rPr>
              <a:t> </a:t>
            </a:r>
            <a:endParaRPr lang="en-GB" sz="2400">
              <a:latin typeface="Arial" charset="0"/>
              <a:cs typeface="MS PGothic" charset="0"/>
            </a:endParaRPr>
          </a:p>
        </p:txBody>
      </p:sp>
      <p:sp>
        <p:nvSpPr>
          <p:cNvPr id="20" name="Rectangle 17"/>
          <p:cNvSpPr>
            <a:spLocks noChangeArrowheads="1"/>
          </p:cNvSpPr>
          <p:nvPr/>
        </p:nvSpPr>
        <p:spPr bwMode="auto">
          <a:xfrm>
            <a:off x="735013" y="2622550"/>
            <a:ext cx="4365625" cy="2016125"/>
          </a:xfrm>
          <a:prstGeom prst="rect">
            <a:avLst/>
          </a:prstGeom>
          <a:solidFill>
            <a:schemeClr val="accent6">
              <a:lumMod val="20000"/>
              <a:lumOff val="80000"/>
            </a:schemeClr>
          </a:solidFill>
          <a:ln w="9525">
            <a:solidFill>
              <a:schemeClr val="tx1"/>
            </a:solidFill>
            <a:miter lim="800000"/>
            <a:headEnd/>
            <a:tailEnd/>
          </a:ln>
        </p:spPr>
        <p:txBody>
          <a:bodyPr wrap="none" anchor="ctr"/>
          <a:lstStyle/>
          <a:p>
            <a:pPr fontAlgn="auto">
              <a:spcBef>
                <a:spcPts val="0"/>
              </a:spcBef>
              <a:spcAft>
                <a:spcPts val="0"/>
              </a:spcAft>
              <a:defRPr/>
            </a:pPr>
            <a:r>
              <a:rPr lang="en-US" sz="2400" b="1" dirty="0">
                <a:latin typeface="+mn-lt"/>
                <a:ea typeface="+mn-ea"/>
                <a:cs typeface="+mn-cs"/>
              </a:rPr>
              <a:t>Conc.</a:t>
            </a:r>
          </a:p>
          <a:p>
            <a:pPr fontAlgn="auto">
              <a:spcBef>
                <a:spcPts val="0"/>
              </a:spcBef>
              <a:spcAft>
                <a:spcPts val="0"/>
              </a:spcAft>
              <a:defRPr/>
            </a:pPr>
            <a:r>
              <a:rPr lang="en-US" sz="2400" b="1" dirty="0">
                <a:latin typeface="+mn-lt"/>
                <a:ea typeface="+mn-ea"/>
                <a:cs typeface="+mn-cs"/>
              </a:rPr>
              <a:t>program</a:t>
            </a:r>
          </a:p>
        </p:txBody>
      </p:sp>
      <p:sp>
        <p:nvSpPr>
          <p:cNvPr id="65540" name="Line 16"/>
          <p:cNvSpPr>
            <a:spLocks noChangeShapeType="1"/>
          </p:cNvSpPr>
          <p:nvPr/>
        </p:nvSpPr>
        <p:spPr bwMode="auto">
          <a:xfrm>
            <a:off x="5365750" y="3741738"/>
            <a:ext cx="914400" cy="0"/>
          </a:xfrm>
          <a:prstGeom prst="line">
            <a:avLst/>
          </a:prstGeom>
          <a:noFill/>
          <a:ln w="88900">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53" name="Rectangle 17"/>
          <p:cNvSpPr>
            <a:spLocks noChangeArrowheads="1"/>
          </p:cNvSpPr>
          <p:nvPr/>
        </p:nvSpPr>
        <p:spPr bwMode="auto">
          <a:xfrm>
            <a:off x="6551613" y="2622550"/>
            <a:ext cx="2012950" cy="2016125"/>
          </a:xfrm>
          <a:prstGeom prst="rect">
            <a:avLst/>
          </a:prstGeom>
          <a:solidFill>
            <a:schemeClr val="accent1"/>
          </a:solidFill>
          <a:ln w="9525">
            <a:solidFill>
              <a:schemeClr val="tx1"/>
            </a:solidFill>
            <a:miter lim="800000"/>
            <a:headEnd/>
            <a:tailEnd/>
          </a:ln>
        </p:spPr>
        <p:txBody>
          <a:bodyPr wrap="none" anchor="ctr"/>
          <a:lstStyle/>
          <a:p>
            <a:pPr>
              <a:spcBef>
                <a:spcPts val="0"/>
              </a:spcBef>
              <a:spcAft>
                <a:spcPts val="0"/>
              </a:spcAft>
              <a:buClr>
                <a:schemeClr val="dk1"/>
              </a:buClr>
              <a:buSzPct val="25000"/>
              <a:buFont typeface="Arial"/>
              <a:buNone/>
              <a:defRPr/>
            </a:pPr>
            <a:r>
              <a:rPr lang="en-GB" sz="1400" b="1" dirty="0">
                <a:solidFill>
                  <a:schemeClr val="bg1">
                    <a:lumMod val="50000"/>
                  </a:schemeClr>
                </a:solidFill>
                <a:latin typeface="Arial"/>
                <a:ea typeface="Arial"/>
                <a:cs typeface="Arial"/>
                <a:sym typeface="Arial"/>
              </a:rPr>
              <a:t>“equivalent”</a:t>
            </a:r>
          </a:p>
          <a:p>
            <a:pPr>
              <a:spcBef>
                <a:spcPts val="0"/>
              </a:spcBef>
              <a:spcAft>
                <a:spcPts val="0"/>
              </a:spcAft>
              <a:buClr>
                <a:schemeClr val="dk1"/>
              </a:buClr>
              <a:buSzPct val="25000"/>
              <a:buFont typeface="Arial"/>
              <a:buNone/>
              <a:defRPr/>
            </a:pPr>
            <a:r>
              <a:rPr lang="en-GB" sz="2400" b="1" dirty="0">
                <a:solidFill>
                  <a:schemeClr val="dk1"/>
                </a:solidFill>
                <a:latin typeface="Arial"/>
                <a:ea typeface="Arial"/>
                <a:cs typeface="Arial"/>
                <a:sym typeface="Arial"/>
              </a:rPr>
              <a:t>Sequential </a:t>
            </a:r>
          </a:p>
          <a:p>
            <a:pPr>
              <a:spcBef>
                <a:spcPts val="0"/>
              </a:spcBef>
              <a:spcAft>
                <a:spcPts val="0"/>
              </a:spcAft>
              <a:buClr>
                <a:schemeClr val="dk1"/>
              </a:buClr>
              <a:buSzPct val="25000"/>
              <a:buFont typeface="Arial"/>
              <a:buNone/>
              <a:defRPr/>
            </a:pPr>
            <a:r>
              <a:rPr lang="en-GB" sz="2400" b="1" dirty="0">
                <a:solidFill>
                  <a:schemeClr val="dk1"/>
                </a:solidFill>
                <a:latin typeface="Arial"/>
                <a:ea typeface="Arial"/>
                <a:cs typeface="Arial"/>
                <a:sym typeface="Arial"/>
              </a:rPr>
              <a:t>program </a:t>
            </a:r>
          </a:p>
          <a:p>
            <a:pPr>
              <a:spcBef>
                <a:spcPts val="0"/>
              </a:spcBef>
              <a:spcAft>
                <a:spcPts val="0"/>
              </a:spcAft>
              <a:buClr>
                <a:schemeClr val="dk1"/>
              </a:buClr>
              <a:buSzPct val="25000"/>
              <a:buFont typeface="Arial"/>
              <a:buNone/>
              <a:defRPr/>
            </a:pPr>
            <a:r>
              <a:rPr lang="en-GB" sz="1200" b="1" dirty="0">
                <a:solidFill>
                  <a:schemeClr val="tx1">
                    <a:lumMod val="50000"/>
                    <a:lumOff val="50000"/>
                  </a:schemeClr>
                </a:solidFill>
                <a:latin typeface="Arial"/>
                <a:ea typeface="Arial"/>
                <a:cs typeface="Arial"/>
                <a:sym typeface="Arial"/>
              </a:rPr>
              <a:t>with non </a:t>
            </a:r>
          </a:p>
          <a:p>
            <a:pPr>
              <a:spcBef>
                <a:spcPts val="0"/>
              </a:spcBef>
              <a:spcAft>
                <a:spcPts val="0"/>
              </a:spcAft>
              <a:buClr>
                <a:schemeClr val="dk1"/>
              </a:buClr>
              <a:buSzPct val="25000"/>
              <a:buFont typeface="Arial"/>
              <a:buNone/>
              <a:defRPr/>
            </a:pPr>
            <a:r>
              <a:rPr lang="en-GB" sz="1200" b="1" dirty="0">
                <a:solidFill>
                  <a:schemeClr val="tx1">
                    <a:lumMod val="50000"/>
                    <a:lumOff val="50000"/>
                  </a:schemeClr>
                </a:solidFill>
                <a:latin typeface="Arial"/>
                <a:ea typeface="Arial"/>
                <a:cs typeface="Arial"/>
                <a:sym typeface="Arial"/>
              </a:rPr>
              <a:t>determinism</a:t>
            </a:r>
          </a:p>
        </p:txBody>
      </p:sp>
      <p:grpSp>
        <p:nvGrpSpPr>
          <p:cNvPr id="65542" name="Group 60"/>
          <p:cNvGrpSpPr>
            <a:grpSpLocks/>
          </p:cNvGrpSpPr>
          <p:nvPr/>
        </p:nvGrpSpPr>
        <p:grpSpPr bwMode="auto">
          <a:xfrm>
            <a:off x="2060575" y="2873375"/>
            <a:ext cx="2921000" cy="1411288"/>
            <a:chOff x="2708644" y="3893028"/>
            <a:chExt cx="3836102" cy="2472416"/>
          </a:xfrm>
        </p:grpSpPr>
        <p:sp>
          <p:nvSpPr>
            <p:cNvPr id="24" name="Shape 84"/>
            <p:cNvSpPr>
              <a:spLocks noChangeArrowheads="1"/>
            </p:cNvSpPr>
            <p:nvPr/>
          </p:nvSpPr>
          <p:spPr bwMode="auto">
            <a:xfrm>
              <a:off x="2708644" y="3893028"/>
              <a:ext cx="3836102" cy="539537"/>
            </a:xfrm>
            <a:prstGeom prst="roundRect">
              <a:avLst>
                <a:gd name="adj" fmla="val 16667"/>
              </a:avLst>
            </a:prstGeom>
            <a:solidFill>
              <a:srgbClr val="FFCC00"/>
            </a:solidFill>
            <a:ln w="9525">
              <a:solidFill>
                <a:schemeClr val="tx1"/>
              </a:solidFill>
              <a:round/>
              <a:headEnd/>
              <a:tailEnd/>
            </a:ln>
          </p:spPr>
          <p:txBody>
            <a:bodyPr lIns="91425" tIns="45700" rIns="91425" bIns="45700" anchor="ctr"/>
            <a:lstStyle/>
            <a:p>
              <a:pPr algn="ctr">
                <a:defRPr/>
              </a:pPr>
              <a:r>
                <a:rPr lang="en-US" dirty="0">
                  <a:latin typeface="+mn-lt"/>
                  <a:ea typeface="MS PGothic" pitchFamily="34" charset="-128"/>
                  <a:cs typeface="+mn-cs"/>
                </a:rPr>
                <a:t>shared variables</a:t>
              </a:r>
            </a:p>
          </p:txBody>
        </p:sp>
        <p:cxnSp>
          <p:nvCxnSpPr>
            <p:cNvPr id="65545" name="Shape 86"/>
            <p:cNvCxnSpPr>
              <a:cxnSpLocks noChangeShapeType="1"/>
            </p:cNvCxnSpPr>
            <p:nvPr/>
          </p:nvCxnSpPr>
          <p:spPr bwMode="auto">
            <a:xfrm rot="10800000">
              <a:off x="4264392" y="4484960"/>
              <a:ext cx="0" cy="515263"/>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sp>
          <p:nvSpPr>
            <p:cNvPr id="65546" name="Shape 87"/>
            <p:cNvSpPr txBox="1">
              <a:spLocks noChangeArrowheads="1"/>
            </p:cNvSpPr>
            <p:nvPr/>
          </p:nvSpPr>
          <p:spPr bwMode="auto">
            <a:xfrm>
              <a:off x="4715946" y="5185734"/>
              <a:ext cx="1066799"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a:solidFill>
                    <a:srgbClr val="000000"/>
                  </a:solidFill>
                  <a:latin typeface="Arial" charset="0"/>
                  <a:cs typeface="Arial" charset="0"/>
                  <a:sym typeface="Arial" charset="0"/>
                </a:rPr>
                <a:t>…</a:t>
              </a:r>
            </a:p>
          </p:txBody>
        </p:sp>
        <p:grpSp>
          <p:nvGrpSpPr>
            <p:cNvPr id="65547" name="Group 66"/>
            <p:cNvGrpSpPr>
              <a:grpSpLocks/>
            </p:cNvGrpSpPr>
            <p:nvPr/>
          </p:nvGrpSpPr>
          <p:grpSpPr bwMode="auto">
            <a:xfrm>
              <a:off x="3869280" y="5058757"/>
              <a:ext cx="762000" cy="1295400"/>
              <a:chOff x="3953946" y="5058757"/>
              <a:chExt cx="762000" cy="1295400"/>
            </a:xfrm>
          </p:grpSpPr>
          <p:sp>
            <p:nvSpPr>
              <p:cNvPr id="65556" name="Shape 90"/>
              <p:cNvSpPr>
                <a:spLocks noChangeArrowheads="1"/>
              </p:cNvSpPr>
              <p:nvPr/>
            </p:nvSpPr>
            <p:spPr bwMode="auto">
              <a:xfrm>
                <a:off x="3953946" y="5058757"/>
                <a:ext cx="762000" cy="1295400"/>
              </a:xfrm>
              <a:prstGeom prst="roundRect">
                <a:avLst>
                  <a:gd name="adj" fmla="val 16667"/>
                </a:avLst>
              </a:prstGeom>
              <a:solidFill>
                <a:schemeClr val="bg1"/>
              </a:solidFill>
              <a:ln w="25400">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65557" name="Shape 91"/>
              <p:cNvSpPr txBox="1">
                <a:spLocks noChangeArrowheads="1"/>
              </p:cNvSpPr>
              <p:nvPr/>
            </p:nvSpPr>
            <p:spPr bwMode="auto">
              <a:xfrm>
                <a:off x="4030146" y="5557354"/>
                <a:ext cx="609599"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2</a:t>
                </a:r>
              </a:p>
            </p:txBody>
          </p:sp>
        </p:grpSp>
        <p:grpSp>
          <p:nvGrpSpPr>
            <p:cNvPr id="65548" name="Group 67"/>
            <p:cNvGrpSpPr>
              <a:grpSpLocks/>
            </p:cNvGrpSpPr>
            <p:nvPr/>
          </p:nvGrpSpPr>
          <p:grpSpPr bwMode="auto">
            <a:xfrm>
              <a:off x="5782746" y="5070044"/>
              <a:ext cx="762000" cy="1295400"/>
              <a:chOff x="5782746" y="4928934"/>
              <a:chExt cx="762000" cy="1295400"/>
            </a:xfrm>
          </p:grpSpPr>
          <p:sp>
            <p:nvSpPr>
              <p:cNvPr id="65554" name="Shape 92"/>
              <p:cNvSpPr>
                <a:spLocks noChangeArrowheads="1"/>
              </p:cNvSpPr>
              <p:nvPr/>
            </p:nvSpPr>
            <p:spPr bwMode="auto">
              <a:xfrm>
                <a:off x="5782746" y="4928934"/>
                <a:ext cx="762000" cy="1295400"/>
              </a:xfrm>
              <a:prstGeom prst="roundRect">
                <a:avLst>
                  <a:gd name="adj" fmla="val 16667"/>
                </a:avLst>
              </a:prstGeom>
              <a:solidFill>
                <a:schemeClr val="bg1"/>
              </a:solidFill>
              <a:ln w="25400">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65555" name="Shape 93"/>
              <p:cNvSpPr txBox="1">
                <a:spLocks noChangeArrowheads="1"/>
              </p:cNvSpPr>
              <p:nvPr/>
            </p:nvSpPr>
            <p:spPr bwMode="auto">
              <a:xfrm>
                <a:off x="5858946" y="5439198"/>
                <a:ext cx="609599"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N</a:t>
                </a:r>
              </a:p>
            </p:txBody>
          </p:sp>
        </p:grpSp>
        <p:grpSp>
          <p:nvGrpSpPr>
            <p:cNvPr id="65549" name="Group 68"/>
            <p:cNvGrpSpPr>
              <a:grpSpLocks/>
            </p:cNvGrpSpPr>
            <p:nvPr/>
          </p:nvGrpSpPr>
          <p:grpSpPr bwMode="auto">
            <a:xfrm>
              <a:off x="2825066" y="5058757"/>
              <a:ext cx="762000" cy="1295400"/>
              <a:chOff x="3953946" y="5058757"/>
              <a:chExt cx="762000" cy="1295400"/>
            </a:xfrm>
          </p:grpSpPr>
          <p:sp>
            <p:nvSpPr>
              <p:cNvPr id="65552" name="Shape 90"/>
              <p:cNvSpPr>
                <a:spLocks noChangeArrowheads="1"/>
              </p:cNvSpPr>
              <p:nvPr/>
            </p:nvSpPr>
            <p:spPr bwMode="auto">
              <a:xfrm>
                <a:off x="3953946" y="5058757"/>
                <a:ext cx="762000" cy="1295400"/>
              </a:xfrm>
              <a:prstGeom prst="roundRect">
                <a:avLst>
                  <a:gd name="adj" fmla="val 16667"/>
                </a:avLst>
              </a:prstGeom>
              <a:solidFill>
                <a:schemeClr val="bg1"/>
              </a:solidFill>
              <a:ln w="25400">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65553" name="Shape 91"/>
              <p:cNvSpPr txBox="1">
                <a:spLocks noChangeArrowheads="1"/>
              </p:cNvSpPr>
              <p:nvPr/>
            </p:nvSpPr>
            <p:spPr bwMode="auto">
              <a:xfrm>
                <a:off x="4030146" y="5557354"/>
                <a:ext cx="609599"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1</a:t>
                </a:r>
              </a:p>
            </p:txBody>
          </p:sp>
        </p:grpSp>
        <p:cxnSp>
          <p:nvCxnSpPr>
            <p:cNvPr id="65550" name="Shape 86"/>
            <p:cNvCxnSpPr>
              <a:cxnSpLocks noChangeShapeType="1"/>
            </p:cNvCxnSpPr>
            <p:nvPr/>
          </p:nvCxnSpPr>
          <p:spPr bwMode="auto">
            <a:xfrm rot="10800000">
              <a:off x="3217356" y="4481094"/>
              <a:ext cx="0" cy="515263"/>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cxnSp>
          <p:nvCxnSpPr>
            <p:cNvPr id="65551" name="Shape 86"/>
            <p:cNvCxnSpPr>
              <a:cxnSpLocks noChangeShapeType="1"/>
            </p:cNvCxnSpPr>
            <p:nvPr/>
          </p:nvCxnSpPr>
          <p:spPr bwMode="auto">
            <a:xfrm rot="10800000">
              <a:off x="6180666" y="4482139"/>
              <a:ext cx="0" cy="515263"/>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grpSp>
      <p:sp>
        <p:nvSpPr>
          <p:cNvPr id="65543" name="Content Placeholder 2"/>
          <p:cNvSpPr txBox="1">
            <a:spLocks/>
          </p:cNvSpPr>
          <p:nvPr/>
        </p:nvSpPr>
        <p:spPr bwMode="auto">
          <a:xfrm>
            <a:off x="238125" y="5611813"/>
            <a:ext cx="8909050" cy="160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CECEEF"/>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nSpc>
                <a:spcPct val="90000"/>
              </a:lnSpc>
              <a:spcBef>
                <a:spcPct val="20000"/>
              </a:spcBef>
            </a:pPr>
            <a:r>
              <a:rPr lang="en-US">
                <a:latin typeface="Arial" charset="0"/>
                <a:cs typeface="Arial" charset="0"/>
              </a:rPr>
              <a:t>Use existing automatic verification techniques designed for sequential programs to analyze concurrent programs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a:xfrm>
            <a:off x="-3175" y="0"/>
            <a:ext cx="9172575" cy="762000"/>
          </a:xfrm>
        </p:spPr>
        <p:txBody>
          <a:bodyPr/>
          <a:lstStyle/>
          <a:p>
            <a:r>
              <a:rPr lang="en-US" sz="3200" dirty="0">
                <a:latin typeface="Arial" charset="0"/>
              </a:rPr>
              <a:t>  From concurrent to sequential</a:t>
            </a:r>
            <a:endParaRPr lang="en-US" sz="1600" dirty="0">
              <a:solidFill>
                <a:srgbClr val="00FFFF"/>
              </a:solidFill>
              <a:latin typeface="Arial" charset="0"/>
              <a:cs typeface="MS PGothic" charset="0"/>
            </a:endParaRPr>
          </a:p>
        </p:txBody>
      </p:sp>
      <p:sp>
        <p:nvSpPr>
          <p:cNvPr id="9219" name="Content Placeholder 2"/>
          <p:cNvSpPr>
            <a:spLocks noGrp="1"/>
          </p:cNvSpPr>
          <p:nvPr>
            <p:ph idx="1"/>
          </p:nvPr>
        </p:nvSpPr>
        <p:spPr bwMode="auto">
          <a:xfrm>
            <a:off x="234950" y="915988"/>
            <a:ext cx="8909050" cy="5526087"/>
          </a:xfrm>
        </p:spPr>
        <p:txBody>
          <a:bodyPr wrap="square" numCol="1" anchor="t" anchorCtr="0" compatLnSpc="1">
            <a:prstTxWarp prst="textNoShape">
              <a:avLst/>
            </a:prstTxWarp>
          </a:bodyPr>
          <a:lstStyle/>
          <a:p>
            <a:pPr marL="0" lvl="1" indent="0" eaLnBrk="1" hangingPunct="1">
              <a:buFont typeface="Arial" pitchFamily="34" charset="0"/>
              <a:buNone/>
              <a:defRPr/>
            </a:pPr>
            <a:endParaRPr lang="en-GB" sz="2400" b="1" i="1" dirty="0" smtClean="0"/>
          </a:p>
          <a:p>
            <a:pPr marL="0" indent="0">
              <a:lnSpc>
                <a:spcPct val="90000"/>
              </a:lnSpc>
              <a:buFontTx/>
              <a:buNone/>
              <a:defRPr/>
            </a:pPr>
            <a:r>
              <a:rPr lang="en-US" sz="2400" b="1" dirty="0" smtClean="0"/>
              <a:t>Always possible but can be inefficient</a:t>
            </a:r>
          </a:p>
          <a:p>
            <a:pPr lvl="1">
              <a:lnSpc>
                <a:spcPct val="90000"/>
              </a:lnSpc>
              <a:defRPr/>
            </a:pPr>
            <a:r>
              <a:rPr lang="en-US" sz="2000" dirty="0"/>
              <a:t>simulate the global behavior (track all locals of each thread)</a:t>
            </a:r>
          </a:p>
          <a:p>
            <a:pPr lvl="1">
              <a:lnSpc>
                <a:spcPct val="90000"/>
              </a:lnSpc>
              <a:defRPr/>
            </a:pPr>
            <a:r>
              <a:rPr lang="en-US" sz="2000" dirty="0"/>
              <a:t>current techniques do not work </a:t>
            </a:r>
          </a:p>
          <a:p>
            <a:pPr lvl="1">
              <a:lnSpc>
                <a:spcPct val="90000"/>
              </a:lnSpc>
              <a:defRPr/>
            </a:pPr>
            <a:endParaRPr lang="en-US" sz="2000" dirty="0"/>
          </a:p>
          <a:p>
            <a:pPr marL="0" indent="0">
              <a:lnSpc>
                <a:spcPct val="90000"/>
              </a:lnSpc>
              <a:buFontTx/>
              <a:buNone/>
              <a:defRPr/>
            </a:pPr>
            <a:r>
              <a:rPr lang="en-US" sz="2400" b="1" dirty="0" smtClean="0"/>
              <a:t>What do we want?</a:t>
            </a:r>
          </a:p>
          <a:p>
            <a:pPr lvl="1">
              <a:lnSpc>
                <a:spcPct val="90000"/>
              </a:lnSpc>
              <a:defRPr/>
            </a:pPr>
            <a:r>
              <a:rPr lang="en-US" sz="2000" dirty="0"/>
              <a:t>avoid the extreme blow-up</a:t>
            </a:r>
          </a:p>
          <a:p>
            <a:pPr lvl="1">
              <a:lnSpc>
                <a:spcPct val="90000"/>
              </a:lnSpc>
              <a:defRPr/>
            </a:pPr>
            <a:r>
              <a:rPr lang="en-US" sz="2000" dirty="0"/>
              <a:t>track at any point only the locals of one thread</a:t>
            </a:r>
          </a:p>
          <a:p>
            <a:pPr lvl="1">
              <a:lnSpc>
                <a:spcPct val="90000"/>
              </a:lnSpc>
              <a:defRPr/>
            </a:pPr>
            <a:endParaRPr lang="en-US" sz="2000" dirty="0"/>
          </a:p>
          <a:p>
            <a:pPr marL="0" indent="0">
              <a:lnSpc>
                <a:spcPct val="90000"/>
              </a:lnSpc>
              <a:buFontTx/>
              <a:buNone/>
              <a:defRPr/>
            </a:pPr>
            <a:r>
              <a:rPr lang="en-US" sz="2400" b="1" dirty="0" smtClean="0"/>
              <a:t>What we want is not always possible</a:t>
            </a:r>
          </a:p>
          <a:p>
            <a:pPr lvl="1">
              <a:lnSpc>
                <a:spcPct val="90000"/>
              </a:lnSpc>
              <a:defRPr/>
            </a:pPr>
            <a:r>
              <a:rPr lang="en-US" altLang="it-IT" sz="2000" dirty="0" smtClean="0"/>
              <a:t>two </a:t>
            </a:r>
            <a:r>
              <a:rPr lang="en-US" altLang="it-IT" sz="2000" dirty="0"/>
              <a:t>stacks suffice to encode Turing machines</a:t>
            </a:r>
          </a:p>
          <a:p>
            <a:pPr marL="0" indent="0">
              <a:lnSpc>
                <a:spcPct val="90000"/>
              </a:lnSpc>
              <a:buFontTx/>
              <a:buNone/>
              <a:defRPr/>
            </a:pPr>
            <a:r>
              <a:rPr lang="en-US" altLang="it-IT" sz="2200" dirty="0" smtClean="0"/>
              <a:t>	</a:t>
            </a:r>
            <a:endParaRPr lang="en-US" altLang="it-IT" sz="2000" dirty="0"/>
          </a:p>
          <a:p>
            <a:pPr marL="0" indent="0">
              <a:lnSpc>
                <a:spcPct val="90000"/>
              </a:lnSpc>
              <a:buNone/>
              <a:defRPr/>
            </a:pPr>
            <a:endParaRPr lang="en-US" sz="2400" dirty="0" smtClean="0"/>
          </a:p>
          <a:p>
            <a:pPr marL="0" indent="0">
              <a:lnSpc>
                <a:spcPct val="90000"/>
              </a:lnSpc>
              <a:buFontTx/>
              <a:buNone/>
              <a:defRPr/>
            </a:pPr>
            <a:r>
              <a:rPr lang="en-US" sz="2400" b="1" dirty="0" smtClean="0"/>
              <a:t>But it is possible if we restrict behaviors</a:t>
            </a:r>
          </a:p>
          <a:p>
            <a:pPr lvl="1">
              <a:lnSpc>
                <a:spcPct val="90000"/>
              </a:lnSpc>
              <a:defRPr/>
            </a:pPr>
            <a:r>
              <a:rPr lang="en-US" sz="2000" dirty="0" smtClean="0"/>
              <a:t>B</a:t>
            </a:r>
            <a:r>
              <a:rPr lang="en-GB" sz="2000" dirty="0" err="1" smtClean="0"/>
              <a:t>ug</a:t>
            </a:r>
            <a:r>
              <a:rPr lang="en-GB" sz="2000" dirty="0" smtClean="0"/>
              <a:t>-finding</a:t>
            </a:r>
            <a:endParaRPr lang="en-US" sz="2400" dirty="0" smtClean="0"/>
          </a:p>
        </p:txBody>
      </p:sp>
      <p:pic>
        <p:nvPicPr>
          <p:cNvPr id="4" name="Picture 5" descr="Image:2006-02-04 Metal spiral.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4168434"/>
            <a:ext cx="1862205" cy="1470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3175" y="0"/>
            <a:ext cx="9172575" cy="762000"/>
          </a:xfrm>
        </p:spPr>
        <p:txBody>
          <a:bodyPr/>
          <a:lstStyle/>
          <a:p>
            <a:r>
              <a:rPr lang="en-US" sz="3200" dirty="0">
                <a:latin typeface="Arial" charset="0"/>
              </a:rPr>
              <a:t>  Concurrent (shared-memory) Programs</a:t>
            </a:r>
            <a:endParaRPr lang="en-US" sz="2800" dirty="0">
              <a:solidFill>
                <a:srgbClr val="00FFFF"/>
              </a:solidFill>
              <a:latin typeface="Arial" charset="0"/>
              <a:cs typeface="MS PGothic" charset="0"/>
            </a:endParaRPr>
          </a:p>
        </p:txBody>
      </p:sp>
      <p:sp>
        <p:nvSpPr>
          <p:cNvPr id="9219" name="Content Placeholder 2"/>
          <p:cNvSpPr>
            <a:spLocks noGrp="1"/>
          </p:cNvSpPr>
          <p:nvPr>
            <p:ph idx="1"/>
          </p:nvPr>
        </p:nvSpPr>
        <p:spPr bwMode="auto">
          <a:xfrm>
            <a:off x="234950" y="915988"/>
            <a:ext cx="8909050" cy="1022350"/>
          </a:xfrm>
        </p:spPr>
        <p:txBody>
          <a:bodyPr wrap="square" numCol="1" anchor="t" anchorCtr="0" compatLnSpc="1">
            <a:prstTxWarp prst="textNoShape">
              <a:avLst/>
            </a:prstTxWarp>
          </a:bodyPr>
          <a:lstStyle/>
          <a:p>
            <a:pPr marL="0" indent="0" eaLnBrk="1" fontAlgn="auto" hangingPunct="1">
              <a:lnSpc>
                <a:spcPct val="90000"/>
              </a:lnSpc>
              <a:spcAft>
                <a:spcPts val="0"/>
              </a:spcAft>
              <a:buFontTx/>
              <a:buNone/>
              <a:defRPr/>
            </a:pPr>
            <a:r>
              <a:rPr lang="en-US" sz="2800" dirty="0" smtClean="0"/>
              <a:t>Sequential </a:t>
            </a:r>
            <a:r>
              <a:rPr lang="en-US" sz="2800" dirty="0"/>
              <a:t>programs  </a:t>
            </a:r>
            <a:r>
              <a:rPr lang="en-US" sz="2800" dirty="0" smtClean="0"/>
              <a:t>T</a:t>
            </a:r>
            <a:r>
              <a:rPr lang="en-US" sz="2800" baseline="-25000" dirty="0" smtClean="0"/>
              <a:t>1 </a:t>
            </a:r>
            <a:r>
              <a:rPr lang="en-US" sz="2800" dirty="0"/>
              <a:t>, </a:t>
            </a:r>
            <a:r>
              <a:rPr lang="en-US" sz="2800" dirty="0" smtClean="0"/>
              <a:t>… </a:t>
            </a:r>
            <a:r>
              <a:rPr lang="en-US" sz="2800" dirty="0"/>
              <a:t>, </a:t>
            </a:r>
            <a:r>
              <a:rPr lang="en-US" sz="2800" dirty="0" smtClean="0"/>
              <a:t>T</a:t>
            </a:r>
            <a:r>
              <a:rPr lang="en-US" sz="2800" baseline="-25000" dirty="0" smtClean="0">
                <a:solidFill>
                  <a:srgbClr val="000000"/>
                </a:solidFill>
              </a:rPr>
              <a:t>N</a:t>
            </a:r>
            <a:r>
              <a:rPr lang="en-US" sz="2800" i="1" baseline="-25000" dirty="0" smtClean="0">
                <a:solidFill>
                  <a:srgbClr val="000000"/>
                </a:solidFill>
              </a:rPr>
              <a:t>    </a:t>
            </a:r>
            <a:r>
              <a:rPr lang="en-US" sz="2800" i="1" baseline="-25000" dirty="0">
                <a:solidFill>
                  <a:srgbClr val="000000"/>
                </a:solidFill>
              </a:rPr>
              <a:t>		</a:t>
            </a:r>
          </a:p>
          <a:p>
            <a:pPr marL="0" indent="0" eaLnBrk="1" fontAlgn="auto" hangingPunct="1">
              <a:lnSpc>
                <a:spcPct val="90000"/>
              </a:lnSpc>
              <a:spcAft>
                <a:spcPts val="0"/>
              </a:spcAft>
              <a:buFont typeface="Arial" pitchFamily="34" charset="0"/>
              <a:buNone/>
              <a:defRPr/>
            </a:pPr>
            <a:r>
              <a:rPr lang="en-US" sz="2400" i="1" baseline="-25000" dirty="0">
                <a:solidFill>
                  <a:schemeClr val="tx1">
                    <a:lumMod val="50000"/>
                    <a:lumOff val="50000"/>
                  </a:schemeClr>
                </a:solidFill>
              </a:rPr>
              <a:t>	</a:t>
            </a:r>
            <a:r>
              <a:rPr lang="en-US" sz="2400" dirty="0">
                <a:solidFill>
                  <a:schemeClr val="tx1">
                    <a:lumMod val="50000"/>
                    <a:lumOff val="50000"/>
                  </a:schemeClr>
                </a:solidFill>
              </a:rPr>
              <a:t>(each possibly with recursive function calls)</a:t>
            </a:r>
          </a:p>
          <a:p>
            <a:pPr marL="360363" lvl="1" indent="-360363" eaLnBrk="1" hangingPunct="1">
              <a:buFont typeface="Arial" pitchFamily="34" charset="0"/>
              <a:buChar char="•"/>
              <a:defRPr/>
            </a:pPr>
            <a:endParaRPr lang="en-GB" sz="2400" dirty="0" smtClean="0"/>
          </a:p>
          <a:p>
            <a:pPr marL="360363" lvl="1" indent="-360363" eaLnBrk="1" hangingPunct="1">
              <a:buFont typeface="Arial" pitchFamily="34" charset="0"/>
              <a:buChar char="•"/>
              <a:defRPr/>
            </a:pPr>
            <a:endParaRPr lang="en-GB" sz="2400" dirty="0"/>
          </a:p>
          <a:p>
            <a:pPr marL="360363" lvl="1" indent="-360363" eaLnBrk="1" hangingPunct="1">
              <a:buFont typeface="Arial" pitchFamily="34" charset="0"/>
              <a:buChar char="•"/>
              <a:defRPr/>
            </a:pPr>
            <a:endParaRPr lang="en-GB" sz="2400" dirty="0" smtClean="0"/>
          </a:p>
          <a:p>
            <a:pPr marL="360363" lvl="1" indent="-360363" eaLnBrk="1" hangingPunct="1">
              <a:buFont typeface="Arial" pitchFamily="34" charset="0"/>
              <a:buChar char="•"/>
              <a:defRPr/>
            </a:pPr>
            <a:endParaRPr lang="en-GB" sz="2400" dirty="0"/>
          </a:p>
          <a:p>
            <a:pPr marL="342900" lvl="1" eaLnBrk="1" fontAlgn="auto" hangingPunct="1">
              <a:lnSpc>
                <a:spcPct val="90000"/>
              </a:lnSpc>
              <a:spcAft>
                <a:spcPts val="0"/>
              </a:spcAft>
              <a:buFont typeface="Arial" pitchFamily="34" charset="0"/>
              <a:buChar char="•"/>
              <a:defRPr/>
            </a:pPr>
            <a:endParaRPr lang="en-US" sz="2400" dirty="0" smtClean="0"/>
          </a:p>
        </p:txBody>
      </p:sp>
      <p:grpSp>
        <p:nvGrpSpPr>
          <p:cNvPr id="71683" name="Group 60"/>
          <p:cNvGrpSpPr>
            <a:grpSpLocks/>
          </p:cNvGrpSpPr>
          <p:nvPr/>
        </p:nvGrpSpPr>
        <p:grpSpPr bwMode="auto">
          <a:xfrm>
            <a:off x="2659063" y="1938338"/>
            <a:ext cx="3127375" cy="2214562"/>
            <a:chOff x="2708644" y="3893028"/>
            <a:chExt cx="3836102" cy="2923444"/>
          </a:xfrm>
        </p:grpSpPr>
        <p:sp>
          <p:nvSpPr>
            <p:cNvPr id="5" name="Shape 84"/>
            <p:cNvSpPr>
              <a:spLocks noChangeArrowheads="1"/>
            </p:cNvSpPr>
            <p:nvPr/>
          </p:nvSpPr>
          <p:spPr bwMode="auto">
            <a:xfrm>
              <a:off x="2708644" y="3893028"/>
              <a:ext cx="3836102" cy="540680"/>
            </a:xfrm>
            <a:prstGeom prst="roundRect">
              <a:avLst>
                <a:gd name="adj" fmla="val 16667"/>
              </a:avLst>
            </a:prstGeom>
            <a:solidFill>
              <a:srgbClr val="FFCC00"/>
            </a:solidFill>
            <a:ln w="9525">
              <a:solidFill>
                <a:schemeClr val="tx1"/>
              </a:solidFill>
              <a:round/>
              <a:headEnd/>
              <a:tailEnd/>
            </a:ln>
          </p:spPr>
          <p:txBody>
            <a:bodyPr lIns="91425" tIns="45700" rIns="91425" bIns="45700" anchor="ctr"/>
            <a:lstStyle/>
            <a:p>
              <a:pPr algn="ctr">
                <a:defRPr/>
              </a:pPr>
              <a:r>
                <a:rPr lang="en-US" dirty="0">
                  <a:latin typeface="+mn-lt"/>
                  <a:ea typeface="MS PGothic" pitchFamily="34" charset="-128"/>
                  <a:cs typeface="+mn-cs"/>
                </a:rPr>
                <a:t>shared variables</a:t>
              </a:r>
            </a:p>
          </p:txBody>
        </p:sp>
        <p:cxnSp>
          <p:nvCxnSpPr>
            <p:cNvPr id="71686" name="Shape 86"/>
            <p:cNvCxnSpPr>
              <a:cxnSpLocks noChangeShapeType="1"/>
            </p:cNvCxnSpPr>
            <p:nvPr/>
          </p:nvCxnSpPr>
          <p:spPr bwMode="auto">
            <a:xfrm rot="10800000">
              <a:off x="4264391" y="4426426"/>
              <a:ext cx="0" cy="515262"/>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sp>
          <p:nvSpPr>
            <p:cNvPr id="71687" name="Shape 87"/>
            <p:cNvSpPr txBox="1">
              <a:spLocks noChangeArrowheads="1"/>
            </p:cNvSpPr>
            <p:nvPr/>
          </p:nvSpPr>
          <p:spPr bwMode="auto">
            <a:xfrm>
              <a:off x="4715946" y="5185734"/>
              <a:ext cx="1066799"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a:solidFill>
                    <a:srgbClr val="000000"/>
                  </a:solidFill>
                  <a:latin typeface="Arial" charset="0"/>
                  <a:cs typeface="Arial" charset="0"/>
                  <a:sym typeface="Arial" charset="0"/>
                </a:rPr>
                <a:t>…</a:t>
              </a:r>
            </a:p>
          </p:txBody>
        </p:sp>
        <p:grpSp>
          <p:nvGrpSpPr>
            <p:cNvPr id="71688" name="Group 66"/>
            <p:cNvGrpSpPr>
              <a:grpSpLocks/>
            </p:cNvGrpSpPr>
            <p:nvPr/>
          </p:nvGrpSpPr>
          <p:grpSpPr bwMode="auto">
            <a:xfrm>
              <a:off x="3869280" y="4941689"/>
              <a:ext cx="762000" cy="1295400"/>
              <a:chOff x="3953946" y="4941689"/>
              <a:chExt cx="762000" cy="1295400"/>
            </a:xfrm>
          </p:grpSpPr>
          <p:sp>
            <p:nvSpPr>
              <p:cNvPr id="71698" name="Shape 90"/>
              <p:cNvSpPr>
                <a:spLocks noChangeArrowheads="1"/>
              </p:cNvSpPr>
              <p:nvPr/>
            </p:nvSpPr>
            <p:spPr bwMode="auto">
              <a:xfrm>
                <a:off x="3953946" y="4941689"/>
                <a:ext cx="762000" cy="1295400"/>
              </a:xfrm>
              <a:prstGeom prst="roundRect">
                <a:avLst>
                  <a:gd name="adj" fmla="val 16667"/>
                </a:avLst>
              </a:prstGeom>
              <a:solidFill>
                <a:schemeClr val="bg1"/>
              </a:solidFill>
              <a:ln w="25400">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71699" name="Shape 91"/>
              <p:cNvSpPr txBox="1">
                <a:spLocks noChangeArrowheads="1"/>
              </p:cNvSpPr>
              <p:nvPr/>
            </p:nvSpPr>
            <p:spPr bwMode="auto">
              <a:xfrm>
                <a:off x="4030146" y="5703689"/>
                <a:ext cx="6095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2</a:t>
                </a:r>
              </a:p>
            </p:txBody>
          </p:sp>
        </p:grpSp>
        <p:grpSp>
          <p:nvGrpSpPr>
            <p:cNvPr id="71689" name="Group 67"/>
            <p:cNvGrpSpPr>
              <a:grpSpLocks/>
            </p:cNvGrpSpPr>
            <p:nvPr/>
          </p:nvGrpSpPr>
          <p:grpSpPr bwMode="auto">
            <a:xfrm>
              <a:off x="5782746" y="4952976"/>
              <a:ext cx="762000" cy="1295400"/>
              <a:chOff x="5782746" y="4811866"/>
              <a:chExt cx="762000" cy="1295400"/>
            </a:xfrm>
          </p:grpSpPr>
          <p:sp>
            <p:nvSpPr>
              <p:cNvPr id="71696" name="Shape 92"/>
              <p:cNvSpPr>
                <a:spLocks noChangeArrowheads="1"/>
              </p:cNvSpPr>
              <p:nvPr/>
            </p:nvSpPr>
            <p:spPr bwMode="auto">
              <a:xfrm>
                <a:off x="5782746" y="4811866"/>
                <a:ext cx="762000" cy="1295400"/>
              </a:xfrm>
              <a:prstGeom prst="roundRect">
                <a:avLst>
                  <a:gd name="adj" fmla="val 16667"/>
                </a:avLst>
              </a:prstGeom>
              <a:solidFill>
                <a:schemeClr val="bg1"/>
              </a:solidFill>
              <a:ln w="25400">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71697" name="Shape 93"/>
              <p:cNvSpPr txBox="1">
                <a:spLocks noChangeArrowheads="1"/>
              </p:cNvSpPr>
              <p:nvPr/>
            </p:nvSpPr>
            <p:spPr bwMode="auto">
              <a:xfrm>
                <a:off x="5858946" y="5585532"/>
                <a:ext cx="6095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N</a:t>
                </a:r>
              </a:p>
            </p:txBody>
          </p:sp>
        </p:grpSp>
        <p:grpSp>
          <p:nvGrpSpPr>
            <p:cNvPr id="71690" name="Group 68"/>
            <p:cNvGrpSpPr>
              <a:grpSpLocks/>
            </p:cNvGrpSpPr>
            <p:nvPr/>
          </p:nvGrpSpPr>
          <p:grpSpPr bwMode="auto">
            <a:xfrm>
              <a:off x="2825066" y="4941689"/>
              <a:ext cx="762000" cy="1295400"/>
              <a:chOff x="3953946" y="4941689"/>
              <a:chExt cx="762000" cy="1295400"/>
            </a:xfrm>
          </p:grpSpPr>
          <p:sp>
            <p:nvSpPr>
              <p:cNvPr id="71694" name="Shape 90"/>
              <p:cNvSpPr>
                <a:spLocks noChangeArrowheads="1"/>
              </p:cNvSpPr>
              <p:nvPr/>
            </p:nvSpPr>
            <p:spPr bwMode="auto">
              <a:xfrm>
                <a:off x="3953946" y="4941689"/>
                <a:ext cx="762000" cy="1295400"/>
              </a:xfrm>
              <a:prstGeom prst="roundRect">
                <a:avLst>
                  <a:gd name="adj" fmla="val 16667"/>
                </a:avLst>
              </a:prstGeom>
              <a:solidFill>
                <a:schemeClr val="bg1"/>
              </a:solidFill>
              <a:ln w="25400">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71695" name="Shape 91"/>
              <p:cNvSpPr txBox="1">
                <a:spLocks noChangeArrowheads="1"/>
              </p:cNvSpPr>
              <p:nvPr/>
            </p:nvSpPr>
            <p:spPr bwMode="auto">
              <a:xfrm>
                <a:off x="4030146" y="5703689"/>
                <a:ext cx="6095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1</a:t>
                </a:r>
              </a:p>
            </p:txBody>
          </p:sp>
        </p:grpSp>
        <p:cxnSp>
          <p:nvCxnSpPr>
            <p:cNvPr id="71691" name="Shape 86"/>
            <p:cNvCxnSpPr>
              <a:cxnSpLocks noChangeShapeType="1"/>
            </p:cNvCxnSpPr>
            <p:nvPr/>
          </p:nvCxnSpPr>
          <p:spPr bwMode="auto">
            <a:xfrm rot="10800000">
              <a:off x="3217356" y="4451827"/>
              <a:ext cx="0" cy="515262"/>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cxnSp>
          <p:nvCxnSpPr>
            <p:cNvPr id="71692" name="Shape 86"/>
            <p:cNvCxnSpPr>
              <a:cxnSpLocks noChangeShapeType="1"/>
            </p:cNvCxnSpPr>
            <p:nvPr/>
          </p:nvCxnSpPr>
          <p:spPr bwMode="auto">
            <a:xfrm rot="10800000">
              <a:off x="6180666" y="4423605"/>
              <a:ext cx="0" cy="515262"/>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sp>
          <p:nvSpPr>
            <p:cNvPr id="71693" name="TextBox 71"/>
            <p:cNvSpPr txBox="1">
              <a:spLocks noChangeArrowheads="1"/>
            </p:cNvSpPr>
            <p:nvPr/>
          </p:nvSpPr>
          <p:spPr bwMode="auto">
            <a:xfrm>
              <a:off x="4179875" y="6328938"/>
              <a:ext cx="1124474" cy="487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a:cs typeface="Arial" charset="0"/>
                </a:rPr>
                <a:t>threads</a:t>
              </a:r>
            </a:p>
          </p:txBody>
        </p:sp>
      </p:grpSp>
      <p:sp>
        <p:nvSpPr>
          <p:cNvPr id="20" name="Content Placeholder 2"/>
          <p:cNvSpPr txBox="1">
            <a:spLocks/>
          </p:cNvSpPr>
          <p:nvPr/>
        </p:nvSpPr>
        <p:spPr bwMode="auto">
          <a:xfrm>
            <a:off x="344488" y="4249738"/>
            <a:ext cx="8599487" cy="2401887"/>
          </a:xfrm>
          <a:prstGeom prst="rect">
            <a:avLst/>
          </a:prstGeom>
          <a:solidFill>
            <a:schemeClr val="accent3">
              <a:lumMod val="85000"/>
            </a:schemeClr>
          </a:solidFill>
          <a:ln>
            <a:noFill/>
          </a:ln>
        </p:spPr>
        <p:txBody>
          <a:bodyPr>
            <a:normAutofit/>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342900" lvl="1" eaLnBrk="1" fontAlgn="auto" hangingPunct="1">
              <a:lnSpc>
                <a:spcPct val="90000"/>
              </a:lnSpc>
              <a:spcAft>
                <a:spcPts val="0"/>
              </a:spcAft>
              <a:defRPr/>
            </a:pPr>
            <a:endParaRPr lang="en-US" sz="700" dirty="0" smtClean="0"/>
          </a:p>
          <a:p>
            <a:pPr marL="342900" lvl="1" eaLnBrk="1" fontAlgn="auto" hangingPunct="1">
              <a:lnSpc>
                <a:spcPct val="90000"/>
              </a:lnSpc>
              <a:spcAft>
                <a:spcPts val="0"/>
              </a:spcAft>
              <a:defRPr/>
            </a:pPr>
            <a:r>
              <a:rPr lang="en-US" sz="2400" dirty="0" smtClean="0"/>
              <a:t>each program T</a:t>
            </a:r>
            <a:r>
              <a:rPr lang="en-US" sz="2400" baseline="-25000" dirty="0" smtClean="0"/>
              <a:t>i </a:t>
            </a:r>
            <a:r>
              <a:rPr lang="en-US" sz="2400" i="1" baseline="-25000" dirty="0" smtClean="0"/>
              <a:t> </a:t>
            </a:r>
            <a:r>
              <a:rPr lang="en-US" sz="2400" dirty="0" smtClean="0"/>
              <a:t>can read and write shared </a:t>
            </a:r>
            <a:r>
              <a:rPr lang="en-US" sz="2400" dirty="0" err="1" smtClean="0"/>
              <a:t>vars</a:t>
            </a:r>
            <a:endParaRPr lang="en-US" sz="2400" dirty="0" smtClean="0"/>
          </a:p>
          <a:p>
            <a:pPr marL="360363" lvl="1" indent="-360363" eaLnBrk="1" hangingPunct="1">
              <a:buFont typeface="Arial" pitchFamily="34" charset="0"/>
              <a:buChar char="•"/>
              <a:defRPr/>
            </a:pPr>
            <a:endParaRPr lang="en-GB" sz="1200" dirty="0" smtClean="0"/>
          </a:p>
          <a:p>
            <a:pPr marL="342900" lvl="1" eaLnBrk="1" fontAlgn="auto" hangingPunct="1">
              <a:lnSpc>
                <a:spcPct val="90000"/>
              </a:lnSpc>
              <a:spcAft>
                <a:spcPts val="0"/>
              </a:spcAft>
              <a:buFont typeface="Arial" pitchFamily="34" charset="0"/>
              <a:buChar char="•"/>
              <a:defRPr/>
            </a:pPr>
            <a:r>
              <a:rPr lang="en-US" sz="2400" dirty="0"/>
              <a:t>w</a:t>
            </a:r>
            <a:r>
              <a:rPr lang="en-US" sz="2400" dirty="0" smtClean="0"/>
              <a:t>e assume sequential consistency (SC) </a:t>
            </a:r>
          </a:p>
          <a:p>
            <a:pPr marL="400050" lvl="2" indent="0" eaLnBrk="1" fontAlgn="auto" hangingPunct="1">
              <a:lnSpc>
                <a:spcPct val="90000"/>
              </a:lnSpc>
              <a:spcAft>
                <a:spcPts val="0"/>
              </a:spcAft>
              <a:buFont typeface="Arial" pitchFamily="34" charset="0"/>
              <a:buNone/>
              <a:defRPr/>
            </a:pPr>
            <a:r>
              <a:rPr lang="en-US" sz="2000" dirty="0" smtClean="0"/>
              <a:t>      (writes are immediately visible to all the other programs)</a:t>
            </a:r>
          </a:p>
          <a:p>
            <a:pPr marL="360363" lvl="1" indent="-360363" eaLnBrk="1" hangingPunct="1">
              <a:buFont typeface="Arial" pitchFamily="34" charset="0"/>
              <a:buChar char="•"/>
              <a:defRPr/>
            </a:pPr>
            <a:endParaRPr lang="en-GB" sz="1200" dirty="0" smtClean="0"/>
          </a:p>
          <a:p>
            <a:pPr eaLnBrk="1" fontAlgn="auto" hangingPunct="1">
              <a:lnSpc>
                <a:spcPct val="90000"/>
              </a:lnSpc>
              <a:spcAft>
                <a:spcPts val="0"/>
              </a:spcAft>
              <a:buFont typeface="Arial" pitchFamily="34" charset="0"/>
              <a:buChar char="•"/>
              <a:defRPr/>
            </a:pPr>
            <a:r>
              <a:rPr lang="en-US" sz="2400" dirty="0"/>
              <a:t>a</a:t>
            </a:r>
            <a:r>
              <a:rPr lang="en-US" sz="2400" dirty="0" smtClean="0"/>
              <a:t>n execution is an interleaving of the executions of each T</a:t>
            </a:r>
            <a:r>
              <a:rPr lang="en-US" sz="2400" baseline="-25000" dirty="0" smtClean="0"/>
              <a:t>i</a:t>
            </a:r>
            <a:r>
              <a:rPr lang="en-US" sz="2400" i="1" baseline="-25000" dirty="0" smtClean="0"/>
              <a:t> </a:t>
            </a:r>
          </a:p>
          <a:p>
            <a:pPr eaLnBrk="1" fontAlgn="auto" hangingPunct="1">
              <a:lnSpc>
                <a:spcPct val="90000"/>
              </a:lnSpc>
              <a:spcAft>
                <a:spcPts val="0"/>
              </a:spcAft>
              <a:buFont typeface="Arial" pitchFamily="34" charset="0"/>
              <a:buChar char="•"/>
              <a:defRPr/>
            </a:pPr>
            <a:endParaRPr lang="en-US" sz="2400" dirty="0" smtClean="0"/>
          </a:p>
          <a:p>
            <a:pPr marL="0" lvl="1" indent="0" eaLnBrk="1" hangingPunct="1">
              <a:buFont typeface="Arial" charset="0"/>
              <a:buNone/>
              <a:defRPr/>
            </a:pPr>
            <a:endParaRPr lang="en-GB" sz="2400" b="1" i="1" dirty="0"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a:xfrm>
            <a:off x="-3175" y="0"/>
            <a:ext cx="9172575" cy="762000"/>
          </a:xfrm>
        </p:spPr>
        <p:txBody>
          <a:bodyPr/>
          <a:lstStyle/>
          <a:p>
            <a:r>
              <a:rPr lang="en-US" sz="3200" dirty="0">
                <a:latin typeface="Arial" charset="0"/>
              </a:rPr>
              <a:t>  Anatomy of an </a:t>
            </a:r>
            <a:r>
              <a:rPr lang="en-US" sz="3200" dirty="0" smtClean="0">
                <a:latin typeface="Arial" charset="0"/>
              </a:rPr>
              <a:t>execution</a:t>
            </a:r>
            <a:endParaRPr lang="en-US" sz="2800" dirty="0">
              <a:solidFill>
                <a:srgbClr val="00FFFF"/>
              </a:solidFill>
              <a:latin typeface="Arial" charset="0"/>
              <a:cs typeface="MS PGothic" charset="0"/>
            </a:endParaRPr>
          </a:p>
        </p:txBody>
      </p:sp>
      <p:sp>
        <p:nvSpPr>
          <p:cNvPr id="22" name="Rectangle 22"/>
          <p:cNvSpPr>
            <a:spLocks noChangeArrowheads="1"/>
          </p:cNvSpPr>
          <p:nvPr/>
        </p:nvSpPr>
        <p:spPr bwMode="auto">
          <a:xfrm>
            <a:off x="2514600" y="1752600"/>
            <a:ext cx="4191000" cy="43434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p>
        </p:txBody>
      </p:sp>
      <p:sp>
        <p:nvSpPr>
          <p:cNvPr id="73731" name="Text Box 3"/>
          <p:cNvSpPr txBox="1">
            <a:spLocks noChangeArrowheads="1"/>
          </p:cNvSpPr>
          <p:nvPr/>
        </p:nvSpPr>
        <p:spPr bwMode="auto">
          <a:xfrm>
            <a:off x="3225800" y="3278188"/>
            <a:ext cx="81280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t>( </a:t>
            </a:r>
            <a:r>
              <a:rPr lang="en-US" sz="2000" b="1">
                <a:solidFill>
                  <a:srgbClr val="269932"/>
                </a:solidFill>
              </a:rPr>
              <a:t>l</a:t>
            </a:r>
            <a:r>
              <a:rPr lang="en-US" sz="2000" b="1"/>
              <a:t>, </a:t>
            </a:r>
            <a:r>
              <a:rPr lang="en-US" sz="2000" b="1">
                <a:solidFill>
                  <a:srgbClr val="FF0000"/>
                </a:solidFill>
              </a:rPr>
              <a:t>s</a:t>
            </a:r>
            <a:r>
              <a:rPr lang="en-US" sz="2000" b="1" baseline="-25000">
                <a:solidFill>
                  <a:srgbClr val="FF0000"/>
                </a:solidFill>
              </a:rPr>
              <a:t>1 </a:t>
            </a:r>
            <a:r>
              <a:rPr lang="en-US" sz="2000"/>
              <a:t>)</a:t>
            </a:r>
            <a:endParaRPr lang="en-US" sz="1600"/>
          </a:p>
        </p:txBody>
      </p:sp>
      <p:sp>
        <p:nvSpPr>
          <p:cNvPr id="73732" name="Text Box 4"/>
          <p:cNvSpPr txBox="1">
            <a:spLocks noChangeArrowheads="1"/>
          </p:cNvSpPr>
          <p:nvPr/>
        </p:nvSpPr>
        <p:spPr bwMode="auto">
          <a:xfrm>
            <a:off x="3225800" y="3811588"/>
            <a:ext cx="812800"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t>( </a:t>
            </a:r>
            <a:r>
              <a:rPr lang="en-US" sz="2000" b="1">
                <a:solidFill>
                  <a:srgbClr val="269932"/>
                </a:solidFill>
              </a:rPr>
              <a:t>l</a:t>
            </a:r>
            <a:r>
              <a:rPr lang="en-US" sz="2000" b="1"/>
              <a:t>, </a:t>
            </a:r>
            <a:r>
              <a:rPr lang="en-US" sz="2000" b="1">
                <a:solidFill>
                  <a:srgbClr val="0000FF"/>
                </a:solidFill>
              </a:rPr>
              <a:t>s</a:t>
            </a:r>
            <a:r>
              <a:rPr lang="en-US" sz="2000" b="1" baseline="-25000">
                <a:solidFill>
                  <a:srgbClr val="0000FF"/>
                </a:solidFill>
              </a:rPr>
              <a:t>2 </a:t>
            </a:r>
            <a:r>
              <a:rPr lang="en-US" sz="2000"/>
              <a:t>)</a:t>
            </a:r>
            <a:endParaRPr lang="en-US" sz="1400" baseline="-25000"/>
          </a:p>
        </p:txBody>
      </p:sp>
      <p:sp>
        <p:nvSpPr>
          <p:cNvPr id="73733" name="Line 5"/>
          <p:cNvSpPr>
            <a:spLocks noChangeShapeType="1"/>
          </p:cNvSpPr>
          <p:nvPr/>
        </p:nvSpPr>
        <p:spPr bwMode="auto">
          <a:xfrm flipV="1">
            <a:off x="4316413" y="3000375"/>
            <a:ext cx="609600" cy="6096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34" name="Line 6"/>
          <p:cNvSpPr>
            <a:spLocks noChangeShapeType="1"/>
          </p:cNvSpPr>
          <p:nvPr/>
        </p:nvSpPr>
        <p:spPr bwMode="auto">
          <a:xfrm flipH="1">
            <a:off x="4316413" y="3686175"/>
            <a:ext cx="609600" cy="2286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35" name="Line 7"/>
          <p:cNvSpPr>
            <a:spLocks noChangeShapeType="1"/>
          </p:cNvSpPr>
          <p:nvPr/>
        </p:nvSpPr>
        <p:spPr bwMode="auto">
          <a:xfrm flipV="1">
            <a:off x="4316413" y="4067175"/>
            <a:ext cx="609600" cy="6096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36" name="Line 8"/>
          <p:cNvSpPr>
            <a:spLocks noChangeShapeType="1"/>
          </p:cNvSpPr>
          <p:nvPr/>
        </p:nvSpPr>
        <p:spPr bwMode="auto">
          <a:xfrm flipH="1">
            <a:off x="4316413" y="4752975"/>
            <a:ext cx="609600" cy="2286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37" name="Line 9"/>
          <p:cNvSpPr>
            <a:spLocks noChangeShapeType="1"/>
          </p:cNvSpPr>
          <p:nvPr/>
        </p:nvSpPr>
        <p:spPr bwMode="auto">
          <a:xfrm flipV="1">
            <a:off x="4316413" y="5133975"/>
            <a:ext cx="609600" cy="6096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38" name="Text Box 10"/>
          <p:cNvSpPr txBox="1">
            <a:spLocks noChangeArrowheads="1"/>
          </p:cNvSpPr>
          <p:nvPr/>
        </p:nvSpPr>
        <p:spPr bwMode="auto">
          <a:xfrm>
            <a:off x="5110163" y="2640013"/>
            <a:ext cx="904875"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t>( </a:t>
            </a:r>
            <a:r>
              <a:rPr lang="en-US" sz="2000" b="1"/>
              <a:t>l</a:t>
            </a:r>
            <a:r>
              <a:rPr lang="en-US" sz="2000" b="1" baseline="-25000"/>
              <a:t>1</a:t>
            </a:r>
            <a:r>
              <a:rPr lang="en-US" sz="2000" b="1"/>
              <a:t>’</a:t>
            </a:r>
            <a:r>
              <a:rPr lang="en-US" altLang="ja-JP" sz="2000"/>
              <a:t>,</a:t>
            </a:r>
            <a:r>
              <a:rPr lang="en-US" altLang="ja-JP" sz="2000" b="1">
                <a:solidFill>
                  <a:srgbClr val="FF0000"/>
                </a:solidFill>
              </a:rPr>
              <a:t>s</a:t>
            </a:r>
            <a:r>
              <a:rPr lang="en-US" altLang="ja-JP" sz="2000" b="1" baseline="-25000">
                <a:solidFill>
                  <a:srgbClr val="FF0000"/>
                </a:solidFill>
              </a:rPr>
              <a:t>1 </a:t>
            </a:r>
            <a:r>
              <a:rPr lang="en-US" altLang="ja-JP" sz="2000"/>
              <a:t>)</a:t>
            </a:r>
            <a:endParaRPr lang="en-US" sz="3200"/>
          </a:p>
        </p:txBody>
      </p:sp>
      <p:sp>
        <p:nvSpPr>
          <p:cNvPr id="73739" name="Text Box 11"/>
          <p:cNvSpPr txBox="1">
            <a:spLocks noChangeArrowheads="1"/>
          </p:cNvSpPr>
          <p:nvPr/>
        </p:nvSpPr>
        <p:spPr bwMode="auto">
          <a:xfrm>
            <a:off x="5105400" y="3400425"/>
            <a:ext cx="896938"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t>( </a:t>
            </a:r>
            <a:r>
              <a:rPr lang="en-US" sz="2000" b="1">
                <a:solidFill>
                  <a:srgbClr val="000000"/>
                </a:solidFill>
              </a:rPr>
              <a:t>l</a:t>
            </a:r>
            <a:r>
              <a:rPr lang="en-US" sz="2000" b="1" baseline="-25000">
                <a:solidFill>
                  <a:srgbClr val="000000"/>
                </a:solidFill>
              </a:rPr>
              <a:t>2</a:t>
            </a:r>
            <a:r>
              <a:rPr lang="en-US" sz="2000" b="1">
                <a:solidFill>
                  <a:srgbClr val="000000"/>
                </a:solidFill>
              </a:rPr>
              <a:t>’</a:t>
            </a:r>
            <a:r>
              <a:rPr lang="en-US" altLang="ja-JP" sz="2000"/>
              <a:t>,</a:t>
            </a:r>
            <a:r>
              <a:rPr lang="en-US" altLang="ja-JP" sz="2000" b="1">
                <a:solidFill>
                  <a:srgbClr val="0000FF"/>
                </a:solidFill>
              </a:rPr>
              <a:t>s</a:t>
            </a:r>
            <a:r>
              <a:rPr lang="en-US" altLang="ja-JP" sz="2000" b="1" baseline="-25000">
                <a:solidFill>
                  <a:srgbClr val="0000FF"/>
                </a:solidFill>
              </a:rPr>
              <a:t>2</a:t>
            </a:r>
            <a:r>
              <a:rPr lang="en-US" altLang="ja-JP" sz="2000" baseline="-25000">
                <a:solidFill>
                  <a:schemeClr val="hlink"/>
                </a:solidFill>
              </a:rPr>
              <a:t> </a:t>
            </a:r>
            <a:r>
              <a:rPr lang="en-US" altLang="ja-JP" sz="2000"/>
              <a:t>)</a:t>
            </a:r>
            <a:endParaRPr lang="en-US" sz="1400"/>
          </a:p>
        </p:txBody>
      </p:sp>
      <p:sp>
        <p:nvSpPr>
          <p:cNvPr id="73740" name="Text Box 12"/>
          <p:cNvSpPr txBox="1">
            <a:spLocks noChangeArrowheads="1"/>
          </p:cNvSpPr>
          <p:nvPr/>
        </p:nvSpPr>
        <p:spPr bwMode="auto">
          <a:xfrm>
            <a:off x="3963988" y="1858963"/>
            <a:ext cx="581025" cy="579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200"/>
              <a:t>T</a:t>
            </a:r>
            <a:r>
              <a:rPr lang="en-US" sz="3200" baseline="-25000"/>
              <a:t>1</a:t>
            </a:r>
            <a:endParaRPr lang="en-US" sz="3200"/>
          </a:p>
        </p:txBody>
      </p:sp>
      <p:sp>
        <p:nvSpPr>
          <p:cNvPr id="73741" name="Text Box 13"/>
          <p:cNvSpPr txBox="1">
            <a:spLocks noChangeArrowheads="1"/>
          </p:cNvSpPr>
          <p:nvPr/>
        </p:nvSpPr>
        <p:spPr bwMode="auto">
          <a:xfrm>
            <a:off x="4881563" y="1851025"/>
            <a:ext cx="581025" cy="57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3200"/>
              <a:t>T</a:t>
            </a:r>
            <a:r>
              <a:rPr lang="en-US" sz="3200" baseline="-25000"/>
              <a:t>2</a:t>
            </a:r>
            <a:endParaRPr lang="en-US" sz="3200"/>
          </a:p>
        </p:txBody>
      </p:sp>
      <p:sp>
        <p:nvSpPr>
          <p:cNvPr id="73742" name="Line 14"/>
          <p:cNvSpPr>
            <a:spLocks noChangeShapeType="1"/>
          </p:cNvSpPr>
          <p:nvPr/>
        </p:nvSpPr>
        <p:spPr bwMode="auto">
          <a:xfrm>
            <a:off x="4164013" y="2909888"/>
            <a:ext cx="0" cy="7762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43" name="Line 15"/>
          <p:cNvSpPr>
            <a:spLocks noChangeShapeType="1"/>
          </p:cNvSpPr>
          <p:nvPr/>
        </p:nvSpPr>
        <p:spPr bwMode="auto">
          <a:xfrm>
            <a:off x="4164013" y="3976688"/>
            <a:ext cx="0" cy="7762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44" name="Line 16"/>
          <p:cNvSpPr>
            <a:spLocks noChangeShapeType="1"/>
          </p:cNvSpPr>
          <p:nvPr/>
        </p:nvSpPr>
        <p:spPr bwMode="auto">
          <a:xfrm>
            <a:off x="4164013" y="5057775"/>
            <a:ext cx="0" cy="7762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45" name="Rectangle 17"/>
          <p:cNvSpPr>
            <a:spLocks noChangeArrowheads="1"/>
          </p:cNvSpPr>
          <p:nvPr/>
        </p:nvSpPr>
        <p:spPr bwMode="auto">
          <a:xfrm>
            <a:off x="4021138" y="3028950"/>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p>
        </p:txBody>
      </p:sp>
      <p:sp>
        <p:nvSpPr>
          <p:cNvPr id="73746" name="Line 18"/>
          <p:cNvSpPr>
            <a:spLocks noChangeShapeType="1"/>
          </p:cNvSpPr>
          <p:nvPr/>
        </p:nvSpPr>
        <p:spPr bwMode="auto">
          <a:xfrm>
            <a:off x="5078413" y="2924175"/>
            <a:ext cx="0" cy="7762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47" name="Line 19"/>
          <p:cNvSpPr>
            <a:spLocks noChangeShapeType="1"/>
          </p:cNvSpPr>
          <p:nvPr/>
        </p:nvSpPr>
        <p:spPr bwMode="auto">
          <a:xfrm>
            <a:off x="5078413" y="3976688"/>
            <a:ext cx="0" cy="7762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3748" name="Line 20"/>
          <p:cNvSpPr>
            <a:spLocks noChangeShapeType="1"/>
          </p:cNvSpPr>
          <p:nvPr/>
        </p:nvSpPr>
        <p:spPr bwMode="auto">
          <a:xfrm>
            <a:off x="5078413" y="5057775"/>
            <a:ext cx="0" cy="7762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Content Placeholder 2"/>
          <p:cNvSpPr>
            <a:spLocks noGrp="1"/>
          </p:cNvSpPr>
          <p:nvPr>
            <p:ph idx="1"/>
          </p:nvPr>
        </p:nvSpPr>
        <p:spPr bwMode="auto">
          <a:xfrm>
            <a:off x="0" y="3657600"/>
            <a:ext cx="9144000" cy="2527300"/>
          </a:xfrm>
          <a:solidFill>
            <a:schemeClr val="tx1"/>
          </a:solidFill>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457200" lvl="1" indent="0" algn="ctr">
              <a:buFont typeface="Arial" charset="0"/>
              <a:buNone/>
              <a:defRPr/>
            </a:pPr>
            <a:endParaRPr lang="en-GB" sz="4400" b="1" dirty="0">
              <a:solidFill>
                <a:srgbClr val="FFFFFF"/>
              </a:solidFill>
              <a:latin typeface="Calibri" charset="0"/>
              <a:cs typeface="MS PGothic" charset="0"/>
            </a:endParaRPr>
          </a:p>
          <a:p>
            <a:pPr marL="457200" lvl="1" indent="0">
              <a:buFont typeface="Arial" charset="0"/>
              <a:buNone/>
              <a:defRPr/>
            </a:pPr>
            <a:r>
              <a:rPr lang="en-GB" sz="4400" b="1" dirty="0" smtClean="0">
                <a:solidFill>
                  <a:srgbClr val="3366FF"/>
                </a:solidFill>
                <a:latin typeface="Calibri" charset="0"/>
                <a:cs typeface="MS PGothic" charset="0"/>
              </a:rPr>
              <a:t>K</a:t>
            </a:r>
            <a:r>
              <a:rPr lang="en-GB" sz="4400" b="1" dirty="0" smtClean="0">
                <a:solidFill>
                  <a:schemeClr val="bg1"/>
                </a:solidFill>
                <a:latin typeface="Calibri" charset="0"/>
                <a:cs typeface="MS PGothic" charset="0"/>
              </a:rPr>
              <a:t>eep</a:t>
            </a:r>
            <a:r>
              <a:rPr lang="en-GB" sz="4400" b="1" dirty="0" smtClean="0">
                <a:solidFill>
                  <a:schemeClr val="tx1">
                    <a:lumMod val="65000"/>
                    <a:lumOff val="35000"/>
                  </a:schemeClr>
                </a:solidFill>
                <a:latin typeface="Calibri" charset="0"/>
                <a:cs typeface="MS PGothic" charset="0"/>
              </a:rPr>
              <a:t> </a:t>
            </a:r>
            <a:r>
              <a:rPr lang="en-GB" sz="4400" b="1" dirty="0" smtClean="0">
                <a:solidFill>
                  <a:srgbClr val="3366FF"/>
                </a:solidFill>
                <a:latin typeface="Calibri" charset="0"/>
                <a:cs typeface="MS PGothic" charset="0"/>
              </a:rPr>
              <a:t>I</a:t>
            </a:r>
            <a:r>
              <a:rPr lang="en-GB" sz="4400" b="1" dirty="0" smtClean="0">
                <a:solidFill>
                  <a:srgbClr val="FFFFFF"/>
                </a:solidFill>
                <a:latin typeface="Calibri" charset="0"/>
                <a:cs typeface="MS PGothic" charset="0"/>
              </a:rPr>
              <a:t>t</a:t>
            </a:r>
            <a:r>
              <a:rPr lang="en-GB" sz="4400" b="1" dirty="0" smtClean="0">
                <a:solidFill>
                  <a:schemeClr val="tx1">
                    <a:lumMod val="65000"/>
                    <a:lumOff val="35000"/>
                  </a:schemeClr>
                </a:solidFill>
                <a:latin typeface="Calibri" charset="0"/>
                <a:cs typeface="MS PGothic" charset="0"/>
              </a:rPr>
              <a:t> </a:t>
            </a:r>
            <a:r>
              <a:rPr lang="en-GB" sz="4400" b="1" dirty="0">
                <a:solidFill>
                  <a:srgbClr val="3366FF"/>
                </a:solidFill>
                <a:latin typeface="Calibri" charset="0"/>
                <a:cs typeface="MS PGothic" charset="0"/>
              </a:rPr>
              <a:t>S</a:t>
            </a:r>
            <a:r>
              <a:rPr lang="en-GB" sz="4400" b="1" dirty="0" smtClean="0">
                <a:solidFill>
                  <a:srgbClr val="FFFFFF"/>
                </a:solidFill>
                <a:latin typeface="Calibri" charset="0"/>
                <a:cs typeface="MS PGothic" charset="0"/>
              </a:rPr>
              <a:t>imple and </a:t>
            </a:r>
            <a:r>
              <a:rPr lang="en-GB" sz="4400" b="1" dirty="0" smtClean="0">
                <a:solidFill>
                  <a:srgbClr val="3366FF"/>
                </a:solidFill>
                <a:latin typeface="Calibri" charset="0"/>
                <a:cs typeface="MS PGothic" charset="0"/>
              </a:rPr>
              <a:t>S</a:t>
            </a:r>
            <a:r>
              <a:rPr lang="en-GB" sz="4400" b="1" dirty="0" smtClean="0">
                <a:solidFill>
                  <a:srgbClr val="FFFFFF"/>
                </a:solidFill>
                <a:latin typeface="Calibri" charset="0"/>
                <a:cs typeface="MS PGothic" charset="0"/>
              </a:rPr>
              <a:t>equential    </a:t>
            </a:r>
          </a:p>
          <a:p>
            <a:pPr marL="457200" lvl="1" indent="0">
              <a:buFont typeface="Arial" charset="0"/>
              <a:buNone/>
              <a:defRPr/>
            </a:pPr>
            <a:r>
              <a:rPr lang="en-GB" sz="4400" b="1" dirty="0">
                <a:solidFill>
                  <a:srgbClr val="FFFFFF"/>
                </a:solidFill>
                <a:latin typeface="Calibri" charset="0"/>
                <a:cs typeface="MS PGothic" charset="0"/>
              </a:rPr>
              <a:t> </a:t>
            </a:r>
            <a:r>
              <a:rPr lang="en-GB" sz="4400" b="1" dirty="0" smtClean="0">
                <a:solidFill>
                  <a:srgbClr val="FFFFFF"/>
                </a:solidFill>
                <a:latin typeface="Calibri" charset="0"/>
                <a:cs typeface="MS PGothic" charset="0"/>
              </a:rPr>
              <a:t>                                </a:t>
            </a:r>
            <a:r>
              <a:rPr lang="en-GB" sz="4400" b="1" dirty="0" err="1" smtClean="0">
                <a:solidFill>
                  <a:srgbClr val="FFFFFF"/>
                </a:solidFill>
                <a:latin typeface="Calibri" charset="0"/>
                <a:cs typeface="MS PGothic" charset="0"/>
              </a:rPr>
              <a:t>Sequentialization</a:t>
            </a:r>
            <a:endParaRPr lang="en-GB" sz="4400" b="1" dirty="0">
              <a:solidFill>
                <a:srgbClr val="FFFFFF"/>
              </a:solidFill>
              <a:latin typeface="Calibri" charset="0"/>
              <a:cs typeface="MS PGothic"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bwMode="auto">
          <a:xfrm>
            <a:off x="234950" y="915988"/>
            <a:ext cx="8909050" cy="5526087"/>
          </a:xfrm>
        </p:spPr>
        <p:txBody>
          <a:bodyPr wrap="square" numCol="1" anchor="t" anchorCtr="0" compatLnSpc="1">
            <a:prstTxWarp prst="textNoShape">
              <a:avLst/>
            </a:prstTxWarp>
            <a:normAutofit fontScale="92500" lnSpcReduction="10000"/>
          </a:bodyPr>
          <a:lstStyle/>
          <a:p>
            <a:pPr marL="0" lvl="1" indent="0" eaLnBrk="1" hangingPunct="1">
              <a:lnSpc>
                <a:spcPct val="80000"/>
              </a:lnSpc>
              <a:buFont typeface="Arial" pitchFamily="34" charset="0"/>
              <a:buNone/>
              <a:defRPr/>
            </a:pPr>
            <a:endParaRPr lang="en-GB" altLang="en-US" sz="2200" b="1" i="1" dirty="0" smtClean="0"/>
          </a:p>
          <a:p>
            <a:pPr marL="0" indent="0" eaLnBrk="1" hangingPunct="1">
              <a:lnSpc>
                <a:spcPct val="70000"/>
              </a:lnSpc>
              <a:buFontTx/>
              <a:buNone/>
              <a:defRPr/>
            </a:pPr>
            <a:r>
              <a:rPr lang="it-IT" altLang="en-US" sz="3000" b="1" dirty="0" smtClean="0">
                <a:solidFill>
                  <a:srgbClr val="0000FF"/>
                </a:solidFill>
              </a:rPr>
              <a:t>KISS</a:t>
            </a:r>
            <a:r>
              <a:rPr lang="it-IT" altLang="en-US" sz="3000" dirty="0" smtClean="0"/>
              <a:t>: Keep It Simple and </a:t>
            </a:r>
            <a:r>
              <a:rPr lang="it-IT" altLang="en-US" sz="3000" dirty="0" err="1" smtClean="0"/>
              <a:t>Sequential</a:t>
            </a:r>
            <a:r>
              <a:rPr lang="it-IT" altLang="en-US" sz="3000" dirty="0" smtClean="0"/>
              <a:t>   </a:t>
            </a:r>
            <a:r>
              <a:rPr lang="it-IT" altLang="en-US" sz="1900" b="1" dirty="0" smtClean="0">
                <a:solidFill>
                  <a:srgbClr val="0000FF"/>
                </a:solidFill>
              </a:rPr>
              <a:t>[Quadeer-Wu, PLDI</a:t>
            </a:r>
            <a:r>
              <a:rPr lang="ja-JP" altLang="it-IT" sz="1900" b="1" dirty="0" smtClean="0">
                <a:solidFill>
                  <a:srgbClr val="0000FF"/>
                </a:solidFill>
              </a:rPr>
              <a:t>’</a:t>
            </a:r>
            <a:r>
              <a:rPr lang="it-IT" altLang="ja-JP" sz="1900" b="1" dirty="0" smtClean="0">
                <a:solidFill>
                  <a:srgbClr val="0000FF"/>
                </a:solidFill>
              </a:rPr>
              <a:t>04]</a:t>
            </a:r>
            <a:endParaRPr lang="it-IT" altLang="ja-JP" sz="3500" b="1" dirty="0" smtClean="0">
              <a:solidFill>
                <a:srgbClr val="0000FF"/>
              </a:solidFill>
            </a:endParaRPr>
          </a:p>
          <a:p>
            <a:pPr marL="0" lvl="1" indent="0" eaLnBrk="1" hangingPunct="1">
              <a:lnSpc>
                <a:spcPct val="80000"/>
              </a:lnSpc>
              <a:buFont typeface="Arial" pitchFamily="34" charset="0"/>
              <a:buNone/>
              <a:defRPr/>
            </a:pPr>
            <a:endParaRPr lang="en-GB" altLang="en-US" sz="3000" dirty="0" smtClean="0"/>
          </a:p>
          <a:p>
            <a:pPr marL="0" indent="0" eaLnBrk="1" hangingPunct="1">
              <a:lnSpc>
                <a:spcPct val="70000"/>
              </a:lnSpc>
              <a:buFontTx/>
              <a:buNone/>
              <a:defRPr/>
            </a:pPr>
            <a:r>
              <a:rPr lang="it-IT" altLang="en-US" sz="3000" b="1" dirty="0" smtClean="0"/>
              <a:t>Under-approximation </a:t>
            </a:r>
            <a:r>
              <a:rPr lang="it-IT" altLang="en-US" sz="3000" b="1" dirty="0" smtClean="0">
                <a:solidFill>
                  <a:srgbClr val="595959"/>
                </a:solidFill>
              </a:rPr>
              <a:t>(subset of interleavings)</a:t>
            </a:r>
          </a:p>
          <a:p>
            <a:pPr marL="0" indent="0" eaLnBrk="1" hangingPunct="1">
              <a:lnSpc>
                <a:spcPct val="70000"/>
              </a:lnSpc>
              <a:buFontTx/>
              <a:buNone/>
              <a:defRPr/>
            </a:pPr>
            <a:endParaRPr lang="it-IT" altLang="en-US" sz="3000" b="1" dirty="0" smtClean="0"/>
          </a:p>
          <a:p>
            <a:pPr marL="0" indent="0" eaLnBrk="1" hangingPunct="1">
              <a:buFontTx/>
              <a:buNone/>
              <a:defRPr/>
            </a:pPr>
            <a:r>
              <a:rPr lang="it-IT" altLang="en-US" sz="3000" b="1" dirty="0" smtClean="0"/>
              <a:t>Thread creation </a:t>
            </a:r>
            <a:r>
              <a:rPr lang="it-IT" altLang="en-US" sz="3000" b="1" dirty="0" smtClean="0">
                <a:latin typeface="Arial"/>
                <a:cs typeface="Arial"/>
                <a:sym typeface="Wingdings" panose="05000000000000000000" pitchFamily="2" charset="2"/>
              </a:rPr>
              <a:t>→ </a:t>
            </a:r>
            <a:r>
              <a:rPr lang="it-IT" altLang="en-US" sz="3000" b="1" dirty="0" smtClean="0">
                <a:sym typeface="Wingdings" panose="05000000000000000000" pitchFamily="2" charset="2"/>
              </a:rPr>
              <a:t>function call</a:t>
            </a:r>
            <a:endParaRPr lang="it-IT" altLang="en-US" sz="3000" b="1" dirty="0" smtClean="0"/>
          </a:p>
          <a:p>
            <a:pPr marL="342900" lvl="1" eaLnBrk="1" hangingPunct="1">
              <a:lnSpc>
                <a:spcPct val="110000"/>
              </a:lnSpc>
              <a:defRPr/>
            </a:pPr>
            <a:r>
              <a:rPr lang="it-IT" altLang="en-US" b="1" dirty="0" smtClean="0"/>
              <a:t>at context-switches either:</a:t>
            </a:r>
          </a:p>
          <a:p>
            <a:pPr lvl="2" eaLnBrk="1" hangingPunct="1">
              <a:lnSpc>
                <a:spcPct val="110000"/>
              </a:lnSpc>
              <a:defRPr/>
            </a:pPr>
            <a:r>
              <a:rPr lang="it-IT" altLang="en-US" sz="2600" dirty="0" smtClean="0"/>
              <a:t>the active thread is terminated or</a:t>
            </a:r>
          </a:p>
          <a:p>
            <a:pPr lvl="2" eaLnBrk="1" hangingPunct="1">
              <a:lnSpc>
                <a:spcPct val="110000"/>
              </a:lnSpc>
              <a:defRPr/>
            </a:pPr>
            <a:r>
              <a:rPr lang="it-IT" altLang="en-US" sz="2600" dirty="0" smtClean="0"/>
              <a:t>a not yet scheduled thread is started </a:t>
            </a:r>
          </a:p>
          <a:p>
            <a:pPr marL="914400" lvl="2" indent="0" eaLnBrk="1" hangingPunct="1">
              <a:lnSpc>
                <a:spcPct val="110000"/>
              </a:lnSpc>
              <a:buFont typeface="Arial" pitchFamily="34" charset="0"/>
              <a:buNone/>
              <a:defRPr/>
            </a:pPr>
            <a:r>
              <a:rPr lang="it-IT" altLang="en-US" sz="2600" dirty="0"/>
              <a:t> </a:t>
            </a:r>
            <a:r>
              <a:rPr lang="it-IT" altLang="en-US" sz="2600" dirty="0" smtClean="0"/>
              <a:t>  (by calling its main function) </a:t>
            </a:r>
          </a:p>
          <a:p>
            <a:pPr marL="914400" lvl="2" indent="0" eaLnBrk="1" hangingPunct="1">
              <a:lnSpc>
                <a:spcPct val="110000"/>
              </a:lnSpc>
              <a:buFont typeface="Arial" pitchFamily="34" charset="0"/>
              <a:buNone/>
              <a:defRPr/>
            </a:pPr>
            <a:endParaRPr lang="it-IT" altLang="en-US" sz="1100" dirty="0" smtClean="0"/>
          </a:p>
          <a:p>
            <a:pPr marL="342900" lvl="1" eaLnBrk="1" hangingPunct="1">
              <a:lnSpc>
                <a:spcPct val="110000"/>
              </a:lnSpc>
              <a:defRPr/>
            </a:pPr>
            <a:r>
              <a:rPr lang="it-IT" altLang="en-US" b="1" dirty="0" smtClean="0"/>
              <a:t>when a thread is terminated either:</a:t>
            </a:r>
          </a:p>
          <a:p>
            <a:pPr lvl="2" eaLnBrk="1" hangingPunct="1">
              <a:lnSpc>
                <a:spcPct val="110000"/>
              </a:lnSpc>
              <a:defRPr/>
            </a:pPr>
            <a:r>
              <a:rPr lang="it-IT" altLang="en-US" sz="2600" dirty="0" smtClean="0"/>
              <a:t>the thread that has called it is resumed (if any) or</a:t>
            </a:r>
          </a:p>
          <a:p>
            <a:pPr lvl="2" eaLnBrk="1" hangingPunct="1">
              <a:lnSpc>
                <a:spcPct val="110000"/>
              </a:lnSpc>
              <a:defRPr/>
            </a:pPr>
            <a:r>
              <a:rPr lang="it-IT" altLang="en-US" sz="2600" dirty="0" smtClean="0"/>
              <a:t>a not yet scheduled thread is started </a:t>
            </a:r>
          </a:p>
          <a:p>
            <a:pPr marL="0" lvl="1" indent="0" eaLnBrk="1" hangingPunct="1">
              <a:lnSpc>
                <a:spcPct val="80000"/>
              </a:lnSpc>
              <a:defRPr/>
            </a:pPr>
            <a:endParaRPr lang="en-US" altLang="en-US" sz="2200" dirty="0" smtClean="0"/>
          </a:p>
          <a:p>
            <a:pPr marL="0" lvl="1" indent="0" eaLnBrk="1" hangingPunct="1">
              <a:lnSpc>
                <a:spcPct val="80000"/>
              </a:lnSpc>
              <a:buFont typeface="Arial" pitchFamily="34" charset="0"/>
              <a:buNone/>
              <a:defRPr/>
            </a:pPr>
            <a:endParaRPr lang="en-GB" altLang="en-US" sz="2200" b="1" i="1" dirty="0" smtClean="0"/>
          </a:p>
        </p:txBody>
      </p:sp>
      <p:sp>
        <p:nvSpPr>
          <p:cNvPr id="4" name="Title 3"/>
          <p:cNvSpPr>
            <a:spLocks noGrp="1"/>
          </p:cNvSpPr>
          <p:nvPr>
            <p:ph type="title"/>
          </p:nvPr>
        </p:nvSpPr>
        <p:spPr/>
        <p:txBody>
          <a:bodyPr/>
          <a:lstStyle/>
          <a:p>
            <a:r>
              <a:rPr lang="en-GB" sz="3200" dirty="0" smtClean="0"/>
              <a:t>First sequentialization: KISS</a:t>
            </a:r>
            <a:endParaRPr lang="en-GB" sz="3200" dirty="0"/>
          </a:p>
        </p:txBody>
      </p:sp>
    </p:spTree>
    <p:extLst>
      <p:ext uri="{BB962C8B-B14F-4D97-AF65-F5344CB8AC3E}">
        <p14:creationId xmlns:p14="http://schemas.microsoft.com/office/powerpoint/2010/main" val="283841207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a:xfrm>
            <a:off x="-3175" y="0"/>
            <a:ext cx="9172575" cy="762000"/>
          </a:xfrm>
        </p:spPr>
        <p:txBody>
          <a:bodyPr/>
          <a:lstStyle/>
          <a:p>
            <a:r>
              <a:rPr lang="en-US" sz="2800">
                <a:solidFill>
                  <a:srgbClr val="0000FF"/>
                </a:solidFill>
                <a:latin typeface="Charcoal CY" charset="0"/>
                <a:cs typeface="MS PGothic" charset="0"/>
              </a:rPr>
              <a:t>  </a:t>
            </a:r>
            <a:r>
              <a:rPr lang="en-US" sz="2800">
                <a:solidFill>
                  <a:schemeClr val="bg1"/>
                </a:solidFill>
                <a:latin typeface="Charcoal CY" charset="0"/>
                <a:cs typeface="MS PGothic" charset="0"/>
              </a:rPr>
              <a:t>KISS schedules</a:t>
            </a:r>
            <a:r>
              <a:rPr lang="en-US" sz="2800">
                <a:solidFill>
                  <a:srgbClr val="0000FF"/>
                </a:solidFill>
                <a:latin typeface="Charcoal CY" charset="0"/>
                <a:cs typeface="MS PGothic" charset="0"/>
              </a:rPr>
              <a:t> </a:t>
            </a:r>
            <a:endParaRPr lang="en-US" sz="1400">
              <a:solidFill>
                <a:srgbClr val="0000FF"/>
              </a:solidFill>
              <a:latin typeface="Arial" charset="0"/>
              <a:cs typeface="MS PGothic" charset="0"/>
            </a:endParaRPr>
          </a:p>
        </p:txBody>
      </p:sp>
      <p:sp>
        <p:nvSpPr>
          <p:cNvPr id="78850" name="Rectangle 40"/>
          <p:cNvSpPr>
            <a:spLocks noChangeArrowheads="1"/>
          </p:cNvSpPr>
          <p:nvPr/>
        </p:nvSpPr>
        <p:spPr bwMode="auto">
          <a:xfrm>
            <a:off x="450850" y="1452563"/>
            <a:ext cx="8469313" cy="478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95300" indent="-495300">
              <a:spcBef>
                <a:spcPct val="20000"/>
              </a:spcBef>
              <a:buClr>
                <a:schemeClr val="accent2"/>
              </a:buClr>
              <a:buFont typeface="Wingdings" charset="0"/>
              <a:buNone/>
            </a:pPr>
            <a:endParaRPr lang="en-US" sz="1600" baseline="-25000">
              <a:latin typeface="Arial" charset="0"/>
            </a:endParaRPr>
          </a:p>
        </p:txBody>
      </p:sp>
      <p:sp>
        <p:nvSpPr>
          <p:cNvPr id="6" name="Text Box 5"/>
          <p:cNvSpPr txBox="1">
            <a:spLocks noChangeArrowheads="1"/>
          </p:cNvSpPr>
          <p:nvPr/>
        </p:nvSpPr>
        <p:spPr bwMode="auto">
          <a:xfrm>
            <a:off x="698500" y="2636838"/>
            <a:ext cx="739775"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(l</a:t>
            </a:r>
            <a:r>
              <a:rPr lang="en-US" sz="1800" baseline="-25000">
                <a:latin typeface="Arial" charset="0"/>
              </a:rPr>
              <a:t>1</a:t>
            </a:r>
            <a:r>
              <a:rPr lang="en-US" sz="1800">
                <a:latin typeface="Arial" charset="0"/>
              </a:rPr>
              <a:t>,s</a:t>
            </a:r>
            <a:r>
              <a:rPr lang="en-US" sz="1800" baseline="-25000">
                <a:latin typeface="Arial" charset="0"/>
              </a:rPr>
              <a:t>1</a:t>
            </a:r>
            <a:r>
              <a:rPr lang="en-US" sz="1800">
                <a:latin typeface="Arial" charset="0"/>
              </a:rPr>
              <a:t>)</a:t>
            </a:r>
            <a:endParaRPr lang="en-US" sz="2000">
              <a:latin typeface="Arial" charset="0"/>
            </a:endParaRPr>
          </a:p>
        </p:txBody>
      </p:sp>
      <p:sp>
        <p:nvSpPr>
          <p:cNvPr id="7" name="Line 9"/>
          <p:cNvSpPr>
            <a:spLocks noChangeShapeType="1"/>
          </p:cNvSpPr>
          <p:nvPr/>
        </p:nvSpPr>
        <p:spPr bwMode="auto">
          <a:xfrm flipV="1">
            <a:off x="1049338" y="2052638"/>
            <a:ext cx="608012" cy="6858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8853" name="Text Box 20"/>
          <p:cNvSpPr txBox="1">
            <a:spLocks noChangeArrowheads="1"/>
          </p:cNvSpPr>
          <p:nvPr/>
        </p:nvSpPr>
        <p:spPr bwMode="auto">
          <a:xfrm>
            <a:off x="741363" y="12144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1</a:t>
            </a:r>
            <a:endParaRPr lang="en-US" sz="2800">
              <a:latin typeface="Arial" charset="0"/>
            </a:endParaRPr>
          </a:p>
        </p:txBody>
      </p:sp>
      <p:sp>
        <p:nvSpPr>
          <p:cNvPr id="9" name="Line 22"/>
          <p:cNvSpPr>
            <a:spLocks noChangeShapeType="1"/>
          </p:cNvSpPr>
          <p:nvPr/>
        </p:nvSpPr>
        <p:spPr bwMode="auto">
          <a:xfrm>
            <a:off x="982663" y="200501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 name="Line 23"/>
          <p:cNvSpPr>
            <a:spLocks noChangeShapeType="1"/>
          </p:cNvSpPr>
          <p:nvPr/>
        </p:nvSpPr>
        <p:spPr bwMode="auto">
          <a:xfrm>
            <a:off x="1008063" y="358933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1" name="Line 24"/>
          <p:cNvSpPr>
            <a:spLocks noChangeShapeType="1"/>
          </p:cNvSpPr>
          <p:nvPr/>
        </p:nvSpPr>
        <p:spPr bwMode="auto">
          <a:xfrm>
            <a:off x="6621463" y="4552950"/>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 name="Line 26"/>
          <p:cNvSpPr>
            <a:spLocks noChangeShapeType="1"/>
          </p:cNvSpPr>
          <p:nvPr/>
        </p:nvSpPr>
        <p:spPr bwMode="auto">
          <a:xfrm>
            <a:off x="1714500" y="205263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 name="Text Box 30"/>
          <p:cNvSpPr txBox="1">
            <a:spLocks noChangeArrowheads="1"/>
          </p:cNvSpPr>
          <p:nvPr/>
        </p:nvSpPr>
        <p:spPr bwMode="auto">
          <a:xfrm>
            <a:off x="715963" y="3275013"/>
            <a:ext cx="739775"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(l</a:t>
            </a:r>
            <a:r>
              <a:rPr lang="en-US" sz="1800" baseline="-25000">
                <a:latin typeface="Arial" charset="0"/>
              </a:rPr>
              <a:t>1</a:t>
            </a:r>
            <a:r>
              <a:rPr lang="en-US" sz="1800">
                <a:latin typeface="Arial" charset="0"/>
              </a:rPr>
              <a:t>,s</a:t>
            </a:r>
            <a:r>
              <a:rPr lang="en-US" sz="1800" baseline="-25000">
                <a:latin typeface="Arial" charset="0"/>
              </a:rPr>
              <a:t>3</a:t>
            </a:r>
            <a:r>
              <a:rPr lang="en-US" sz="1800">
                <a:latin typeface="Arial" charset="0"/>
              </a:rPr>
              <a:t>)</a:t>
            </a:r>
            <a:endParaRPr lang="en-US" sz="2000">
              <a:latin typeface="Arial" charset="0"/>
            </a:endParaRPr>
          </a:p>
        </p:txBody>
      </p:sp>
      <p:sp>
        <p:nvSpPr>
          <p:cNvPr id="78859" name="Text Box 21"/>
          <p:cNvSpPr txBox="1">
            <a:spLocks noChangeArrowheads="1"/>
          </p:cNvSpPr>
          <p:nvPr/>
        </p:nvSpPr>
        <p:spPr bwMode="auto">
          <a:xfrm>
            <a:off x="1531938" y="11969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2</a:t>
            </a:r>
            <a:endParaRPr lang="en-US" sz="2800">
              <a:latin typeface="Arial" charset="0"/>
            </a:endParaRPr>
          </a:p>
        </p:txBody>
      </p:sp>
      <p:sp>
        <p:nvSpPr>
          <p:cNvPr id="15" name="Text Box 6"/>
          <p:cNvSpPr txBox="1">
            <a:spLocks noChangeArrowheads="1"/>
          </p:cNvSpPr>
          <p:nvPr/>
        </p:nvSpPr>
        <p:spPr bwMode="auto">
          <a:xfrm>
            <a:off x="1362075" y="1700213"/>
            <a:ext cx="739775"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(l</a:t>
            </a:r>
            <a:r>
              <a:rPr lang="en-US" sz="1800" baseline="-25000">
                <a:latin typeface="Arial" charset="0"/>
              </a:rPr>
              <a:t>2</a:t>
            </a:r>
            <a:r>
              <a:rPr lang="en-US" sz="1800">
                <a:latin typeface="Arial" charset="0"/>
              </a:rPr>
              <a:t>,s</a:t>
            </a:r>
            <a:r>
              <a:rPr lang="en-US" sz="1800" baseline="-25000">
                <a:latin typeface="Arial" charset="0"/>
              </a:rPr>
              <a:t>1</a:t>
            </a:r>
            <a:r>
              <a:rPr lang="en-US" sz="1800">
                <a:latin typeface="Arial" charset="0"/>
              </a:rPr>
              <a:t>)</a:t>
            </a:r>
            <a:endParaRPr lang="en-US" sz="2000">
              <a:latin typeface="Arial" charset="0"/>
            </a:endParaRPr>
          </a:p>
        </p:txBody>
      </p:sp>
      <p:sp>
        <p:nvSpPr>
          <p:cNvPr id="16" name="Freeform 35"/>
          <p:cNvSpPr>
            <a:spLocks/>
          </p:cNvSpPr>
          <p:nvPr/>
        </p:nvSpPr>
        <p:spPr bwMode="auto">
          <a:xfrm flipH="1">
            <a:off x="6196013" y="4089400"/>
            <a:ext cx="425450" cy="4572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78862" name="Text Box 21"/>
          <p:cNvSpPr txBox="1">
            <a:spLocks noChangeArrowheads="1"/>
          </p:cNvSpPr>
          <p:nvPr/>
        </p:nvSpPr>
        <p:spPr bwMode="auto">
          <a:xfrm>
            <a:off x="2262188" y="11969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3</a:t>
            </a:r>
            <a:endParaRPr lang="en-US" sz="2800">
              <a:latin typeface="Arial" charset="0"/>
            </a:endParaRPr>
          </a:p>
        </p:txBody>
      </p:sp>
      <p:sp>
        <p:nvSpPr>
          <p:cNvPr id="18" name="Line 9"/>
          <p:cNvSpPr>
            <a:spLocks noChangeShapeType="1"/>
          </p:cNvSpPr>
          <p:nvPr/>
        </p:nvSpPr>
        <p:spPr bwMode="auto">
          <a:xfrm flipV="1">
            <a:off x="1781175" y="2049463"/>
            <a:ext cx="609600" cy="6858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 name="Line 26"/>
          <p:cNvSpPr>
            <a:spLocks noChangeShapeType="1"/>
          </p:cNvSpPr>
          <p:nvPr/>
        </p:nvSpPr>
        <p:spPr bwMode="auto">
          <a:xfrm>
            <a:off x="2446338" y="204946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 name="Text Box 6"/>
          <p:cNvSpPr txBox="1">
            <a:spLocks noChangeArrowheads="1"/>
          </p:cNvSpPr>
          <p:nvPr/>
        </p:nvSpPr>
        <p:spPr bwMode="auto">
          <a:xfrm>
            <a:off x="1381125" y="2698750"/>
            <a:ext cx="739775"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(l</a:t>
            </a:r>
            <a:r>
              <a:rPr lang="en-US" sz="1800" baseline="-25000">
                <a:latin typeface="Arial" charset="0"/>
              </a:rPr>
              <a:t>3</a:t>
            </a:r>
            <a:r>
              <a:rPr lang="en-US" sz="1800">
                <a:latin typeface="Arial" charset="0"/>
              </a:rPr>
              <a:t>,s</a:t>
            </a:r>
            <a:r>
              <a:rPr lang="en-US" sz="1800" baseline="-25000">
                <a:latin typeface="Arial" charset="0"/>
              </a:rPr>
              <a:t>2</a:t>
            </a:r>
            <a:r>
              <a:rPr lang="en-US" sz="1800">
                <a:latin typeface="Arial" charset="0"/>
              </a:rPr>
              <a:t>)</a:t>
            </a:r>
            <a:endParaRPr lang="en-US" sz="2000">
              <a:latin typeface="Arial" charset="0"/>
            </a:endParaRPr>
          </a:p>
        </p:txBody>
      </p:sp>
      <p:sp>
        <p:nvSpPr>
          <p:cNvPr id="21" name="Text Box 6"/>
          <p:cNvSpPr txBox="1">
            <a:spLocks noChangeArrowheads="1"/>
          </p:cNvSpPr>
          <p:nvPr/>
        </p:nvSpPr>
        <p:spPr bwMode="auto">
          <a:xfrm>
            <a:off x="2112963" y="1628775"/>
            <a:ext cx="739775"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(l</a:t>
            </a:r>
            <a:r>
              <a:rPr lang="en-US" sz="1800" baseline="-25000">
                <a:latin typeface="Arial" charset="0"/>
              </a:rPr>
              <a:t>4</a:t>
            </a:r>
            <a:r>
              <a:rPr lang="en-US" sz="1800">
                <a:latin typeface="Arial" charset="0"/>
              </a:rPr>
              <a:t>,s</a:t>
            </a:r>
            <a:r>
              <a:rPr lang="en-US" sz="1800" baseline="-25000">
                <a:latin typeface="Arial" charset="0"/>
              </a:rPr>
              <a:t>2</a:t>
            </a:r>
            <a:r>
              <a:rPr lang="en-US" sz="1800">
                <a:latin typeface="Arial" charset="0"/>
              </a:rPr>
              <a:t>)</a:t>
            </a:r>
            <a:endParaRPr lang="en-US" sz="2000">
              <a:latin typeface="Arial" charset="0"/>
            </a:endParaRPr>
          </a:p>
        </p:txBody>
      </p:sp>
      <p:sp>
        <p:nvSpPr>
          <p:cNvPr id="22" name="Text Box 6"/>
          <p:cNvSpPr txBox="1">
            <a:spLocks noChangeArrowheads="1"/>
          </p:cNvSpPr>
          <p:nvPr/>
        </p:nvSpPr>
        <p:spPr bwMode="auto">
          <a:xfrm>
            <a:off x="2162175" y="2708275"/>
            <a:ext cx="739775"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(l</a:t>
            </a:r>
            <a:r>
              <a:rPr lang="en-US" sz="1800" baseline="-25000">
                <a:latin typeface="Arial" charset="0"/>
              </a:rPr>
              <a:t>5</a:t>
            </a:r>
            <a:r>
              <a:rPr lang="en-US" sz="1800">
                <a:latin typeface="Arial" charset="0"/>
              </a:rPr>
              <a:t>,s</a:t>
            </a:r>
            <a:r>
              <a:rPr lang="en-US" sz="1800" baseline="-25000">
                <a:latin typeface="Arial" charset="0"/>
              </a:rPr>
              <a:t>3</a:t>
            </a:r>
            <a:r>
              <a:rPr lang="en-US" sz="1800">
                <a:latin typeface="Arial" charset="0"/>
              </a:rPr>
              <a:t>)</a:t>
            </a:r>
            <a:endParaRPr lang="en-US" sz="2000">
              <a:latin typeface="Arial" charset="0"/>
            </a:endParaRPr>
          </a:p>
        </p:txBody>
      </p:sp>
      <p:sp>
        <p:nvSpPr>
          <p:cNvPr id="23" name="Freeform 34"/>
          <p:cNvSpPr>
            <a:spLocks/>
          </p:cNvSpPr>
          <p:nvPr/>
        </p:nvSpPr>
        <p:spPr bwMode="auto">
          <a:xfrm flipH="1">
            <a:off x="4305300" y="2592388"/>
            <a:ext cx="400050" cy="48895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24" name="CasellaDiTesto 2"/>
          <p:cNvSpPr txBox="1">
            <a:spLocks noChangeArrowheads="1"/>
          </p:cNvSpPr>
          <p:nvPr/>
        </p:nvSpPr>
        <p:spPr bwMode="auto">
          <a:xfrm>
            <a:off x="723900" y="4422775"/>
            <a:ext cx="1736725" cy="2032000"/>
          </a:xfrm>
          <a:prstGeom prst="rect">
            <a:avLst/>
          </a:prstGeom>
          <a:solidFill>
            <a:schemeClr val="bg2">
              <a:lumMod val="40000"/>
              <a:lumOff val="60000"/>
            </a:schemeClr>
          </a:solidFill>
          <a:ln>
            <a:noFill/>
          </a:ln>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defRPr/>
            </a:pPr>
            <a:r>
              <a:rPr lang="it-IT" sz="1800" b="1" dirty="0" err="1" smtClean="0">
                <a:solidFill>
                  <a:srgbClr val="FF0000"/>
                </a:solidFill>
                <a:latin typeface="Arial"/>
                <a:cs typeface="Arial"/>
              </a:rPr>
              <a:t>Scheduling</a:t>
            </a:r>
            <a:r>
              <a:rPr lang="it-IT" sz="1800" b="1" dirty="0" smtClean="0">
                <a:solidFill>
                  <a:srgbClr val="FF0000"/>
                </a:solidFill>
                <a:latin typeface="Arial"/>
                <a:cs typeface="Arial"/>
              </a:rPr>
              <a:t> 1:</a:t>
            </a:r>
          </a:p>
          <a:p>
            <a:pPr eaLnBrk="1" hangingPunct="1">
              <a:defRPr/>
            </a:pPr>
            <a:r>
              <a:rPr lang="it-IT" sz="1800" dirty="0" smtClean="0">
                <a:latin typeface="Arial"/>
                <a:cs typeface="Arial"/>
              </a:rPr>
              <a:t>1. Start T</a:t>
            </a:r>
            <a:r>
              <a:rPr lang="it-IT" sz="1800" baseline="-25000" dirty="0" smtClean="0">
                <a:latin typeface="Arial"/>
                <a:cs typeface="Arial"/>
              </a:rPr>
              <a:t>1</a:t>
            </a:r>
            <a:endParaRPr lang="it-IT" sz="1800" dirty="0" smtClean="0">
              <a:latin typeface="Arial"/>
              <a:cs typeface="Arial"/>
            </a:endParaRPr>
          </a:p>
          <a:p>
            <a:pPr eaLnBrk="1" hangingPunct="1">
              <a:defRPr/>
            </a:pPr>
            <a:r>
              <a:rPr lang="it-IT" sz="1800" dirty="0" smtClean="0">
                <a:latin typeface="Arial"/>
                <a:cs typeface="Arial"/>
              </a:rPr>
              <a:t>2. Start T</a:t>
            </a:r>
            <a:r>
              <a:rPr lang="it-IT" sz="1800" baseline="-25000" dirty="0" smtClean="0">
                <a:latin typeface="Arial"/>
                <a:cs typeface="Arial"/>
              </a:rPr>
              <a:t>2</a:t>
            </a:r>
          </a:p>
          <a:p>
            <a:pPr eaLnBrk="1" hangingPunct="1">
              <a:defRPr/>
            </a:pPr>
            <a:r>
              <a:rPr lang="it-IT" sz="1800" dirty="0" smtClean="0">
                <a:latin typeface="Arial"/>
                <a:cs typeface="Arial"/>
              </a:rPr>
              <a:t>3. Terminate T</a:t>
            </a:r>
            <a:r>
              <a:rPr lang="it-IT" sz="1800" baseline="-25000" dirty="0" smtClean="0">
                <a:latin typeface="Arial"/>
                <a:cs typeface="Arial"/>
              </a:rPr>
              <a:t>2</a:t>
            </a:r>
          </a:p>
          <a:p>
            <a:pPr eaLnBrk="1" hangingPunct="1">
              <a:defRPr/>
            </a:pPr>
            <a:r>
              <a:rPr lang="it-IT" sz="1800" dirty="0" smtClean="0">
                <a:latin typeface="Arial"/>
                <a:cs typeface="Arial"/>
              </a:rPr>
              <a:t>4. start T</a:t>
            </a:r>
            <a:r>
              <a:rPr lang="it-IT" sz="1800" baseline="-25000" dirty="0" smtClean="0">
                <a:latin typeface="Arial"/>
                <a:cs typeface="Arial"/>
              </a:rPr>
              <a:t>3</a:t>
            </a:r>
          </a:p>
          <a:p>
            <a:pPr eaLnBrk="1" hangingPunct="1">
              <a:defRPr/>
            </a:pPr>
            <a:r>
              <a:rPr lang="it-IT" sz="1800" dirty="0" smtClean="0">
                <a:latin typeface="Arial"/>
                <a:cs typeface="Arial"/>
              </a:rPr>
              <a:t>5. terminate T</a:t>
            </a:r>
            <a:r>
              <a:rPr lang="it-IT" sz="1800" baseline="-25000" dirty="0" smtClean="0">
                <a:latin typeface="Arial"/>
                <a:cs typeface="Arial"/>
              </a:rPr>
              <a:t>3</a:t>
            </a:r>
            <a:endParaRPr lang="it-IT" sz="1100" baseline="-25000" dirty="0" smtClean="0">
              <a:latin typeface="Arial"/>
              <a:cs typeface="Arial"/>
            </a:endParaRPr>
          </a:p>
          <a:p>
            <a:pPr eaLnBrk="1" hangingPunct="1">
              <a:defRPr/>
            </a:pPr>
            <a:r>
              <a:rPr lang="it-IT" sz="1800" dirty="0" smtClean="0">
                <a:latin typeface="Arial"/>
                <a:cs typeface="Arial"/>
              </a:rPr>
              <a:t>6. </a:t>
            </a:r>
            <a:r>
              <a:rPr lang="it-IT" sz="1800" dirty="0" err="1" smtClean="0">
                <a:latin typeface="Arial"/>
                <a:cs typeface="Arial"/>
              </a:rPr>
              <a:t>Resume</a:t>
            </a:r>
            <a:r>
              <a:rPr lang="it-IT" sz="1800" dirty="0" smtClean="0">
                <a:latin typeface="Arial"/>
                <a:cs typeface="Arial"/>
              </a:rPr>
              <a:t> T</a:t>
            </a:r>
            <a:r>
              <a:rPr lang="it-IT" sz="1800" baseline="-25000" dirty="0" smtClean="0">
                <a:latin typeface="Arial"/>
                <a:cs typeface="Arial"/>
              </a:rPr>
              <a:t>1</a:t>
            </a:r>
            <a:endParaRPr lang="it-IT" sz="1100" baseline="-25000" dirty="0" smtClean="0">
              <a:latin typeface="Arial"/>
              <a:cs typeface="Arial"/>
            </a:endParaRPr>
          </a:p>
        </p:txBody>
      </p:sp>
      <p:sp>
        <p:nvSpPr>
          <p:cNvPr id="25" name="Line 9"/>
          <p:cNvSpPr>
            <a:spLocks noChangeShapeType="1"/>
          </p:cNvSpPr>
          <p:nvPr/>
        </p:nvSpPr>
        <p:spPr bwMode="auto">
          <a:xfrm flipV="1">
            <a:off x="4105275" y="1847850"/>
            <a:ext cx="609600" cy="6858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6" name="Text Box 20"/>
          <p:cNvSpPr txBox="1">
            <a:spLocks noChangeArrowheads="1"/>
          </p:cNvSpPr>
          <p:nvPr/>
        </p:nvSpPr>
        <p:spPr bwMode="auto">
          <a:xfrm>
            <a:off x="3775075" y="12049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1</a:t>
            </a:r>
            <a:endParaRPr lang="en-US" sz="2800">
              <a:latin typeface="Arial" charset="0"/>
            </a:endParaRPr>
          </a:p>
        </p:txBody>
      </p:sp>
      <p:sp>
        <p:nvSpPr>
          <p:cNvPr id="27" name="Line 22"/>
          <p:cNvSpPr>
            <a:spLocks noChangeShapeType="1"/>
          </p:cNvSpPr>
          <p:nvPr/>
        </p:nvSpPr>
        <p:spPr bwMode="auto">
          <a:xfrm>
            <a:off x="4040188" y="186531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8" name="Line 26"/>
          <p:cNvSpPr>
            <a:spLocks noChangeShapeType="1"/>
          </p:cNvSpPr>
          <p:nvPr/>
        </p:nvSpPr>
        <p:spPr bwMode="auto">
          <a:xfrm>
            <a:off x="4772025" y="1847850"/>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9" name="Text Box 21"/>
          <p:cNvSpPr txBox="1">
            <a:spLocks noChangeArrowheads="1"/>
          </p:cNvSpPr>
          <p:nvPr/>
        </p:nvSpPr>
        <p:spPr bwMode="auto">
          <a:xfrm>
            <a:off x="4524375" y="11969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2</a:t>
            </a:r>
            <a:endParaRPr lang="en-US" sz="2800">
              <a:latin typeface="Arial" charset="0"/>
            </a:endParaRPr>
          </a:p>
        </p:txBody>
      </p:sp>
      <p:sp>
        <p:nvSpPr>
          <p:cNvPr id="30" name="Text Box 21"/>
          <p:cNvSpPr txBox="1">
            <a:spLocks noChangeArrowheads="1"/>
          </p:cNvSpPr>
          <p:nvPr/>
        </p:nvSpPr>
        <p:spPr bwMode="auto">
          <a:xfrm>
            <a:off x="5253038" y="12176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3</a:t>
            </a:r>
            <a:endParaRPr lang="en-US" sz="2800">
              <a:latin typeface="Arial" charset="0"/>
            </a:endParaRPr>
          </a:p>
        </p:txBody>
      </p:sp>
      <p:sp>
        <p:nvSpPr>
          <p:cNvPr id="31" name="Line 9"/>
          <p:cNvSpPr>
            <a:spLocks noChangeShapeType="1"/>
          </p:cNvSpPr>
          <p:nvPr/>
        </p:nvSpPr>
        <p:spPr bwMode="auto">
          <a:xfrm flipV="1">
            <a:off x="4837113" y="1844675"/>
            <a:ext cx="609600" cy="6858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 name="Line 26"/>
          <p:cNvSpPr>
            <a:spLocks noChangeShapeType="1"/>
          </p:cNvSpPr>
          <p:nvPr/>
        </p:nvSpPr>
        <p:spPr bwMode="auto">
          <a:xfrm>
            <a:off x="5502275" y="1844675"/>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 name="Line 27"/>
          <p:cNvSpPr>
            <a:spLocks noChangeShapeType="1"/>
          </p:cNvSpPr>
          <p:nvPr/>
        </p:nvSpPr>
        <p:spPr bwMode="auto">
          <a:xfrm>
            <a:off x="4772025" y="3095625"/>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4" name="Freeform 34"/>
          <p:cNvSpPr>
            <a:spLocks/>
          </p:cNvSpPr>
          <p:nvPr/>
        </p:nvSpPr>
        <p:spPr bwMode="auto">
          <a:xfrm flipH="1">
            <a:off x="582613" y="2987675"/>
            <a:ext cx="201612" cy="369888"/>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35" name="Line 23"/>
          <p:cNvSpPr>
            <a:spLocks noChangeShapeType="1"/>
          </p:cNvSpPr>
          <p:nvPr/>
        </p:nvSpPr>
        <p:spPr bwMode="auto">
          <a:xfrm>
            <a:off x="4040188" y="3168650"/>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 name="Freeform 34"/>
          <p:cNvSpPr>
            <a:spLocks/>
          </p:cNvSpPr>
          <p:nvPr/>
        </p:nvSpPr>
        <p:spPr bwMode="auto">
          <a:xfrm flipH="1">
            <a:off x="3616325" y="2670175"/>
            <a:ext cx="400050" cy="48895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37" name="Line 9"/>
          <p:cNvSpPr>
            <a:spLocks noChangeShapeType="1"/>
          </p:cNvSpPr>
          <p:nvPr/>
        </p:nvSpPr>
        <p:spPr bwMode="auto">
          <a:xfrm flipH="1">
            <a:off x="1298575" y="3068638"/>
            <a:ext cx="1222375" cy="2317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 name="Line 9"/>
          <p:cNvSpPr>
            <a:spLocks noChangeShapeType="1"/>
          </p:cNvSpPr>
          <p:nvPr/>
        </p:nvSpPr>
        <p:spPr bwMode="auto">
          <a:xfrm flipH="1">
            <a:off x="4810125" y="2663825"/>
            <a:ext cx="636588" cy="4064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9" name="Line 9"/>
          <p:cNvSpPr>
            <a:spLocks noChangeShapeType="1"/>
          </p:cNvSpPr>
          <p:nvPr/>
        </p:nvSpPr>
        <p:spPr bwMode="auto">
          <a:xfrm flipH="1" flipV="1">
            <a:off x="4105275" y="3168650"/>
            <a:ext cx="600075" cy="703263"/>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 name="CasellaDiTesto 54"/>
          <p:cNvSpPr txBox="1">
            <a:spLocks noChangeArrowheads="1"/>
          </p:cNvSpPr>
          <p:nvPr/>
        </p:nvSpPr>
        <p:spPr bwMode="auto">
          <a:xfrm>
            <a:off x="3641725" y="4076700"/>
            <a:ext cx="1698625" cy="2308225"/>
          </a:xfrm>
          <a:prstGeom prst="rect">
            <a:avLst/>
          </a:prstGeom>
          <a:solidFill>
            <a:schemeClr val="bg2">
              <a:lumMod val="40000"/>
              <a:lumOff val="60000"/>
            </a:schemeClr>
          </a:solidFill>
          <a:ln>
            <a:noFill/>
          </a:ln>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defRPr/>
            </a:pPr>
            <a:r>
              <a:rPr lang="it-IT" sz="1800" b="1" dirty="0" err="1" smtClean="0">
                <a:solidFill>
                  <a:srgbClr val="FF0000"/>
                </a:solidFill>
                <a:latin typeface="Arial"/>
                <a:cs typeface="Arial"/>
              </a:rPr>
              <a:t>Scheduling</a:t>
            </a:r>
            <a:r>
              <a:rPr lang="it-IT" sz="1800" b="1" dirty="0" smtClean="0">
                <a:solidFill>
                  <a:srgbClr val="FF0000"/>
                </a:solidFill>
                <a:latin typeface="Arial"/>
                <a:cs typeface="Arial"/>
              </a:rPr>
              <a:t> 2:</a:t>
            </a:r>
          </a:p>
          <a:p>
            <a:pPr eaLnBrk="1" hangingPunct="1">
              <a:defRPr/>
            </a:pPr>
            <a:r>
              <a:rPr lang="it-IT" sz="1800" dirty="0" smtClean="0">
                <a:latin typeface="Arial"/>
                <a:cs typeface="Arial"/>
              </a:rPr>
              <a:t>1. start T</a:t>
            </a:r>
            <a:r>
              <a:rPr lang="it-IT" sz="1800" baseline="-25000" dirty="0" smtClean="0">
                <a:latin typeface="Arial"/>
                <a:cs typeface="Arial"/>
              </a:rPr>
              <a:t>1</a:t>
            </a:r>
          </a:p>
          <a:p>
            <a:pPr eaLnBrk="1" hangingPunct="1">
              <a:defRPr/>
            </a:pPr>
            <a:r>
              <a:rPr lang="it-IT" sz="1800" dirty="0" smtClean="0">
                <a:latin typeface="Arial"/>
                <a:cs typeface="Arial"/>
              </a:rPr>
              <a:t>2. start T</a:t>
            </a:r>
            <a:r>
              <a:rPr lang="it-IT" sz="1800" baseline="-25000" dirty="0" smtClean="0">
                <a:latin typeface="Arial"/>
                <a:cs typeface="Arial"/>
              </a:rPr>
              <a:t>2</a:t>
            </a:r>
          </a:p>
          <a:p>
            <a:pPr eaLnBrk="1" hangingPunct="1">
              <a:defRPr/>
            </a:pPr>
            <a:r>
              <a:rPr lang="it-IT" sz="1800" dirty="0" smtClean="0">
                <a:latin typeface="Arial"/>
                <a:cs typeface="Arial"/>
              </a:rPr>
              <a:t>3. start T</a:t>
            </a:r>
            <a:r>
              <a:rPr lang="it-IT" sz="1800" baseline="-25000" dirty="0" smtClean="0">
                <a:latin typeface="Arial"/>
                <a:cs typeface="Arial"/>
              </a:rPr>
              <a:t>3</a:t>
            </a:r>
            <a:r>
              <a:rPr lang="it-IT" sz="1800" dirty="0" smtClean="0">
                <a:latin typeface="Arial"/>
                <a:cs typeface="Arial"/>
              </a:rPr>
              <a:t> </a:t>
            </a:r>
          </a:p>
          <a:p>
            <a:pPr eaLnBrk="1" hangingPunct="1">
              <a:defRPr/>
            </a:pPr>
            <a:r>
              <a:rPr lang="it-IT" sz="1800" dirty="0" smtClean="0">
                <a:latin typeface="Arial"/>
                <a:cs typeface="Arial"/>
              </a:rPr>
              <a:t>4. terminate T</a:t>
            </a:r>
            <a:r>
              <a:rPr lang="it-IT" sz="1800" baseline="-25000" dirty="0" smtClean="0">
                <a:latin typeface="Arial"/>
                <a:cs typeface="Arial"/>
              </a:rPr>
              <a:t>3</a:t>
            </a:r>
            <a:endParaRPr lang="it-IT" sz="1100" baseline="-25000" dirty="0" smtClean="0">
              <a:latin typeface="Arial"/>
              <a:cs typeface="Arial"/>
            </a:endParaRPr>
          </a:p>
          <a:p>
            <a:pPr eaLnBrk="1" hangingPunct="1">
              <a:defRPr/>
            </a:pPr>
            <a:r>
              <a:rPr lang="it-IT" sz="1800" dirty="0" smtClean="0">
                <a:latin typeface="Arial"/>
                <a:cs typeface="Arial"/>
              </a:rPr>
              <a:t>5. </a:t>
            </a:r>
            <a:r>
              <a:rPr lang="it-IT" sz="1800" dirty="0" err="1" smtClean="0">
                <a:latin typeface="Arial"/>
                <a:cs typeface="Arial"/>
              </a:rPr>
              <a:t>resume</a:t>
            </a:r>
            <a:r>
              <a:rPr lang="it-IT" sz="1800" dirty="0" smtClean="0">
                <a:latin typeface="Arial"/>
                <a:cs typeface="Arial"/>
              </a:rPr>
              <a:t> T</a:t>
            </a:r>
            <a:r>
              <a:rPr lang="it-IT" sz="1800" baseline="-25000" dirty="0" smtClean="0">
                <a:latin typeface="Arial"/>
                <a:cs typeface="Arial"/>
              </a:rPr>
              <a:t>2</a:t>
            </a:r>
          </a:p>
          <a:p>
            <a:pPr eaLnBrk="1" hangingPunct="1">
              <a:defRPr/>
            </a:pPr>
            <a:r>
              <a:rPr lang="it-IT" sz="1800" dirty="0" smtClean="0">
                <a:latin typeface="Arial"/>
                <a:cs typeface="Arial"/>
              </a:rPr>
              <a:t>6. terminate T</a:t>
            </a:r>
            <a:r>
              <a:rPr lang="it-IT" sz="1800" baseline="-25000" dirty="0" smtClean="0">
                <a:latin typeface="Arial"/>
                <a:cs typeface="Arial"/>
              </a:rPr>
              <a:t>2</a:t>
            </a:r>
            <a:endParaRPr lang="it-IT" sz="1100" baseline="-25000" dirty="0" smtClean="0">
              <a:latin typeface="Arial"/>
              <a:cs typeface="Arial"/>
            </a:endParaRPr>
          </a:p>
          <a:p>
            <a:pPr eaLnBrk="1" hangingPunct="1">
              <a:defRPr/>
            </a:pPr>
            <a:r>
              <a:rPr lang="it-IT" sz="1800" dirty="0" smtClean="0">
                <a:latin typeface="Arial"/>
                <a:cs typeface="Arial"/>
              </a:rPr>
              <a:t>7. </a:t>
            </a:r>
            <a:r>
              <a:rPr lang="it-IT" sz="1800" dirty="0" err="1" smtClean="0">
                <a:latin typeface="Arial"/>
                <a:cs typeface="Arial"/>
              </a:rPr>
              <a:t>resume</a:t>
            </a:r>
            <a:r>
              <a:rPr lang="it-IT" sz="1800" dirty="0" smtClean="0">
                <a:latin typeface="Arial"/>
                <a:cs typeface="Arial"/>
              </a:rPr>
              <a:t> T</a:t>
            </a:r>
            <a:r>
              <a:rPr lang="it-IT" sz="1800" baseline="-25000" dirty="0" smtClean="0">
                <a:latin typeface="Arial"/>
                <a:cs typeface="Arial"/>
              </a:rPr>
              <a:t>1</a:t>
            </a:r>
            <a:endParaRPr lang="it-IT" sz="1100" baseline="-25000" dirty="0" smtClean="0">
              <a:latin typeface="Arial"/>
              <a:cs typeface="Arial"/>
            </a:endParaRPr>
          </a:p>
        </p:txBody>
      </p:sp>
      <p:sp>
        <p:nvSpPr>
          <p:cNvPr id="41" name="Line 9"/>
          <p:cNvSpPr>
            <a:spLocks noChangeShapeType="1"/>
          </p:cNvSpPr>
          <p:nvPr/>
        </p:nvSpPr>
        <p:spPr bwMode="auto">
          <a:xfrm flipV="1">
            <a:off x="6700838" y="1919288"/>
            <a:ext cx="608012" cy="6858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2" name="Text Box 20"/>
          <p:cNvSpPr txBox="1">
            <a:spLocks noChangeArrowheads="1"/>
          </p:cNvSpPr>
          <p:nvPr/>
        </p:nvSpPr>
        <p:spPr bwMode="auto">
          <a:xfrm>
            <a:off x="6367463" y="12604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1</a:t>
            </a:r>
            <a:endParaRPr lang="en-US" sz="2800">
              <a:latin typeface="Arial" charset="0"/>
            </a:endParaRPr>
          </a:p>
        </p:txBody>
      </p:sp>
      <p:sp>
        <p:nvSpPr>
          <p:cNvPr id="43" name="Line 22"/>
          <p:cNvSpPr>
            <a:spLocks noChangeShapeType="1"/>
          </p:cNvSpPr>
          <p:nvPr/>
        </p:nvSpPr>
        <p:spPr bwMode="auto">
          <a:xfrm>
            <a:off x="6632575" y="1936750"/>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4" name="Line 26"/>
          <p:cNvSpPr>
            <a:spLocks noChangeShapeType="1"/>
          </p:cNvSpPr>
          <p:nvPr/>
        </p:nvSpPr>
        <p:spPr bwMode="auto">
          <a:xfrm>
            <a:off x="7364413" y="191928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 name="Text Box 21"/>
          <p:cNvSpPr txBox="1">
            <a:spLocks noChangeArrowheads="1"/>
          </p:cNvSpPr>
          <p:nvPr/>
        </p:nvSpPr>
        <p:spPr bwMode="auto">
          <a:xfrm>
            <a:off x="7116763" y="12525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2</a:t>
            </a:r>
            <a:endParaRPr lang="en-US" sz="2800">
              <a:latin typeface="Arial" charset="0"/>
            </a:endParaRPr>
          </a:p>
        </p:txBody>
      </p:sp>
      <p:sp>
        <p:nvSpPr>
          <p:cNvPr id="46" name="Text Box 21"/>
          <p:cNvSpPr txBox="1">
            <a:spLocks noChangeArrowheads="1"/>
          </p:cNvSpPr>
          <p:nvPr/>
        </p:nvSpPr>
        <p:spPr bwMode="auto">
          <a:xfrm>
            <a:off x="7847013" y="127476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rPr>
              <a:t>T</a:t>
            </a:r>
            <a:r>
              <a:rPr lang="en-US" sz="2800" baseline="-25000">
                <a:latin typeface="Arial" charset="0"/>
              </a:rPr>
              <a:t>3</a:t>
            </a:r>
            <a:endParaRPr lang="en-US" sz="2800">
              <a:latin typeface="Arial" charset="0"/>
            </a:endParaRPr>
          </a:p>
        </p:txBody>
      </p:sp>
      <p:sp>
        <p:nvSpPr>
          <p:cNvPr id="47" name="Line 26"/>
          <p:cNvSpPr>
            <a:spLocks noChangeShapeType="1"/>
          </p:cNvSpPr>
          <p:nvPr/>
        </p:nvSpPr>
        <p:spPr bwMode="auto">
          <a:xfrm>
            <a:off x="8094663" y="191611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8" name="Line 23"/>
          <p:cNvSpPr>
            <a:spLocks noChangeShapeType="1"/>
          </p:cNvSpPr>
          <p:nvPr/>
        </p:nvSpPr>
        <p:spPr bwMode="auto">
          <a:xfrm>
            <a:off x="6632575" y="324008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 name="Freeform 34"/>
          <p:cNvSpPr>
            <a:spLocks/>
          </p:cNvSpPr>
          <p:nvPr/>
        </p:nvSpPr>
        <p:spPr bwMode="auto">
          <a:xfrm flipH="1">
            <a:off x="6167438" y="2743200"/>
            <a:ext cx="400050" cy="48895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50" name="Line 9"/>
          <p:cNvSpPr>
            <a:spLocks noChangeShapeType="1"/>
          </p:cNvSpPr>
          <p:nvPr/>
        </p:nvSpPr>
        <p:spPr bwMode="auto">
          <a:xfrm flipH="1">
            <a:off x="6700838" y="2735263"/>
            <a:ext cx="1339850" cy="1811337"/>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 name="Line 9"/>
          <p:cNvSpPr>
            <a:spLocks noChangeShapeType="1"/>
          </p:cNvSpPr>
          <p:nvPr/>
        </p:nvSpPr>
        <p:spPr bwMode="auto">
          <a:xfrm flipH="1">
            <a:off x="6700838" y="2713038"/>
            <a:ext cx="608012" cy="52705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2" name="Line 9"/>
          <p:cNvSpPr>
            <a:spLocks noChangeShapeType="1"/>
          </p:cNvSpPr>
          <p:nvPr/>
        </p:nvSpPr>
        <p:spPr bwMode="auto">
          <a:xfrm flipV="1">
            <a:off x="6691313" y="1916113"/>
            <a:ext cx="1349375" cy="20605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 name="CasellaDiTesto 67"/>
          <p:cNvSpPr txBox="1">
            <a:spLocks noChangeArrowheads="1"/>
          </p:cNvSpPr>
          <p:nvPr/>
        </p:nvSpPr>
        <p:spPr bwMode="auto">
          <a:xfrm>
            <a:off x="7116763" y="4175125"/>
            <a:ext cx="1698625" cy="2308225"/>
          </a:xfrm>
          <a:prstGeom prst="rect">
            <a:avLst/>
          </a:prstGeom>
          <a:solidFill>
            <a:schemeClr val="bg2">
              <a:lumMod val="40000"/>
              <a:lumOff val="60000"/>
            </a:schemeClr>
          </a:solidFill>
          <a:ln>
            <a:noFill/>
          </a:ln>
        </p:spPr>
        <p:txBody>
          <a:bodyPr wrap="none">
            <a:spAutoFit/>
          </a:bodyPr>
          <a:lstStyle>
            <a:lvl1pPr eaLnBrk="0" hangingPunct="0">
              <a:defRPr sz="2400">
                <a:solidFill>
                  <a:schemeClr val="tx1"/>
                </a:solidFill>
                <a:latin typeface="Comic Sans MS" charset="0"/>
                <a:ea typeface="ＭＳ Ｐゴシック" charset="0"/>
                <a:cs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eaLnBrk="1" hangingPunct="1">
              <a:defRPr/>
            </a:pPr>
            <a:r>
              <a:rPr lang="it-IT" sz="1800" b="1" dirty="0" err="1" smtClean="0">
                <a:solidFill>
                  <a:srgbClr val="FF0000"/>
                </a:solidFill>
                <a:latin typeface="Arial"/>
                <a:cs typeface="Arial"/>
              </a:rPr>
              <a:t>Scheduling</a:t>
            </a:r>
            <a:r>
              <a:rPr lang="it-IT" sz="1800" b="1" dirty="0" smtClean="0">
                <a:solidFill>
                  <a:srgbClr val="FF0000"/>
                </a:solidFill>
                <a:latin typeface="Arial"/>
                <a:cs typeface="Arial"/>
              </a:rPr>
              <a:t> 3:</a:t>
            </a:r>
          </a:p>
          <a:p>
            <a:pPr eaLnBrk="1" hangingPunct="1">
              <a:defRPr/>
            </a:pPr>
            <a:r>
              <a:rPr lang="it-IT" sz="1800" dirty="0" smtClean="0">
                <a:latin typeface="Arial"/>
                <a:cs typeface="Arial"/>
              </a:rPr>
              <a:t>1. start T</a:t>
            </a:r>
            <a:r>
              <a:rPr lang="it-IT" sz="1800" baseline="-25000" dirty="0" smtClean="0">
                <a:latin typeface="Arial"/>
                <a:cs typeface="Arial"/>
              </a:rPr>
              <a:t>1</a:t>
            </a:r>
          </a:p>
          <a:p>
            <a:pPr eaLnBrk="1" hangingPunct="1">
              <a:defRPr/>
            </a:pPr>
            <a:r>
              <a:rPr lang="it-IT" sz="1800" dirty="0" smtClean="0">
                <a:latin typeface="Arial"/>
                <a:cs typeface="Arial"/>
              </a:rPr>
              <a:t>2. start T</a:t>
            </a:r>
            <a:r>
              <a:rPr lang="it-IT" sz="1800" baseline="-25000" dirty="0" smtClean="0">
                <a:latin typeface="Arial"/>
                <a:cs typeface="Arial"/>
              </a:rPr>
              <a:t>2</a:t>
            </a:r>
          </a:p>
          <a:p>
            <a:pPr eaLnBrk="1" hangingPunct="1">
              <a:defRPr/>
            </a:pPr>
            <a:r>
              <a:rPr lang="it-IT" sz="1800" dirty="0" smtClean="0">
                <a:latin typeface="Arial"/>
                <a:cs typeface="Arial"/>
              </a:rPr>
              <a:t>3. terminate T</a:t>
            </a:r>
            <a:r>
              <a:rPr lang="it-IT" sz="1800" baseline="-25000" dirty="0" smtClean="0">
                <a:latin typeface="Arial"/>
                <a:cs typeface="Arial"/>
              </a:rPr>
              <a:t>2</a:t>
            </a:r>
            <a:endParaRPr lang="it-IT" sz="1100" baseline="-25000" dirty="0" smtClean="0">
              <a:latin typeface="Arial"/>
              <a:cs typeface="Arial"/>
            </a:endParaRPr>
          </a:p>
          <a:p>
            <a:pPr eaLnBrk="1" hangingPunct="1">
              <a:defRPr/>
            </a:pPr>
            <a:r>
              <a:rPr lang="it-IT" sz="1800" dirty="0" smtClean="0">
                <a:latin typeface="Arial"/>
                <a:cs typeface="Arial"/>
              </a:rPr>
              <a:t>4. </a:t>
            </a:r>
            <a:r>
              <a:rPr lang="it-IT" sz="1800" dirty="0" err="1" smtClean="0">
                <a:latin typeface="Arial"/>
                <a:cs typeface="Arial"/>
              </a:rPr>
              <a:t>resume</a:t>
            </a:r>
            <a:r>
              <a:rPr lang="it-IT" sz="1800" dirty="0" smtClean="0">
                <a:latin typeface="Arial"/>
                <a:cs typeface="Arial"/>
              </a:rPr>
              <a:t> T</a:t>
            </a:r>
            <a:r>
              <a:rPr lang="it-IT" sz="1800" baseline="-25000" dirty="0" smtClean="0">
                <a:latin typeface="Arial"/>
                <a:cs typeface="Arial"/>
              </a:rPr>
              <a:t>1</a:t>
            </a:r>
            <a:endParaRPr lang="it-IT" sz="1100" dirty="0" smtClean="0">
              <a:latin typeface="Arial"/>
              <a:cs typeface="Arial"/>
            </a:endParaRPr>
          </a:p>
          <a:p>
            <a:pPr eaLnBrk="1" hangingPunct="1">
              <a:defRPr/>
            </a:pPr>
            <a:r>
              <a:rPr lang="it-IT" sz="1800" dirty="0" smtClean="0">
                <a:latin typeface="Arial"/>
                <a:cs typeface="Arial"/>
              </a:rPr>
              <a:t>5. start T</a:t>
            </a:r>
            <a:r>
              <a:rPr lang="it-IT" sz="1800" baseline="-25000" dirty="0" smtClean="0">
                <a:latin typeface="Arial"/>
                <a:cs typeface="Arial"/>
              </a:rPr>
              <a:t>3</a:t>
            </a:r>
          </a:p>
          <a:p>
            <a:pPr eaLnBrk="1" hangingPunct="1">
              <a:defRPr/>
            </a:pPr>
            <a:r>
              <a:rPr lang="it-IT" sz="1800" dirty="0" smtClean="0">
                <a:latin typeface="Arial"/>
                <a:cs typeface="Arial"/>
              </a:rPr>
              <a:t>6. terminate T</a:t>
            </a:r>
            <a:r>
              <a:rPr lang="it-IT" sz="1800" baseline="-25000" dirty="0" smtClean="0">
                <a:latin typeface="Arial"/>
                <a:cs typeface="Arial"/>
              </a:rPr>
              <a:t>3</a:t>
            </a:r>
            <a:endParaRPr lang="it-IT" sz="1100" baseline="-25000" dirty="0" smtClean="0">
              <a:latin typeface="Arial"/>
              <a:cs typeface="Arial"/>
            </a:endParaRPr>
          </a:p>
          <a:p>
            <a:pPr eaLnBrk="1" hangingPunct="1">
              <a:defRPr/>
            </a:pPr>
            <a:r>
              <a:rPr lang="it-IT" sz="1800" dirty="0" smtClean="0">
                <a:latin typeface="Arial"/>
                <a:cs typeface="Arial"/>
              </a:rPr>
              <a:t>7. </a:t>
            </a:r>
            <a:r>
              <a:rPr lang="it-IT" sz="1800" dirty="0" err="1" smtClean="0">
                <a:latin typeface="Arial"/>
                <a:cs typeface="Arial"/>
              </a:rPr>
              <a:t>resume</a:t>
            </a:r>
            <a:r>
              <a:rPr lang="it-IT" sz="1800" dirty="0" smtClean="0">
                <a:latin typeface="Arial"/>
                <a:cs typeface="Arial"/>
              </a:rPr>
              <a:t> T</a:t>
            </a:r>
            <a:r>
              <a:rPr lang="it-IT" sz="1800" baseline="-25000" dirty="0" smtClean="0">
                <a:latin typeface="Arial"/>
                <a:cs typeface="Arial"/>
              </a:rPr>
              <a:t>1</a:t>
            </a:r>
          </a:p>
        </p:txBody>
      </p:sp>
      <p:sp>
        <p:nvSpPr>
          <p:cNvPr id="54" name="Title 3"/>
          <p:cNvSpPr txBox="1">
            <a:spLocks/>
          </p:cNvSpPr>
          <p:nvPr/>
        </p:nvSpPr>
        <p:spPr bwMode="auto">
          <a:xfrm>
            <a:off x="228600" y="119063"/>
            <a:ext cx="8763000" cy="7191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GB" sz="3200" dirty="0" smtClean="0"/>
              <a:t>KISS schedules</a:t>
            </a:r>
            <a:endParaRPr lang="en-GB" sz="32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4">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24">
                                            <p:txEl>
                                              <p:pRg st="4" end="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24">
                                            <p:txEl>
                                              <p:pRg st="5" end="5"/>
                                            </p:txEl>
                                          </p:spTgt>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4">
                                            <p:txEl>
                                              <p:pRg st="6" end="6"/>
                                            </p:txEl>
                                          </p:spTgt>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0">
                                            <p:bg/>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2"/>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40">
                                            <p:txEl>
                                              <p:pRg st="1" end="1"/>
                                            </p:txEl>
                                          </p:spTgt>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40">
                                            <p:txEl>
                                              <p:pRg st="2" end="2"/>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40">
                                            <p:txEl>
                                              <p:pRg st="3" end="3"/>
                                            </p:txEl>
                                          </p:spTgt>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89" fill="hold" nodeType="clickPar">
                      <p:stCondLst>
                        <p:cond delay="indefinite"/>
                      </p:stCondLst>
                      <p:childTnLst>
                        <p:par>
                          <p:cTn id="90" fill="hold" nodeType="withGroup">
                            <p:stCondLst>
                              <p:cond delay="0"/>
                            </p:stCondLst>
                            <p:childTnLst>
                              <p:par>
                                <p:cTn id="91" presetID="1" presetClass="entr" presetSubtype="0" fill="hold" nodeType="clickEffect">
                                  <p:stCondLst>
                                    <p:cond delay="0"/>
                                  </p:stCondLst>
                                  <p:childTnLst>
                                    <p:set>
                                      <p:cBhvr>
                                        <p:cTn id="92" dur="1" fill="hold">
                                          <p:stCondLst>
                                            <p:cond delay="0"/>
                                          </p:stCondLst>
                                        </p:cTn>
                                        <p:tgtEl>
                                          <p:spTgt spid="40">
                                            <p:txEl>
                                              <p:pRg st="4" end="4"/>
                                            </p:txEl>
                                          </p:spTgt>
                                        </p:tgtEl>
                                        <p:attrNameLst>
                                          <p:attrName>style.visibility</p:attrName>
                                        </p:attrNameLst>
                                      </p:cBhvr>
                                      <p:to>
                                        <p:strVal val="visible"/>
                                      </p:to>
                                    </p:set>
                                  </p:childTnLst>
                                </p:cTn>
                              </p:par>
                            </p:childTnLst>
                          </p:cTn>
                        </p:par>
                      </p:childTnLst>
                    </p:cTn>
                  </p:par>
                  <p:par>
                    <p:cTn id="93" fill="hold" nodeType="clickPar">
                      <p:stCondLst>
                        <p:cond delay="indefinite"/>
                      </p:stCondLst>
                      <p:childTnLst>
                        <p:par>
                          <p:cTn id="94" fill="hold" nodeType="withGroup">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2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3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33"/>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40">
                                            <p:txEl>
                                              <p:pRg st="5" end="5"/>
                                            </p:txEl>
                                          </p:spTgt>
                                        </p:tgtEl>
                                        <p:attrNameLst>
                                          <p:attrName>style.visibility</p:attrName>
                                        </p:attrNameLst>
                                      </p:cBhvr>
                                      <p:to>
                                        <p:strVal val="visible"/>
                                      </p:to>
                                    </p:se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1" presetClass="entr" presetSubtype="0" fill="hold" nodeType="clickEffect">
                                  <p:stCondLst>
                                    <p:cond delay="0"/>
                                  </p:stCondLst>
                                  <p:childTnLst>
                                    <p:set>
                                      <p:cBhvr>
                                        <p:cTn id="106" dur="1" fill="hold">
                                          <p:stCondLst>
                                            <p:cond delay="0"/>
                                          </p:stCondLst>
                                        </p:cTn>
                                        <p:tgtEl>
                                          <p:spTgt spid="40">
                                            <p:txEl>
                                              <p:pRg st="6" end="6"/>
                                            </p:txEl>
                                          </p:spTgt>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40">
                                            <p:txEl>
                                              <p:pRg st="7" end="7"/>
                                            </p:txEl>
                                          </p:spTgt>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39"/>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35"/>
                                        </p:tgtEl>
                                        <p:attrNameLst>
                                          <p:attrName>style.visibility</p:attrName>
                                        </p:attrNameLst>
                                      </p:cBhvr>
                                      <p:to>
                                        <p:strVal val="visible"/>
                                      </p:to>
                                    </p:se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1"/>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6"/>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41"/>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43"/>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44"/>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45"/>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46"/>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47"/>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48"/>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49"/>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50"/>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51"/>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52"/>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animBg="1"/>
      <p:bldP spid="10" grpId="0" animBg="1"/>
      <p:bldP spid="11" grpId="0" animBg="1"/>
      <p:bldP spid="12" grpId="0" animBg="1"/>
      <p:bldP spid="13" grpId="0"/>
      <p:bldP spid="15" grpId="0"/>
      <p:bldP spid="16" grpId="0" animBg="1"/>
      <p:bldP spid="18" grpId="0" animBg="1"/>
      <p:bldP spid="19" grpId="0" animBg="1"/>
      <p:bldP spid="20" grpId="0"/>
      <p:bldP spid="21" grpId="0"/>
      <p:bldP spid="22" grpId="0"/>
      <p:bldP spid="23" grpId="0" animBg="1"/>
      <p:bldP spid="25" grpId="0" animBg="1"/>
      <p:bldP spid="26" grpId="0"/>
      <p:bldP spid="27" grpId="0" animBg="1"/>
      <p:bldP spid="28" grpId="0" animBg="1"/>
      <p:bldP spid="29" grpId="0"/>
      <p:bldP spid="30" grpId="0"/>
      <p:bldP spid="31" grpId="0" animBg="1"/>
      <p:bldP spid="32" grpId="0" animBg="1"/>
      <p:bldP spid="33" grpId="0" animBg="1"/>
      <p:bldP spid="34" grpId="0" animBg="1"/>
      <p:bldP spid="35" grpId="0" animBg="1"/>
      <p:bldP spid="36" grpId="0" animBg="1"/>
      <p:bldP spid="37" grpId="0" animBg="1"/>
      <p:bldP spid="38" grpId="0" animBg="1"/>
      <p:bldP spid="39" grpId="0" animBg="1"/>
      <p:bldP spid="40" grpId="0" build="allAtOnce" animBg="1"/>
      <p:bldP spid="41" grpId="0" animBg="1"/>
      <p:bldP spid="42" grpId="0"/>
      <p:bldP spid="43" grpId="0" animBg="1"/>
      <p:bldP spid="44" grpId="0" animBg="1"/>
      <p:bldP spid="45" grpId="0"/>
      <p:bldP spid="46" grpId="0"/>
      <p:bldP spid="47" grpId="0" animBg="1"/>
      <p:bldP spid="48" grpId="0" animBg="1"/>
      <p:bldP spid="49" grpId="0" animBg="1"/>
      <p:bldP spid="50" grpId="0" animBg="1"/>
      <p:bldP spid="51" grpId="0" animBg="1"/>
      <p:bldP spid="52" grpId="0" animBg="1"/>
      <p:bldP spid="5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3175" y="0"/>
            <a:ext cx="9172575" cy="762000"/>
          </a:xfrm>
        </p:spPr>
        <p:txBody>
          <a:bodyPr/>
          <a:lstStyle/>
          <a:p>
            <a:r>
              <a:rPr lang="en-US" sz="3200" dirty="0">
                <a:latin typeface="Charcoal CY" charset="0"/>
                <a:cs typeface="MS PGothic" charset="0"/>
              </a:rPr>
              <a:t>  More </a:t>
            </a:r>
            <a:r>
              <a:rPr lang="en-US" sz="3200" dirty="0" smtClean="0">
                <a:latin typeface="Charcoal CY" charset="0"/>
                <a:cs typeface="MS PGothic" charset="0"/>
              </a:rPr>
              <a:t>on KISS</a:t>
            </a:r>
            <a:endParaRPr lang="en-US" sz="1600" dirty="0">
              <a:solidFill>
                <a:srgbClr val="3366FF"/>
              </a:solidFill>
              <a:latin typeface="Arial" charset="0"/>
              <a:cs typeface="MS PGothic" charset="0"/>
            </a:endParaRPr>
          </a:p>
        </p:txBody>
      </p:sp>
      <p:sp>
        <p:nvSpPr>
          <p:cNvPr id="9219" name="Content Placeholder 2"/>
          <p:cNvSpPr>
            <a:spLocks noGrp="1"/>
          </p:cNvSpPr>
          <p:nvPr>
            <p:ph idx="1"/>
          </p:nvPr>
        </p:nvSpPr>
        <p:spPr bwMode="auto">
          <a:xfrm>
            <a:off x="234950" y="915988"/>
            <a:ext cx="8909050" cy="5526087"/>
          </a:xfrm>
        </p:spPr>
        <p:txBody>
          <a:bodyPr wrap="square" numCol="1" anchor="t" anchorCtr="0" compatLnSpc="1">
            <a:prstTxWarp prst="textNoShape">
              <a:avLst/>
            </a:prstTxWarp>
            <a:normAutofit/>
          </a:bodyPr>
          <a:lstStyle/>
          <a:p>
            <a:pPr marL="0" lvl="1" indent="0" eaLnBrk="1" hangingPunct="1">
              <a:buFont typeface="Arial" pitchFamily="34" charset="0"/>
              <a:buNone/>
              <a:defRPr/>
            </a:pPr>
            <a:r>
              <a:rPr lang="en-GB" sz="3100" b="1" dirty="0" smtClean="0"/>
              <a:t>D</a:t>
            </a:r>
            <a:r>
              <a:rPr lang="it-IT" sz="3100" b="1" dirty="0" err="1" smtClean="0"/>
              <a:t>ynamic</a:t>
            </a:r>
            <a:r>
              <a:rPr lang="it-IT" sz="3100" b="1" dirty="0" smtClean="0"/>
              <a:t> </a:t>
            </a:r>
            <a:r>
              <a:rPr lang="it-IT" sz="3100" b="1" dirty="0" err="1"/>
              <a:t>thread</a:t>
            </a:r>
            <a:r>
              <a:rPr lang="it-IT" sz="3100" b="1" dirty="0"/>
              <a:t> </a:t>
            </a:r>
            <a:r>
              <a:rPr lang="it-IT" sz="3100" b="1" dirty="0" err="1" smtClean="0"/>
              <a:t>creation</a:t>
            </a:r>
            <a:r>
              <a:rPr lang="it-IT" sz="3100" b="1" dirty="0" smtClean="0"/>
              <a:t>: </a:t>
            </a:r>
            <a:r>
              <a:rPr lang="it-IT" sz="3100" b="1" dirty="0" err="1" smtClean="0"/>
              <a:t>asynchronous</a:t>
            </a:r>
            <a:r>
              <a:rPr lang="it-IT" sz="3100" b="1" dirty="0" smtClean="0"/>
              <a:t> </a:t>
            </a:r>
            <a:r>
              <a:rPr lang="it-IT" sz="3100" b="1" dirty="0" err="1" smtClean="0"/>
              <a:t>calls</a:t>
            </a:r>
            <a:endParaRPr lang="it-IT" sz="2800" dirty="0" smtClean="0"/>
          </a:p>
          <a:p>
            <a:pPr marL="0" indent="0" eaLnBrk="1" hangingPunct="1">
              <a:buFontTx/>
              <a:buNone/>
              <a:defRPr/>
            </a:pPr>
            <a:endParaRPr lang="it-IT" sz="2600" dirty="0" smtClean="0"/>
          </a:p>
          <a:p>
            <a:pPr marL="0" indent="0" eaLnBrk="1" hangingPunct="1">
              <a:buFontTx/>
              <a:buNone/>
              <a:defRPr/>
            </a:pPr>
            <a:r>
              <a:rPr lang="it-IT" sz="3300" b="1" dirty="0" smtClean="0"/>
              <a:t>State </a:t>
            </a:r>
            <a:r>
              <a:rPr lang="it-IT" sz="3300" b="1" dirty="0" err="1" smtClean="0"/>
              <a:t>space</a:t>
            </a:r>
            <a:r>
              <a:rPr lang="it-IT" sz="3300" b="1" dirty="0" smtClean="0"/>
              <a:t>:</a:t>
            </a:r>
            <a:r>
              <a:rPr lang="it-IT" sz="3300" b="1" dirty="0" smtClean="0">
                <a:solidFill>
                  <a:srgbClr val="FF0000"/>
                </a:solidFill>
              </a:rPr>
              <a:t> no cross </a:t>
            </a:r>
            <a:r>
              <a:rPr lang="it-IT" sz="3300" b="1" dirty="0" err="1" smtClean="0">
                <a:solidFill>
                  <a:srgbClr val="FF0000"/>
                </a:solidFill>
              </a:rPr>
              <a:t>product</a:t>
            </a:r>
            <a:endParaRPr lang="it-IT" sz="3300" b="1" dirty="0">
              <a:solidFill>
                <a:srgbClr val="FF0000"/>
              </a:solidFill>
            </a:endParaRPr>
          </a:p>
          <a:p>
            <a:pPr marL="0" indent="0" eaLnBrk="1" hangingPunct="1">
              <a:buFontTx/>
              <a:buNone/>
              <a:defRPr/>
            </a:pPr>
            <a:endParaRPr lang="it-IT" sz="2600" b="1" dirty="0" smtClean="0"/>
          </a:p>
          <a:p>
            <a:pPr marL="0" indent="0" eaLnBrk="1" hangingPunct="1">
              <a:buFontTx/>
              <a:buNone/>
              <a:defRPr/>
            </a:pPr>
            <a:r>
              <a:rPr lang="it-IT" sz="3300" b="1" dirty="0" err="1" smtClean="0"/>
              <a:t>Context-switches</a:t>
            </a:r>
            <a:r>
              <a:rPr lang="it-IT" sz="3300" b="1" dirty="0"/>
              <a:t>:</a:t>
            </a:r>
            <a:endParaRPr lang="it-IT" sz="3300" b="1" dirty="0" smtClean="0"/>
          </a:p>
          <a:p>
            <a:pPr lvl="1" eaLnBrk="1" hangingPunct="1">
              <a:buFont typeface="Lucida Grande"/>
              <a:buChar char="-"/>
              <a:defRPr/>
            </a:pPr>
            <a:r>
              <a:rPr lang="it-IT" sz="2400" dirty="0" err="1" smtClean="0"/>
              <a:t>unbounded</a:t>
            </a:r>
            <a:r>
              <a:rPr lang="it-IT" sz="2400" dirty="0" smtClean="0"/>
              <a:t> </a:t>
            </a:r>
            <a:r>
              <a:rPr lang="it-IT" sz="2400" dirty="0" err="1" smtClean="0"/>
              <a:t>number</a:t>
            </a:r>
            <a:r>
              <a:rPr lang="it-IT" sz="2400" dirty="0" smtClean="0"/>
              <a:t> of </a:t>
            </a:r>
            <a:r>
              <a:rPr lang="it-IT" sz="2400" dirty="0" err="1" smtClean="0"/>
              <a:t>context-switches</a:t>
            </a:r>
            <a:endParaRPr lang="it-IT" sz="2400" dirty="0" smtClean="0"/>
          </a:p>
          <a:p>
            <a:pPr lvl="1" eaLnBrk="1" hangingPunct="1">
              <a:buFont typeface="Lucida Grande"/>
              <a:buChar char="-"/>
              <a:defRPr/>
            </a:pPr>
            <a:r>
              <a:rPr lang="it-IT" sz="2400" dirty="0" err="1"/>
              <a:t>d</a:t>
            </a:r>
            <a:r>
              <a:rPr lang="it-IT" sz="2400" dirty="0" err="1" smtClean="0"/>
              <a:t>oes</a:t>
            </a:r>
            <a:r>
              <a:rPr lang="it-IT" sz="2400" dirty="0" smtClean="0"/>
              <a:t> </a:t>
            </a:r>
            <a:r>
              <a:rPr lang="it-IT" sz="2400" dirty="0" err="1" smtClean="0"/>
              <a:t>not</a:t>
            </a:r>
            <a:r>
              <a:rPr lang="it-IT" sz="2400" dirty="0" smtClean="0"/>
              <a:t> </a:t>
            </a:r>
            <a:r>
              <a:rPr lang="it-IT" sz="2400" dirty="0" err="1" smtClean="0"/>
              <a:t>allow</a:t>
            </a:r>
            <a:r>
              <a:rPr lang="it-IT" sz="2400" dirty="0" smtClean="0"/>
              <a:t> </a:t>
            </a:r>
            <a:r>
              <a:rPr lang="it-IT" sz="2400" dirty="0" err="1" smtClean="0"/>
              <a:t>any</a:t>
            </a:r>
            <a:r>
              <a:rPr lang="it-IT" sz="2400" dirty="0" smtClean="0"/>
              <a:t> </a:t>
            </a:r>
            <a:r>
              <a:rPr lang="it-IT" sz="2400" dirty="0" err="1" smtClean="0"/>
              <a:t>bounded</a:t>
            </a:r>
            <a:r>
              <a:rPr lang="it-IT" sz="2400" dirty="0" smtClean="0"/>
              <a:t> </a:t>
            </a:r>
            <a:r>
              <a:rPr lang="it-IT" sz="2400" dirty="0" err="1" smtClean="0"/>
              <a:t>number</a:t>
            </a:r>
            <a:r>
              <a:rPr lang="it-IT" sz="2400" dirty="0" smtClean="0"/>
              <a:t> of </a:t>
            </a:r>
          </a:p>
          <a:p>
            <a:pPr marL="457200" lvl="1" indent="0" eaLnBrk="1" hangingPunct="1">
              <a:buNone/>
              <a:defRPr/>
            </a:pPr>
            <a:r>
              <a:rPr lang="it-IT" sz="2400" dirty="0"/>
              <a:t> </a:t>
            </a:r>
            <a:r>
              <a:rPr lang="it-IT" sz="2400" dirty="0" smtClean="0"/>
              <a:t>  </a:t>
            </a:r>
            <a:r>
              <a:rPr lang="it-IT" sz="2400" dirty="0" err="1" smtClean="0"/>
              <a:t>context-switches</a:t>
            </a:r>
            <a:r>
              <a:rPr lang="it-IT" sz="2400" dirty="0" smtClean="0"/>
              <a:t> </a:t>
            </a:r>
            <a:r>
              <a:rPr lang="it-IT" sz="2400" dirty="0" err="1" smtClean="0"/>
              <a:t>between</a:t>
            </a:r>
            <a:r>
              <a:rPr lang="it-IT" sz="2400" dirty="0" smtClean="0"/>
              <a:t> </a:t>
            </a:r>
            <a:r>
              <a:rPr lang="it-IT" sz="2400" dirty="0" err="1" smtClean="0"/>
              <a:t>threads</a:t>
            </a:r>
            <a:endParaRPr lang="it-IT" sz="2400" dirty="0"/>
          </a:p>
          <a:p>
            <a:pPr marL="360363" lvl="1" indent="-360363" eaLnBrk="1" hangingPunct="1">
              <a:buFont typeface="Arial" pitchFamily="34" charset="0"/>
              <a:buChar char="•"/>
              <a:defRPr/>
            </a:pPr>
            <a:endParaRPr lang="en-US" sz="2400" dirty="0" smtClean="0"/>
          </a:p>
          <a:p>
            <a:pPr marL="0" lvl="1" indent="0" eaLnBrk="1" hangingPunct="1">
              <a:buFont typeface="Arial" charset="0"/>
              <a:buNone/>
              <a:defRPr/>
            </a:pPr>
            <a:endParaRPr lang="en-GB" sz="2400" b="1" i="1" dirty="0" smtClean="0"/>
          </a:p>
        </p:txBody>
      </p:sp>
      <p:sp>
        <p:nvSpPr>
          <p:cNvPr id="4" name="Text Box 5"/>
          <p:cNvSpPr txBox="1">
            <a:spLocks noChangeArrowheads="1"/>
          </p:cNvSpPr>
          <p:nvPr/>
        </p:nvSpPr>
        <p:spPr bwMode="auto">
          <a:xfrm>
            <a:off x="6608762" y="4443413"/>
            <a:ext cx="739775" cy="369887"/>
          </a:xfrm>
          <a:prstGeom prst="rect">
            <a:avLst/>
          </a:prstGeom>
          <a:noFill/>
          <a:ln w="9525">
            <a:noFill/>
            <a:miter lim="800000"/>
            <a:headEnd/>
            <a:tailEnd/>
          </a:ln>
        </p:spPr>
        <p:txBody>
          <a:bodyPr wrap="none">
            <a:spAutoFit/>
          </a:bodyPr>
          <a:lstStyle/>
          <a:p>
            <a:pPr eaLnBrk="1" hangingPunct="1"/>
            <a:r>
              <a:rPr lang="en-US" altLang="en-US">
                <a:latin typeface="Arial" pitchFamily="34" charset="0"/>
              </a:rPr>
              <a:t>(l</a:t>
            </a:r>
            <a:r>
              <a:rPr lang="en-US" altLang="en-US" baseline="-25000">
                <a:latin typeface="Arial" pitchFamily="34" charset="0"/>
              </a:rPr>
              <a:t>1</a:t>
            </a:r>
            <a:r>
              <a:rPr lang="en-US" altLang="en-US">
                <a:latin typeface="Arial" pitchFamily="34" charset="0"/>
              </a:rPr>
              <a:t>,s</a:t>
            </a:r>
            <a:r>
              <a:rPr lang="en-US" altLang="en-US" baseline="-25000">
                <a:latin typeface="Arial" pitchFamily="34" charset="0"/>
              </a:rPr>
              <a:t>1</a:t>
            </a:r>
            <a:r>
              <a:rPr lang="en-US" altLang="en-US">
                <a:latin typeface="Arial" pitchFamily="34" charset="0"/>
              </a:rPr>
              <a:t>)</a:t>
            </a:r>
            <a:endParaRPr lang="en-US" altLang="en-US" sz="2000">
              <a:latin typeface="Arial" pitchFamily="34" charset="0"/>
            </a:endParaRPr>
          </a:p>
        </p:txBody>
      </p:sp>
      <p:sp>
        <p:nvSpPr>
          <p:cNvPr id="5" name="Line 9"/>
          <p:cNvSpPr>
            <a:spLocks noChangeShapeType="1"/>
          </p:cNvSpPr>
          <p:nvPr/>
        </p:nvSpPr>
        <p:spPr bwMode="auto">
          <a:xfrm flipV="1">
            <a:off x="7129462" y="3859212"/>
            <a:ext cx="438150" cy="712787"/>
          </a:xfrm>
          <a:prstGeom prst="line">
            <a:avLst/>
          </a:prstGeom>
          <a:noFill/>
          <a:ln w="9525">
            <a:solidFill>
              <a:srgbClr val="FF0000"/>
            </a:solidFill>
            <a:prstDash val="lgDash"/>
            <a:round/>
            <a:headEnd/>
            <a:tailEnd type="triangle" w="med" len="med"/>
          </a:ln>
        </p:spPr>
        <p:txBody>
          <a:bodyPr wrap="none" anchor="ctr"/>
          <a:lstStyle/>
          <a:p>
            <a:endParaRPr lang="en-GB"/>
          </a:p>
        </p:txBody>
      </p:sp>
      <p:sp>
        <p:nvSpPr>
          <p:cNvPr id="6" name="Text Box 20"/>
          <p:cNvSpPr txBox="1">
            <a:spLocks noChangeArrowheads="1"/>
          </p:cNvSpPr>
          <p:nvPr/>
        </p:nvSpPr>
        <p:spPr bwMode="auto">
          <a:xfrm>
            <a:off x="6651625" y="3021013"/>
            <a:ext cx="536575" cy="523875"/>
          </a:xfrm>
          <a:prstGeom prst="rect">
            <a:avLst/>
          </a:prstGeom>
          <a:noFill/>
          <a:ln w="9525">
            <a:noFill/>
            <a:miter lim="800000"/>
            <a:headEnd/>
            <a:tailEnd/>
          </a:ln>
        </p:spPr>
        <p:txBody>
          <a:bodyPr wrap="none">
            <a:spAutoFit/>
          </a:bodyPr>
          <a:lstStyle/>
          <a:p>
            <a:pPr eaLnBrk="1" hangingPunct="1"/>
            <a:r>
              <a:rPr lang="en-US" altLang="en-US" sz="2800">
                <a:latin typeface="Arial" pitchFamily="34" charset="0"/>
              </a:rPr>
              <a:t>T</a:t>
            </a:r>
            <a:r>
              <a:rPr lang="en-US" altLang="en-US" sz="2800" baseline="-25000">
                <a:latin typeface="Arial" pitchFamily="34" charset="0"/>
              </a:rPr>
              <a:t>1</a:t>
            </a:r>
            <a:endParaRPr lang="en-US" altLang="en-US" sz="2800">
              <a:latin typeface="Arial" pitchFamily="34" charset="0"/>
            </a:endParaRPr>
          </a:p>
        </p:txBody>
      </p:sp>
      <p:sp>
        <p:nvSpPr>
          <p:cNvPr id="7" name="Line 22"/>
          <p:cNvSpPr>
            <a:spLocks noChangeShapeType="1"/>
          </p:cNvSpPr>
          <p:nvPr/>
        </p:nvSpPr>
        <p:spPr bwMode="auto">
          <a:xfrm>
            <a:off x="6892925" y="3811588"/>
            <a:ext cx="0" cy="776287"/>
          </a:xfrm>
          <a:prstGeom prst="line">
            <a:avLst/>
          </a:prstGeom>
          <a:noFill/>
          <a:ln w="38100">
            <a:solidFill>
              <a:schemeClr val="tx1"/>
            </a:solidFill>
            <a:round/>
            <a:headEnd/>
            <a:tailEnd type="triangle" w="med" len="med"/>
          </a:ln>
        </p:spPr>
        <p:txBody>
          <a:bodyPr wrap="none" anchor="ctr"/>
          <a:lstStyle/>
          <a:p>
            <a:endParaRPr lang="en-GB"/>
          </a:p>
        </p:txBody>
      </p:sp>
      <p:sp>
        <p:nvSpPr>
          <p:cNvPr id="8" name="Line 23"/>
          <p:cNvSpPr>
            <a:spLocks noChangeShapeType="1"/>
          </p:cNvSpPr>
          <p:nvPr/>
        </p:nvSpPr>
        <p:spPr bwMode="auto">
          <a:xfrm>
            <a:off x="6918325" y="5395913"/>
            <a:ext cx="0" cy="776287"/>
          </a:xfrm>
          <a:prstGeom prst="line">
            <a:avLst/>
          </a:prstGeom>
          <a:noFill/>
          <a:ln w="38100">
            <a:solidFill>
              <a:schemeClr val="tx1"/>
            </a:solidFill>
            <a:round/>
            <a:headEnd/>
            <a:tailEnd type="triangle" w="med" len="med"/>
          </a:ln>
        </p:spPr>
        <p:txBody>
          <a:bodyPr wrap="none" anchor="ctr"/>
          <a:lstStyle/>
          <a:p>
            <a:endParaRPr lang="en-GB"/>
          </a:p>
        </p:txBody>
      </p:sp>
      <p:sp>
        <p:nvSpPr>
          <p:cNvPr id="9" name="Line 26"/>
          <p:cNvSpPr>
            <a:spLocks noChangeShapeType="1"/>
          </p:cNvSpPr>
          <p:nvPr/>
        </p:nvSpPr>
        <p:spPr bwMode="auto">
          <a:xfrm>
            <a:off x="7624762" y="3859213"/>
            <a:ext cx="0" cy="776287"/>
          </a:xfrm>
          <a:prstGeom prst="line">
            <a:avLst/>
          </a:prstGeom>
          <a:noFill/>
          <a:ln w="38100">
            <a:solidFill>
              <a:schemeClr val="tx1"/>
            </a:solidFill>
            <a:round/>
            <a:headEnd/>
            <a:tailEnd type="triangle" w="med" len="med"/>
          </a:ln>
        </p:spPr>
        <p:txBody>
          <a:bodyPr wrap="none" anchor="ctr"/>
          <a:lstStyle/>
          <a:p>
            <a:endParaRPr lang="en-GB"/>
          </a:p>
        </p:txBody>
      </p:sp>
      <p:sp>
        <p:nvSpPr>
          <p:cNvPr id="10" name="Text Box 30"/>
          <p:cNvSpPr txBox="1">
            <a:spLocks noChangeArrowheads="1"/>
          </p:cNvSpPr>
          <p:nvPr/>
        </p:nvSpPr>
        <p:spPr bwMode="auto">
          <a:xfrm>
            <a:off x="6626225" y="5081588"/>
            <a:ext cx="740407" cy="369332"/>
          </a:xfrm>
          <a:prstGeom prst="rect">
            <a:avLst/>
          </a:prstGeom>
          <a:noFill/>
          <a:ln w="9525">
            <a:noFill/>
            <a:miter lim="800000"/>
            <a:headEnd/>
            <a:tailEnd/>
          </a:ln>
        </p:spPr>
        <p:txBody>
          <a:bodyPr wrap="none">
            <a:spAutoFit/>
          </a:bodyPr>
          <a:lstStyle/>
          <a:p>
            <a:pPr eaLnBrk="1" hangingPunct="1"/>
            <a:r>
              <a:rPr lang="en-US" altLang="en-US" dirty="0">
                <a:latin typeface="Arial" pitchFamily="34" charset="0"/>
              </a:rPr>
              <a:t>(l</a:t>
            </a:r>
            <a:r>
              <a:rPr lang="en-US" altLang="en-US" baseline="-25000" dirty="0">
                <a:latin typeface="Arial" pitchFamily="34" charset="0"/>
              </a:rPr>
              <a:t>1</a:t>
            </a:r>
            <a:r>
              <a:rPr lang="en-US" altLang="en-US" dirty="0">
                <a:latin typeface="Arial" pitchFamily="34" charset="0"/>
              </a:rPr>
              <a:t>,</a:t>
            </a:r>
            <a:r>
              <a:rPr lang="en-US" altLang="en-US" dirty="0" smtClean="0">
                <a:latin typeface="Arial" pitchFamily="34" charset="0"/>
              </a:rPr>
              <a:t>s</a:t>
            </a:r>
            <a:r>
              <a:rPr lang="en-US" altLang="en-US" baseline="-25000" dirty="0" smtClean="0">
                <a:latin typeface="Arial" pitchFamily="34" charset="0"/>
              </a:rPr>
              <a:t>2</a:t>
            </a:r>
            <a:r>
              <a:rPr lang="en-US" altLang="en-US" dirty="0" smtClean="0">
                <a:latin typeface="Arial" pitchFamily="34" charset="0"/>
              </a:rPr>
              <a:t>)</a:t>
            </a:r>
            <a:endParaRPr lang="en-US" altLang="en-US" sz="2000" dirty="0">
              <a:latin typeface="Arial" pitchFamily="34" charset="0"/>
            </a:endParaRPr>
          </a:p>
        </p:txBody>
      </p:sp>
      <p:sp>
        <p:nvSpPr>
          <p:cNvPr id="11" name="Text Box 21"/>
          <p:cNvSpPr txBox="1">
            <a:spLocks noChangeArrowheads="1"/>
          </p:cNvSpPr>
          <p:nvPr/>
        </p:nvSpPr>
        <p:spPr bwMode="auto">
          <a:xfrm>
            <a:off x="7442200" y="3003550"/>
            <a:ext cx="536575" cy="523875"/>
          </a:xfrm>
          <a:prstGeom prst="rect">
            <a:avLst/>
          </a:prstGeom>
          <a:noFill/>
          <a:ln w="9525">
            <a:noFill/>
            <a:miter lim="800000"/>
            <a:headEnd/>
            <a:tailEnd/>
          </a:ln>
        </p:spPr>
        <p:txBody>
          <a:bodyPr wrap="none">
            <a:spAutoFit/>
          </a:bodyPr>
          <a:lstStyle/>
          <a:p>
            <a:pPr eaLnBrk="1" hangingPunct="1"/>
            <a:r>
              <a:rPr lang="en-US" altLang="en-US" sz="2800">
                <a:latin typeface="Arial" pitchFamily="34" charset="0"/>
              </a:rPr>
              <a:t>T</a:t>
            </a:r>
            <a:r>
              <a:rPr lang="en-US" altLang="en-US" sz="2800" baseline="-25000">
                <a:latin typeface="Arial" pitchFamily="34" charset="0"/>
              </a:rPr>
              <a:t>2</a:t>
            </a:r>
            <a:endParaRPr lang="en-US" altLang="en-US" sz="2800">
              <a:latin typeface="Arial" pitchFamily="34" charset="0"/>
            </a:endParaRPr>
          </a:p>
        </p:txBody>
      </p:sp>
      <p:sp>
        <p:nvSpPr>
          <p:cNvPr id="12" name="Text Box 6"/>
          <p:cNvSpPr txBox="1">
            <a:spLocks noChangeArrowheads="1"/>
          </p:cNvSpPr>
          <p:nvPr/>
        </p:nvSpPr>
        <p:spPr bwMode="auto">
          <a:xfrm>
            <a:off x="7272337" y="3506788"/>
            <a:ext cx="739775" cy="369887"/>
          </a:xfrm>
          <a:prstGeom prst="rect">
            <a:avLst/>
          </a:prstGeom>
          <a:noFill/>
          <a:ln w="9525">
            <a:noFill/>
            <a:miter lim="800000"/>
            <a:headEnd/>
            <a:tailEnd/>
          </a:ln>
        </p:spPr>
        <p:txBody>
          <a:bodyPr wrap="none">
            <a:spAutoFit/>
          </a:bodyPr>
          <a:lstStyle/>
          <a:p>
            <a:pPr eaLnBrk="1" hangingPunct="1"/>
            <a:r>
              <a:rPr lang="en-US" altLang="en-US">
                <a:latin typeface="Arial" pitchFamily="34" charset="0"/>
              </a:rPr>
              <a:t>(l</a:t>
            </a:r>
            <a:r>
              <a:rPr lang="en-US" altLang="en-US" baseline="-25000">
                <a:latin typeface="Arial" pitchFamily="34" charset="0"/>
              </a:rPr>
              <a:t>2</a:t>
            </a:r>
            <a:r>
              <a:rPr lang="en-US" altLang="en-US">
                <a:latin typeface="Arial" pitchFamily="34" charset="0"/>
              </a:rPr>
              <a:t>,s</a:t>
            </a:r>
            <a:r>
              <a:rPr lang="en-US" altLang="en-US" baseline="-25000">
                <a:latin typeface="Arial" pitchFamily="34" charset="0"/>
              </a:rPr>
              <a:t>1</a:t>
            </a:r>
            <a:r>
              <a:rPr lang="en-US" altLang="en-US">
                <a:latin typeface="Arial" pitchFamily="34" charset="0"/>
              </a:rPr>
              <a:t>)</a:t>
            </a:r>
            <a:endParaRPr lang="en-US" altLang="en-US" sz="2000">
              <a:latin typeface="Arial" pitchFamily="34" charset="0"/>
            </a:endParaRPr>
          </a:p>
        </p:txBody>
      </p:sp>
      <p:sp>
        <p:nvSpPr>
          <p:cNvPr id="13" name="Text Box 6"/>
          <p:cNvSpPr txBox="1">
            <a:spLocks noChangeArrowheads="1"/>
          </p:cNvSpPr>
          <p:nvPr/>
        </p:nvSpPr>
        <p:spPr bwMode="auto">
          <a:xfrm>
            <a:off x="7291387" y="4505325"/>
            <a:ext cx="739775" cy="369888"/>
          </a:xfrm>
          <a:prstGeom prst="rect">
            <a:avLst/>
          </a:prstGeom>
          <a:noFill/>
          <a:ln w="9525">
            <a:noFill/>
            <a:miter lim="800000"/>
            <a:headEnd/>
            <a:tailEnd/>
          </a:ln>
        </p:spPr>
        <p:txBody>
          <a:bodyPr wrap="none">
            <a:spAutoFit/>
          </a:bodyPr>
          <a:lstStyle/>
          <a:p>
            <a:pPr eaLnBrk="1" hangingPunct="1"/>
            <a:r>
              <a:rPr lang="en-US" altLang="en-US">
                <a:latin typeface="Arial" pitchFamily="34" charset="0"/>
              </a:rPr>
              <a:t>(l</a:t>
            </a:r>
            <a:r>
              <a:rPr lang="en-US" altLang="en-US" baseline="-25000">
                <a:latin typeface="Arial" pitchFamily="34" charset="0"/>
              </a:rPr>
              <a:t>3</a:t>
            </a:r>
            <a:r>
              <a:rPr lang="en-US" altLang="en-US">
                <a:latin typeface="Arial" pitchFamily="34" charset="0"/>
              </a:rPr>
              <a:t>,s</a:t>
            </a:r>
            <a:r>
              <a:rPr lang="en-US" altLang="en-US" baseline="-25000">
                <a:latin typeface="Arial" pitchFamily="34" charset="0"/>
              </a:rPr>
              <a:t>2</a:t>
            </a:r>
            <a:r>
              <a:rPr lang="en-US" altLang="en-US">
                <a:latin typeface="Arial" pitchFamily="34" charset="0"/>
              </a:rPr>
              <a:t>)</a:t>
            </a:r>
            <a:endParaRPr lang="en-US" altLang="en-US" sz="2000">
              <a:latin typeface="Arial" pitchFamily="34" charset="0"/>
            </a:endParaRPr>
          </a:p>
        </p:txBody>
      </p:sp>
      <p:sp>
        <p:nvSpPr>
          <p:cNvPr id="14" name="Freeform 34"/>
          <p:cNvSpPr>
            <a:spLocks/>
          </p:cNvSpPr>
          <p:nvPr/>
        </p:nvSpPr>
        <p:spPr bwMode="auto">
          <a:xfrm flipH="1">
            <a:off x="6492875" y="4794250"/>
            <a:ext cx="201612" cy="369888"/>
          </a:xfrm>
          <a:custGeom>
            <a:avLst/>
            <a:gdLst>
              <a:gd name="T0" fmla="*/ 0 w 248"/>
              <a:gd name="T1" fmla="*/ 0 h 240"/>
              <a:gd name="T2" fmla="*/ 2147483646 w 248"/>
              <a:gd name="T3" fmla="*/ 2147483646 h 240"/>
              <a:gd name="T4" fmla="*/ 2147483646 w 248"/>
              <a:gd name="T5" fmla="*/ 2147483646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p:spPr>
        <p:txBody>
          <a:bodyPr wrap="none" anchor="ctr"/>
          <a:lstStyle/>
          <a:p>
            <a:endParaRPr lang="en-GB"/>
          </a:p>
        </p:txBody>
      </p:sp>
      <p:sp>
        <p:nvSpPr>
          <p:cNvPr id="15" name="Line 9"/>
          <p:cNvSpPr>
            <a:spLocks noChangeShapeType="1"/>
          </p:cNvSpPr>
          <p:nvPr/>
        </p:nvSpPr>
        <p:spPr bwMode="auto">
          <a:xfrm flipH="1">
            <a:off x="7129460" y="4876800"/>
            <a:ext cx="533402" cy="304800"/>
          </a:xfrm>
          <a:prstGeom prst="line">
            <a:avLst/>
          </a:prstGeom>
          <a:noFill/>
          <a:ln w="9525">
            <a:solidFill>
              <a:srgbClr val="FF0000"/>
            </a:solidFill>
            <a:prstDash val="lgDash"/>
            <a:round/>
            <a:headEnd/>
            <a:tailEnd type="triangle" w="med" len="med"/>
          </a:ln>
        </p:spPr>
        <p:txBody>
          <a:bodyPr wrap="none" anchor="ctr"/>
          <a:lstStyle/>
          <a:p>
            <a:endParaRPr lang="en-GB"/>
          </a:p>
        </p:txBody>
      </p:sp>
      <p:sp>
        <p:nvSpPr>
          <p:cNvPr id="16" name="Line 23"/>
          <p:cNvSpPr>
            <a:spLocks noChangeShapeType="1"/>
          </p:cNvSpPr>
          <p:nvPr/>
        </p:nvSpPr>
        <p:spPr bwMode="auto">
          <a:xfrm>
            <a:off x="7645466" y="5392805"/>
            <a:ext cx="0" cy="776287"/>
          </a:xfrm>
          <a:prstGeom prst="line">
            <a:avLst/>
          </a:prstGeom>
          <a:noFill/>
          <a:ln w="38100">
            <a:solidFill>
              <a:schemeClr val="tx1"/>
            </a:solidFill>
            <a:round/>
            <a:headEnd/>
            <a:tailEnd type="triangle" w="med" len="med"/>
          </a:ln>
        </p:spPr>
        <p:txBody>
          <a:bodyPr wrap="none" anchor="ctr"/>
          <a:lstStyle/>
          <a:p>
            <a:endParaRPr lang="en-GB"/>
          </a:p>
        </p:txBody>
      </p:sp>
      <p:sp>
        <p:nvSpPr>
          <p:cNvPr id="17" name="Text Box 30"/>
          <p:cNvSpPr txBox="1">
            <a:spLocks noChangeArrowheads="1"/>
          </p:cNvSpPr>
          <p:nvPr/>
        </p:nvSpPr>
        <p:spPr bwMode="auto">
          <a:xfrm>
            <a:off x="7303455" y="5064883"/>
            <a:ext cx="740407" cy="369332"/>
          </a:xfrm>
          <a:prstGeom prst="rect">
            <a:avLst/>
          </a:prstGeom>
          <a:noFill/>
          <a:ln w="9525">
            <a:noFill/>
            <a:miter lim="800000"/>
            <a:headEnd/>
            <a:tailEnd/>
          </a:ln>
        </p:spPr>
        <p:txBody>
          <a:bodyPr wrap="none">
            <a:spAutoFit/>
          </a:bodyPr>
          <a:lstStyle/>
          <a:p>
            <a:pPr eaLnBrk="1" hangingPunct="1"/>
            <a:r>
              <a:rPr lang="en-US" altLang="en-US" dirty="0">
                <a:latin typeface="Arial" pitchFamily="34" charset="0"/>
              </a:rPr>
              <a:t>(</a:t>
            </a:r>
            <a:r>
              <a:rPr lang="en-US" altLang="en-US" dirty="0" smtClean="0">
                <a:latin typeface="Arial" pitchFamily="34" charset="0"/>
              </a:rPr>
              <a:t>l</a:t>
            </a:r>
            <a:r>
              <a:rPr lang="en-US" altLang="en-US" baseline="-25000" dirty="0" smtClean="0">
                <a:latin typeface="Arial" pitchFamily="34" charset="0"/>
              </a:rPr>
              <a:t>3</a:t>
            </a:r>
            <a:r>
              <a:rPr lang="en-US" altLang="en-US" dirty="0" smtClean="0">
                <a:latin typeface="Arial" pitchFamily="34" charset="0"/>
              </a:rPr>
              <a:t>,s</a:t>
            </a:r>
            <a:r>
              <a:rPr lang="en-US" altLang="en-US" baseline="-25000" dirty="0" smtClean="0">
                <a:latin typeface="Arial" pitchFamily="34" charset="0"/>
              </a:rPr>
              <a:t>3</a:t>
            </a:r>
            <a:r>
              <a:rPr lang="en-US" altLang="en-US" dirty="0" smtClean="0">
                <a:latin typeface="Arial" pitchFamily="34" charset="0"/>
              </a:rPr>
              <a:t>)</a:t>
            </a:r>
            <a:endParaRPr lang="en-US" altLang="en-US" sz="2000" dirty="0">
              <a:latin typeface="Arial" pitchFamily="34" charset="0"/>
            </a:endParaRPr>
          </a:p>
        </p:txBody>
      </p:sp>
      <p:sp>
        <p:nvSpPr>
          <p:cNvPr id="18" name="Text Box 30"/>
          <p:cNvSpPr txBox="1">
            <a:spLocks noChangeArrowheads="1"/>
          </p:cNvSpPr>
          <p:nvPr/>
        </p:nvSpPr>
        <p:spPr bwMode="auto">
          <a:xfrm>
            <a:off x="6541455" y="6183868"/>
            <a:ext cx="740407" cy="369332"/>
          </a:xfrm>
          <a:prstGeom prst="rect">
            <a:avLst/>
          </a:prstGeom>
          <a:noFill/>
          <a:ln w="9525">
            <a:noFill/>
            <a:miter lim="800000"/>
            <a:headEnd/>
            <a:tailEnd/>
          </a:ln>
        </p:spPr>
        <p:txBody>
          <a:bodyPr wrap="none">
            <a:spAutoFit/>
          </a:bodyPr>
          <a:lstStyle/>
          <a:p>
            <a:pPr eaLnBrk="1" hangingPunct="1"/>
            <a:r>
              <a:rPr lang="en-US" altLang="en-US" dirty="0">
                <a:latin typeface="Arial" pitchFamily="34" charset="0"/>
              </a:rPr>
              <a:t>(</a:t>
            </a:r>
            <a:r>
              <a:rPr lang="en-US" altLang="en-US" dirty="0" smtClean="0">
                <a:latin typeface="Arial" pitchFamily="34" charset="0"/>
              </a:rPr>
              <a:t>l</a:t>
            </a:r>
            <a:r>
              <a:rPr lang="en-US" altLang="en-US" baseline="-25000" dirty="0">
                <a:latin typeface="Arial" pitchFamily="34" charset="0"/>
              </a:rPr>
              <a:t>4</a:t>
            </a:r>
            <a:r>
              <a:rPr lang="en-US" altLang="en-US" dirty="0" smtClean="0">
                <a:latin typeface="Arial" pitchFamily="34" charset="0"/>
              </a:rPr>
              <a:t>,s</a:t>
            </a:r>
            <a:r>
              <a:rPr lang="en-US" altLang="en-US" baseline="-25000" dirty="0">
                <a:latin typeface="Arial" pitchFamily="34" charset="0"/>
              </a:rPr>
              <a:t>3</a:t>
            </a:r>
            <a:r>
              <a:rPr lang="en-US" altLang="en-US" dirty="0" smtClean="0">
                <a:latin typeface="Arial" pitchFamily="34" charset="0"/>
              </a:rPr>
              <a:t>)</a:t>
            </a:r>
            <a:endParaRPr lang="en-US" altLang="en-US" sz="2000" dirty="0">
              <a:latin typeface="Arial" pitchFamily="34" charset="0"/>
            </a:endParaRPr>
          </a:p>
        </p:txBody>
      </p:sp>
      <p:sp>
        <p:nvSpPr>
          <p:cNvPr id="19" name="Line 9"/>
          <p:cNvSpPr>
            <a:spLocks noChangeShapeType="1"/>
          </p:cNvSpPr>
          <p:nvPr/>
        </p:nvSpPr>
        <p:spPr bwMode="auto">
          <a:xfrm flipV="1">
            <a:off x="7053262" y="5486400"/>
            <a:ext cx="533400" cy="762000"/>
          </a:xfrm>
          <a:prstGeom prst="line">
            <a:avLst/>
          </a:prstGeom>
          <a:noFill/>
          <a:ln w="9525">
            <a:solidFill>
              <a:srgbClr val="FF0000"/>
            </a:solidFill>
            <a:prstDash val="lgDash"/>
            <a:round/>
            <a:headEnd/>
            <a:tailEnd type="triangle" w="med" len="med"/>
          </a:ln>
        </p:spPr>
        <p:txBody>
          <a:bodyPr wrap="none" anchor="ctr"/>
          <a:lstStyle/>
          <a:p>
            <a:endParaRPr lang="en-GB"/>
          </a:p>
        </p:txBody>
      </p:sp>
      <p:pic>
        <p:nvPicPr>
          <p:cNvPr id="20" name="Picture 19" descr="bug_picture.jpg"/>
          <p:cNvPicPr>
            <a:picLocks noChangeAspect="1"/>
          </p:cNvPicPr>
          <p:nvPr/>
        </p:nvPicPr>
        <p:blipFill>
          <a:blip r:embed="rId3" cstate="print"/>
          <a:stretch>
            <a:fillRect/>
          </a:stretch>
        </p:blipFill>
        <p:spPr>
          <a:xfrm>
            <a:off x="7891462" y="5791200"/>
            <a:ext cx="947738" cy="712788"/>
          </a:xfrm>
          <a:prstGeom prst="rect">
            <a:avLst/>
          </a:prstGeom>
          <a:solidFill>
            <a:schemeClr val="accent1">
              <a:lumMod val="75000"/>
            </a:schemeClr>
          </a:solidFill>
          <a:ln w="38100">
            <a:solidFill>
              <a:srgbClr val="FF0000"/>
            </a:solidFill>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ws_logo_smile_1200x63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3810000"/>
            <a:ext cx="1371600" cy="720090"/>
          </a:xfrm>
          <a:prstGeom prst="rect">
            <a:avLst/>
          </a:prstGeom>
        </p:spPr>
      </p:pic>
      <p:pic>
        <p:nvPicPr>
          <p:cNvPr id="5" name="Picture 4" descr="Microsoft-Azure-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657600"/>
            <a:ext cx="1143000" cy="762000"/>
          </a:xfrm>
          <a:prstGeom prst="rect">
            <a:avLst/>
          </a:prstGeom>
        </p:spPr>
      </p:pic>
      <p:sp>
        <p:nvSpPr>
          <p:cNvPr id="2" name="Titolo 1"/>
          <p:cNvSpPr>
            <a:spLocks noGrp="1"/>
          </p:cNvSpPr>
          <p:nvPr>
            <p:ph type="title"/>
          </p:nvPr>
        </p:nvSpPr>
        <p:spPr>
          <a:xfrm>
            <a:off x="384458" y="11198"/>
            <a:ext cx="8229600" cy="897523"/>
          </a:xfrm>
        </p:spPr>
        <p:txBody>
          <a:bodyPr/>
          <a:lstStyle/>
          <a:p>
            <a:r>
              <a:rPr lang="en-GB" sz="3200" noProof="0" dirty="0" smtClean="0"/>
              <a:t>Concurrent programs</a:t>
            </a:r>
            <a:endParaRPr lang="en-GB" sz="3200" noProof="0" dirty="0"/>
          </a:p>
        </p:txBody>
      </p:sp>
      <p:sp>
        <p:nvSpPr>
          <p:cNvPr id="3" name="Segnaposto contenuto 2"/>
          <p:cNvSpPr>
            <a:spLocks noGrp="1"/>
          </p:cNvSpPr>
          <p:nvPr>
            <p:ph idx="1"/>
          </p:nvPr>
        </p:nvSpPr>
        <p:spPr>
          <a:xfrm>
            <a:off x="477414" y="914400"/>
            <a:ext cx="8437986" cy="5163018"/>
          </a:xfrm>
        </p:spPr>
        <p:txBody>
          <a:bodyPr/>
          <a:lstStyle/>
          <a:p>
            <a:pPr marL="0" indent="0">
              <a:buNone/>
            </a:pPr>
            <a:r>
              <a:rPr lang="en-GB" sz="2600" b="1" dirty="0"/>
              <a:t>Concurrency is everywhere in computing</a:t>
            </a:r>
          </a:p>
          <a:p>
            <a:pPr lvl="1"/>
            <a:r>
              <a:rPr lang="en-GB" sz="2400" dirty="0" smtClean="0"/>
              <a:t>low</a:t>
            </a:r>
            <a:r>
              <a:rPr lang="en-GB" sz="2400" dirty="0"/>
              <a:t>-level </a:t>
            </a:r>
            <a:r>
              <a:rPr lang="en-GB" sz="2400" dirty="0" smtClean="0"/>
              <a:t>hardware </a:t>
            </a:r>
          </a:p>
          <a:p>
            <a:pPr lvl="1"/>
            <a:r>
              <a:rPr lang="en-GB" sz="2400" dirty="0" smtClean="0"/>
              <a:t>Multi-core architectures</a:t>
            </a:r>
          </a:p>
          <a:p>
            <a:pPr lvl="1"/>
            <a:r>
              <a:rPr lang="en-GB" sz="2400" dirty="0" smtClean="0"/>
              <a:t>worldwide </a:t>
            </a:r>
            <a:r>
              <a:rPr lang="en-GB" sz="2400" dirty="0"/>
              <a:t>networks</a:t>
            </a:r>
          </a:p>
          <a:p>
            <a:endParaRPr lang="en-GB" sz="1100" dirty="0"/>
          </a:p>
          <a:p>
            <a:pPr marL="0" indent="0">
              <a:buNone/>
            </a:pPr>
            <a:r>
              <a:rPr lang="en-GB" sz="2600" b="1" dirty="0" smtClean="0"/>
              <a:t>Large concurrent </a:t>
            </a:r>
            <a:r>
              <a:rPr lang="en-GB" sz="2600" b="1" noProof="0" dirty="0" smtClean="0"/>
              <a:t>computing resources are </a:t>
            </a:r>
            <a:r>
              <a:rPr lang="en-GB" sz="2600" b="1" dirty="0" smtClean="0"/>
              <a:t>available</a:t>
            </a:r>
            <a:endParaRPr lang="en-GB" sz="2400" b="1" dirty="0" smtClean="0"/>
          </a:p>
          <a:p>
            <a:pPr lvl="1"/>
            <a:r>
              <a:rPr lang="en-GB" sz="2400" dirty="0"/>
              <a:t>c</a:t>
            </a:r>
            <a:r>
              <a:rPr lang="en-GB" sz="2400" noProof="0" dirty="0" err="1" smtClean="0"/>
              <a:t>lusters</a:t>
            </a:r>
            <a:r>
              <a:rPr lang="en-GB" sz="2400" noProof="0" dirty="0" smtClean="0"/>
              <a:t>, </a:t>
            </a:r>
          </a:p>
          <a:p>
            <a:pPr lvl="1"/>
            <a:r>
              <a:rPr lang="en-GB" sz="2400" dirty="0"/>
              <a:t>cloud computing </a:t>
            </a:r>
            <a:r>
              <a:rPr lang="en-GB" sz="2400" dirty="0" smtClean="0"/>
              <a:t>(          ,            ,             , </a:t>
            </a:r>
            <a:r>
              <a:rPr lang="mr-IN" sz="2400" dirty="0" smtClean="0"/>
              <a:t>…</a:t>
            </a:r>
            <a:r>
              <a:rPr lang="en-GB" sz="2400" dirty="0" smtClean="0"/>
              <a:t> )</a:t>
            </a:r>
            <a:endParaRPr lang="en-GB" sz="2400" noProof="0" dirty="0" smtClean="0"/>
          </a:p>
          <a:p>
            <a:pPr lvl="1"/>
            <a:endParaRPr lang="en-GB" sz="1100" noProof="0" dirty="0" smtClean="0">
              <a:sym typeface="Symbol" panose="05050102010706020507" pitchFamily="18" charset="2"/>
            </a:endParaRPr>
          </a:p>
          <a:p>
            <a:pPr marL="0" indent="0">
              <a:buNone/>
            </a:pPr>
            <a:r>
              <a:rPr lang="en-GB" b="1" dirty="0" smtClean="0">
                <a:sym typeface="Symbol" panose="05050102010706020507" pitchFamily="18" charset="2"/>
              </a:rPr>
              <a:t>There is a b</a:t>
            </a:r>
            <a:r>
              <a:rPr lang="en-GB" b="1" noProof="0" dirty="0" err="1" smtClean="0">
                <a:sym typeface="Symbol" panose="05050102010706020507" pitchFamily="18" charset="2"/>
              </a:rPr>
              <a:t>ig</a:t>
            </a:r>
            <a:r>
              <a:rPr lang="en-GB" b="1" noProof="0" dirty="0" smtClean="0">
                <a:sym typeface="Symbol" panose="05050102010706020507" pitchFamily="18" charset="2"/>
              </a:rPr>
              <a:t> demand </a:t>
            </a:r>
            <a:r>
              <a:rPr lang="en-GB" b="1" dirty="0" smtClean="0">
                <a:sym typeface="Symbol" panose="05050102010706020507" pitchFamily="18" charset="2"/>
              </a:rPr>
              <a:t>for </a:t>
            </a:r>
            <a:r>
              <a:rPr lang="en-GB" b="1" noProof="0" dirty="0" smtClean="0">
                <a:sym typeface="Symbol" panose="05050102010706020507" pitchFamily="18" charset="2"/>
              </a:rPr>
              <a:t>concurrent software </a:t>
            </a:r>
            <a:endParaRPr lang="en-GB" sz="2400" b="1" noProof="0" dirty="0" smtClean="0">
              <a:sym typeface="Symbol" panose="05050102010706020507" pitchFamily="18" charset="2"/>
            </a:endParaRPr>
          </a:p>
          <a:p>
            <a:pPr lvl="1"/>
            <a:r>
              <a:rPr lang="en-GB" sz="2400" dirty="0">
                <a:sym typeface="Symbol" panose="05050102010706020507" pitchFamily="18" charset="2"/>
              </a:rPr>
              <a:t>enterprise customer </a:t>
            </a:r>
            <a:r>
              <a:rPr lang="en-GB" sz="2400" dirty="0" smtClean="0">
                <a:sym typeface="Symbol" panose="05050102010706020507" pitchFamily="18" charset="2"/>
              </a:rPr>
              <a:t>services </a:t>
            </a:r>
            <a:r>
              <a:rPr lang="en-GB" sz="1800" dirty="0" smtClean="0">
                <a:sym typeface="Symbol" panose="05050102010706020507" pitchFamily="18" charset="2"/>
              </a:rPr>
              <a:t>(</a:t>
            </a:r>
            <a:r>
              <a:rPr lang="en-GB" sz="1800" dirty="0" err="1" smtClean="0">
                <a:sym typeface="Symbol" panose="05050102010706020507" pitchFamily="18" charset="2"/>
              </a:rPr>
              <a:t>e.g</a:t>
            </a:r>
            <a:r>
              <a:rPr lang="en-GB" sz="1800" dirty="0" smtClean="0">
                <a:sym typeface="Symbol" panose="05050102010706020507" pitchFamily="18" charset="2"/>
              </a:rPr>
              <a:t>, telecom companies)</a:t>
            </a:r>
            <a:endParaRPr lang="en-GB" sz="1400" dirty="0" smtClean="0">
              <a:sym typeface="Symbol" panose="05050102010706020507" pitchFamily="18" charset="2"/>
            </a:endParaRPr>
          </a:p>
          <a:p>
            <a:pPr lvl="1"/>
            <a:r>
              <a:rPr lang="en-GB" sz="2400" dirty="0">
                <a:sym typeface="Symbol" panose="05050102010706020507" pitchFamily="18" charset="2"/>
              </a:rPr>
              <a:t>g</a:t>
            </a:r>
            <a:r>
              <a:rPr lang="en-GB" sz="2400" dirty="0" smtClean="0">
                <a:sym typeface="Symbol" panose="05050102010706020507" pitchFamily="18" charset="2"/>
              </a:rPr>
              <a:t>overnment services (e.g., tax payment services)</a:t>
            </a:r>
          </a:p>
          <a:p>
            <a:pPr lvl="1"/>
            <a:r>
              <a:rPr lang="en-GB" sz="2400" dirty="0" smtClean="0">
                <a:sym typeface="Symbol" panose="05050102010706020507" pitchFamily="18" charset="2"/>
              </a:rPr>
              <a:t>social networks, cloud services, </a:t>
            </a:r>
            <a:r>
              <a:rPr lang="mr-IN" sz="2400" dirty="0" smtClean="0">
                <a:sym typeface="Symbol" panose="05050102010706020507" pitchFamily="18" charset="2"/>
              </a:rPr>
              <a:t>…</a:t>
            </a:r>
            <a:endParaRPr lang="en-GB" sz="2400" noProof="0" dirty="0" smtClean="0">
              <a:sym typeface="Symbol" panose="05050102010706020507" pitchFamily="18" charset="2"/>
            </a:endParaRPr>
          </a:p>
          <a:p>
            <a:endParaRPr lang="en-GB" sz="2000" noProof="0" dirty="0" smtClean="0"/>
          </a:p>
          <a:p>
            <a:pPr marL="457200" lvl="1" indent="0" eaLnBrk="1" fontAlgn="auto" hangingPunct="1">
              <a:lnSpc>
                <a:spcPct val="90000"/>
              </a:lnSpc>
              <a:spcAft>
                <a:spcPts val="0"/>
              </a:spcAft>
              <a:buNone/>
              <a:defRPr/>
            </a:pPr>
            <a:endParaRPr lang="en-GB" sz="2000" noProof="0" dirty="0" smtClean="0"/>
          </a:p>
          <a:p>
            <a:pPr eaLnBrk="1" fontAlgn="auto" hangingPunct="1">
              <a:lnSpc>
                <a:spcPct val="90000"/>
              </a:lnSpc>
              <a:spcAft>
                <a:spcPts val="0"/>
              </a:spcAft>
              <a:defRPr/>
            </a:pPr>
            <a:endParaRPr lang="en-GB" sz="2400" noProof="0" dirty="0" smtClean="0"/>
          </a:p>
          <a:p>
            <a:pPr eaLnBrk="1" fontAlgn="auto" hangingPunct="1">
              <a:lnSpc>
                <a:spcPct val="90000"/>
              </a:lnSpc>
              <a:spcAft>
                <a:spcPts val="0"/>
              </a:spcAft>
              <a:defRPr/>
            </a:pPr>
            <a:endParaRPr lang="en-GB" sz="2400" noProof="0" dirty="0" smtClean="0"/>
          </a:p>
          <a:p>
            <a:pPr eaLnBrk="1" fontAlgn="auto" hangingPunct="1">
              <a:lnSpc>
                <a:spcPct val="90000"/>
              </a:lnSpc>
              <a:spcAft>
                <a:spcPts val="0"/>
              </a:spcAft>
              <a:defRPr/>
            </a:pPr>
            <a:endParaRPr lang="en-GB" sz="2400" noProof="0" dirty="0" smtClean="0"/>
          </a:p>
          <a:p>
            <a:pPr eaLnBrk="1" fontAlgn="auto" hangingPunct="1">
              <a:lnSpc>
                <a:spcPct val="90000"/>
              </a:lnSpc>
              <a:spcAft>
                <a:spcPts val="0"/>
              </a:spcAft>
              <a:defRPr/>
            </a:pPr>
            <a:endParaRPr lang="en-GB" sz="1200" noProof="0" dirty="0" smtClean="0"/>
          </a:p>
          <a:p>
            <a:pPr eaLnBrk="1" fontAlgn="auto" hangingPunct="1">
              <a:lnSpc>
                <a:spcPct val="90000"/>
              </a:lnSpc>
              <a:spcAft>
                <a:spcPts val="0"/>
              </a:spcAft>
              <a:defRPr/>
            </a:pPr>
            <a:endParaRPr lang="en-GB" sz="1200" noProof="0" dirty="0" smtClean="0"/>
          </a:p>
          <a:p>
            <a:pPr eaLnBrk="1" fontAlgn="auto" hangingPunct="1">
              <a:lnSpc>
                <a:spcPct val="90000"/>
              </a:lnSpc>
              <a:spcAft>
                <a:spcPts val="0"/>
              </a:spcAft>
              <a:defRPr/>
            </a:pPr>
            <a:endParaRPr lang="en-GB" sz="1200" noProof="0" dirty="0" smtClean="0"/>
          </a:p>
          <a:p>
            <a:pPr eaLnBrk="1" fontAlgn="auto" hangingPunct="1">
              <a:lnSpc>
                <a:spcPct val="90000"/>
              </a:lnSpc>
              <a:spcAft>
                <a:spcPts val="0"/>
              </a:spcAft>
              <a:defRPr/>
            </a:pPr>
            <a:endParaRPr lang="en-GB" sz="1200" noProof="0" dirty="0" smtClean="0"/>
          </a:p>
          <a:p>
            <a:pPr eaLnBrk="1" fontAlgn="auto" hangingPunct="1">
              <a:lnSpc>
                <a:spcPct val="90000"/>
              </a:lnSpc>
              <a:spcAft>
                <a:spcPts val="0"/>
              </a:spcAft>
              <a:defRPr/>
            </a:pPr>
            <a:endParaRPr lang="en-GB" sz="1200" noProof="0" dirty="0" smtClean="0"/>
          </a:p>
          <a:p>
            <a:pPr eaLnBrk="1" fontAlgn="auto" hangingPunct="1">
              <a:lnSpc>
                <a:spcPct val="90000"/>
              </a:lnSpc>
              <a:spcAft>
                <a:spcPts val="0"/>
              </a:spcAft>
              <a:defRPr/>
            </a:pPr>
            <a:endParaRPr lang="en-GB" sz="1200" noProof="0" dirty="0"/>
          </a:p>
        </p:txBody>
      </p:sp>
      <p:pic>
        <p:nvPicPr>
          <p:cNvPr id="4" name="Picture 3" descr="1_WE-EQFubMHMnMv-bPIW5S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5000" y="3733800"/>
            <a:ext cx="1143000" cy="706194"/>
          </a:xfrm>
          <a:prstGeom prst="rect">
            <a:avLst/>
          </a:prstGeom>
        </p:spPr>
      </p:pic>
      <p:pic>
        <p:nvPicPr>
          <p:cNvPr id="7" name="Picture 6" descr="SCWapr18-pp20-38294160624_5cbe16880e_oV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96200" y="3276600"/>
            <a:ext cx="1143000" cy="827532"/>
          </a:xfrm>
          <a:prstGeom prst="rect">
            <a:avLst/>
          </a:prstGeom>
        </p:spPr>
      </p:pic>
    </p:spTree>
    <p:extLst>
      <p:ext uri="{BB962C8B-B14F-4D97-AF65-F5344CB8AC3E}">
        <p14:creationId xmlns:p14="http://schemas.microsoft.com/office/powerpoint/2010/main" val="656211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Context-bounded analysis is essential</a:t>
            </a:r>
            <a:endParaRPr lang="en-GB" sz="3200" dirty="0"/>
          </a:p>
        </p:txBody>
      </p:sp>
      <p:sp>
        <p:nvSpPr>
          <p:cNvPr id="3" name="Content Placeholder 2"/>
          <p:cNvSpPr>
            <a:spLocks noGrp="1"/>
          </p:cNvSpPr>
          <p:nvPr>
            <p:ph idx="1"/>
          </p:nvPr>
        </p:nvSpPr>
        <p:spPr/>
        <p:txBody>
          <a:bodyPr/>
          <a:lstStyle/>
          <a:p>
            <a:pPr>
              <a:buNone/>
            </a:pPr>
            <a:r>
              <a:rPr lang="en-GB" sz="2600" dirty="0" smtClean="0"/>
              <a:t>Important observation:</a:t>
            </a:r>
          </a:p>
          <a:p>
            <a:pPr>
              <a:buNone/>
            </a:pPr>
            <a:endParaRPr lang="en-GB" dirty="0" smtClean="0"/>
          </a:p>
          <a:p>
            <a:pPr>
              <a:buNone/>
            </a:pPr>
            <a:endParaRPr lang="en-GB" dirty="0" smtClean="0"/>
          </a:p>
          <a:p>
            <a:pPr>
              <a:buNone/>
            </a:pPr>
            <a:r>
              <a:rPr lang="en-GB" sz="2600" dirty="0" smtClean="0"/>
              <a:t>i.e., require only few context switches</a:t>
            </a:r>
          </a:p>
          <a:p>
            <a:pPr marL="342900" lvl="2" indent="-342900">
              <a:buNone/>
            </a:pPr>
            <a:r>
              <a:rPr lang="en-US" sz="2600" dirty="0" smtClean="0"/>
              <a:t>                                                     </a:t>
            </a:r>
            <a:r>
              <a:rPr lang="en-US" sz="2000" b="1" dirty="0">
                <a:solidFill>
                  <a:srgbClr val="3366FF"/>
                </a:solidFill>
              </a:rPr>
              <a:t>[</a:t>
            </a:r>
            <a:r>
              <a:rPr lang="en-US" sz="2000" b="1" dirty="0" err="1">
                <a:solidFill>
                  <a:srgbClr val="3366FF"/>
                </a:solidFill>
              </a:rPr>
              <a:t>Musuvathi-Qadeer</a:t>
            </a:r>
            <a:r>
              <a:rPr lang="en-US" sz="2000" b="1" dirty="0">
                <a:solidFill>
                  <a:srgbClr val="3366FF"/>
                </a:solidFill>
              </a:rPr>
              <a:t>, PLDI’07</a:t>
            </a:r>
            <a:r>
              <a:rPr lang="en-US" sz="2000" b="1" dirty="0" smtClean="0">
                <a:solidFill>
                  <a:srgbClr val="3366FF"/>
                </a:solidFill>
              </a:rPr>
              <a:t>]</a:t>
            </a:r>
            <a:endParaRPr lang="en-GB" dirty="0" smtClean="0"/>
          </a:p>
          <a:p>
            <a:pPr>
              <a:buNone/>
            </a:pPr>
            <a:r>
              <a:rPr lang="en-GB" dirty="0" smtClean="0">
                <a:latin typeface="Arial Unicode MS" pitchFamily="34" charset="-128"/>
                <a:ea typeface="Arial Unicode MS" pitchFamily="34" charset="-128"/>
                <a:cs typeface="Arial Unicode MS" pitchFamily="34" charset="-128"/>
              </a:rPr>
              <a:t>⇒ </a:t>
            </a:r>
            <a:r>
              <a:rPr lang="en-GB" sz="2600" dirty="0" smtClean="0">
                <a:ea typeface="Arial Unicode MS"/>
                <a:cs typeface="Arial Unicode MS"/>
              </a:rPr>
              <a:t>limit the search space by bounding the number of</a:t>
            </a:r>
          </a:p>
          <a:p>
            <a:r>
              <a:rPr lang="en-GB" sz="2600" dirty="0" smtClean="0">
                <a:ea typeface="Arial Unicode MS"/>
                <a:cs typeface="Arial Unicode MS"/>
              </a:rPr>
              <a:t>context switches</a:t>
            </a:r>
          </a:p>
          <a:p>
            <a:r>
              <a:rPr lang="en-GB" sz="2600" dirty="0" smtClean="0">
                <a:ea typeface="Arial Unicode MS"/>
                <a:cs typeface="Arial Unicode MS"/>
              </a:rPr>
              <a:t>Rounds</a:t>
            </a:r>
          </a:p>
          <a:p>
            <a:endParaRPr lang="en-GB" sz="1600" dirty="0">
              <a:ea typeface="Arial Unicode MS"/>
              <a:cs typeface="Arial Unicode MS"/>
            </a:endParaRPr>
          </a:p>
          <a:p>
            <a:pPr marL="0" lvl="1" indent="0" eaLnBrk="1" hangingPunct="1">
              <a:lnSpc>
                <a:spcPct val="90000"/>
              </a:lnSpc>
              <a:buFont typeface="Arial" charset="0"/>
              <a:buNone/>
              <a:defRPr/>
            </a:pPr>
            <a:r>
              <a:rPr lang="en-US" sz="2400" b="1" dirty="0"/>
              <a:t>Efficient </a:t>
            </a:r>
            <a:r>
              <a:rPr lang="en-US" sz="2400" b="1" dirty="0" err="1"/>
              <a:t>sequentializations</a:t>
            </a:r>
            <a:r>
              <a:rPr lang="en-US" sz="2400" dirty="0"/>
              <a:t> for bounded CS</a:t>
            </a:r>
          </a:p>
          <a:p>
            <a:pPr marL="857250" lvl="2" indent="-457200" eaLnBrk="1" hangingPunct="1">
              <a:lnSpc>
                <a:spcPct val="90000"/>
              </a:lnSpc>
              <a:defRPr/>
            </a:pPr>
            <a:r>
              <a:rPr lang="en-US" b="1" dirty="0"/>
              <a:t>Eager</a:t>
            </a:r>
            <a:r>
              <a:rPr lang="en-US" dirty="0"/>
              <a:t> approach      </a:t>
            </a:r>
            <a:r>
              <a:rPr lang="en-US" sz="2000" b="1" dirty="0">
                <a:solidFill>
                  <a:srgbClr val="3366FF"/>
                </a:solidFill>
              </a:rPr>
              <a:t>[</a:t>
            </a:r>
            <a:r>
              <a:rPr lang="en-US" sz="2000" b="1" dirty="0" err="1">
                <a:solidFill>
                  <a:srgbClr val="3366FF"/>
                </a:solidFill>
              </a:rPr>
              <a:t>Lal</a:t>
            </a:r>
            <a:r>
              <a:rPr lang="en-US" sz="2000" b="1" dirty="0">
                <a:solidFill>
                  <a:srgbClr val="3366FF"/>
                </a:solidFill>
              </a:rPr>
              <a:t>-Reps, CAV’08]</a:t>
            </a:r>
            <a:r>
              <a:rPr lang="en-US" sz="1600" b="1" dirty="0"/>
              <a:t> </a:t>
            </a:r>
            <a:endParaRPr lang="en-US" b="1" dirty="0"/>
          </a:p>
          <a:p>
            <a:pPr marL="857250" lvl="2" indent="-457200" eaLnBrk="1" hangingPunct="1">
              <a:lnSpc>
                <a:spcPct val="90000"/>
              </a:lnSpc>
              <a:defRPr/>
            </a:pPr>
            <a:r>
              <a:rPr lang="en-US" b="1" dirty="0"/>
              <a:t>Lazy</a:t>
            </a:r>
            <a:r>
              <a:rPr lang="en-US" dirty="0"/>
              <a:t>   approach      </a:t>
            </a:r>
            <a:r>
              <a:rPr lang="en-US" sz="2000" b="1" dirty="0">
                <a:solidFill>
                  <a:srgbClr val="3366FF"/>
                </a:solidFill>
              </a:rPr>
              <a:t>[La Torre-</a:t>
            </a:r>
            <a:r>
              <a:rPr lang="en-US" sz="2000" b="1" dirty="0" err="1">
                <a:solidFill>
                  <a:srgbClr val="3366FF"/>
                </a:solidFill>
              </a:rPr>
              <a:t>Madhusudan</a:t>
            </a:r>
            <a:r>
              <a:rPr lang="en-US" sz="2000" b="1" dirty="0">
                <a:solidFill>
                  <a:srgbClr val="3366FF"/>
                </a:solidFill>
              </a:rPr>
              <a:t>-</a:t>
            </a:r>
            <a:r>
              <a:rPr lang="en-US" sz="2000" b="1" dirty="0" err="1">
                <a:solidFill>
                  <a:srgbClr val="3366FF"/>
                </a:solidFill>
              </a:rPr>
              <a:t>Parlato</a:t>
            </a:r>
            <a:r>
              <a:rPr lang="en-US" sz="2000" b="1" dirty="0">
                <a:solidFill>
                  <a:srgbClr val="3366FF"/>
                </a:solidFill>
              </a:rPr>
              <a:t>, CAV’09]</a:t>
            </a:r>
            <a:endParaRPr lang="en-US" sz="2800" b="1" dirty="0">
              <a:solidFill>
                <a:srgbClr val="3366FF"/>
              </a:solidFill>
            </a:endParaRPr>
          </a:p>
          <a:p>
            <a:pPr marL="0" lvl="1" indent="0" eaLnBrk="1" hangingPunct="1">
              <a:buFont typeface="Arial" pitchFamily="34" charset="0"/>
              <a:buNone/>
              <a:defRPr/>
            </a:pPr>
            <a:endParaRPr lang="en-GB" sz="2400" b="1" dirty="0"/>
          </a:p>
          <a:p>
            <a:endParaRPr lang="en-GB" dirty="0"/>
          </a:p>
        </p:txBody>
      </p:sp>
      <p:sp>
        <p:nvSpPr>
          <p:cNvPr id="4" name="Rounded Rectangle 3"/>
          <p:cNvSpPr/>
          <p:nvPr/>
        </p:nvSpPr>
        <p:spPr>
          <a:xfrm>
            <a:off x="1447800" y="1600200"/>
            <a:ext cx="6705600" cy="762000"/>
          </a:xfrm>
          <a:prstGeom prst="roundRect">
            <a:avLst/>
          </a:prstGeom>
          <a:solidFill>
            <a:schemeClr val="bg1"/>
          </a:solidFill>
          <a:ln>
            <a:solidFill>
              <a:schemeClr val="tx1"/>
            </a:solidFill>
          </a:ln>
          <a:effectLst>
            <a:outerShdw blurRad="508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marL="342900" lvl="0" indent="-342900" algn="ctr" eaLnBrk="0" fontAlgn="base" hangingPunct="0">
              <a:spcBef>
                <a:spcPts val="1800"/>
              </a:spcBef>
              <a:spcAft>
                <a:spcPct val="0"/>
              </a:spcAft>
            </a:pPr>
            <a:r>
              <a:rPr lang="en-GB" sz="2800" b="1" kern="0" dirty="0" smtClean="0">
                <a:solidFill>
                  <a:srgbClr val="000000"/>
                </a:solidFill>
              </a:rPr>
              <a:t>Most concurrency errors are shallow!</a:t>
            </a:r>
          </a:p>
        </p:txBody>
      </p:sp>
    </p:spTree>
    <p:extLst>
      <p:ext uri="{BB962C8B-B14F-4D97-AF65-F5344CB8AC3E}">
        <p14:creationId xmlns:p14="http://schemas.microsoft.com/office/powerpoint/2010/main" val="39964519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Content Placeholder 2"/>
          <p:cNvSpPr>
            <a:spLocks noGrp="1"/>
          </p:cNvSpPr>
          <p:nvPr>
            <p:ph idx="1"/>
          </p:nvPr>
        </p:nvSpPr>
        <p:spPr bwMode="auto">
          <a:xfrm>
            <a:off x="0" y="3657600"/>
            <a:ext cx="9144000" cy="2527300"/>
          </a:xfrm>
          <a:solidFill>
            <a:schemeClr val="tx1"/>
          </a:solidFill>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457200" lvl="1" indent="0" algn="ctr">
              <a:buFont typeface="Arial" charset="0"/>
              <a:buNone/>
              <a:defRPr/>
            </a:pPr>
            <a:endParaRPr lang="en-GB" sz="4400" b="1" dirty="0">
              <a:solidFill>
                <a:srgbClr val="3366FF"/>
              </a:solidFill>
              <a:latin typeface="Calibri" charset="0"/>
              <a:cs typeface="MS PGothic" charset="0"/>
            </a:endParaRPr>
          </a:p>
          <a:p>
            <a:pPr marL="457200" lvl="1" indent="0" algn="ctr">
              <a:buFont typeface="Arial" charset="0"/>
              <a:buNone/>
              <a:defRPr/>
            </a:pPr>
            <a:r>
              <a:rPr lang="en-GB" sz="4400" b="1" dirty="0" smtClean="0">
                <a:solidFill>
                  <a:schemeClr val="bg1"/>
                </a:solidFill>
                <a:latin typeface="Calibri" charset="0"/>
                <a:cs typeface="MS PGothic" charset="0"/>
              </a:rPr>
              <a:t>LR</a:t>
            </a:r>
            <a:r>
              <a:rPr lang="en-GB" sz="4400" b="1" dirty="0" smtClean="0">
                <a:solidFill>
                  <a:schemeClr val="tx1">
                    <a:lumMod val="65000"/>
                    <a:lumOff val="35000"/>
                  </a:schemeClr>
                </a:solidFill>
                <a:latin typeface="Calibri" charset="0"/>
                <a:cs typeface="MS PGothic" charset="0"/>
              </a:rPr>
              <a:t>   </a:t>
            </a:r>
            <a:r>
              <a:rPr lang="en-GB" sz="4400" b="1" dirty="0" err="1" smtClean="0">
                <a:solidFill>
                  <a:srgbClr val="FFFFFF"/>
                </a:solidFill>
                <a:latin typeface="Calibri" charset="0"/>
                <a:cs typeface="MS PGothic" charset="0"/>
              </a:rPr>
              <a:t>Sequentialization</a:t>
            </a:r>
            <a:endParaRPr lang="en-GB" sz="4400" b="1" dirty="0" smtClean="0">
              <a:solidFill>
                <a:srgbClr val="FFFFFF"/>
              </a:solidFill>
              <a:latin typeface="Calibri" charset="0"/>
              <a:cs typeface="MS PGothic" charset="0"/>
            </a:endParaRPr>
          </a:p>
        </p:txBody>
      </p:sp>
      <p:sp>
        <p:nvSpPr>
          <p:cNvPr id="84994" name="Rectangle 1"/>
          <p:cNvSpPr>
            <a:spLocks noChangeArrowheads="1"/>
          </p:cNvSpPr>
          <p:nvPr/>
        </p:nvSpPr>
        <p:spPr bwMode="auto">
          <a:xfrm>
            <a:off x="3271838" y="5522913"/>
            <a:ext cx="3086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20000"/>
              </a:spcBef>
            </a:pPr>
            <a:r>
              <a:rPr lang="en-US" sz="2400" b="1">
                <a:solidFill>
                  <a:srgbClr val="3366FF"/>
                </a:solidFill>
                <a:latin typeface="Arial" charset="0"/>
                <a:cs typeface="Arial" charset="0"/>
              </a:rPr>
              <a:t>[ Lal-Reps, CAV’08 ]</a:t>
            </a:r>
            <a:r>
              <a:rPr lang="en-US" sz="2400" b="1">
                <a:solidFill>
                  <a:srgbClr val="0000FF"/>
                </a:solidFill>
                <a:latin typeface="Arial" charset="0"/>
                <a:cs typeface="Arial" charset="0"/>
              </a:rPr>
              <a:t> </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a:t>
            </a:r>
            <a:endParaRPr lang="en-US" sz="1400">
              <a:solidFill>
                <a:srgbClr val="0000FF"/>
              </a:solidFill>
              <a:latin typeface="Arial" charset="0"/>
              <a:cs typeface="MS PGothic" charset="0"/>
            </a:endParaRPr>
          </a:p>
        </p:txBody>
      </p:sp>
      <p:grpSp>
        <p:nvGrpSpPr>
          <p:cNvPr id="86018" name="Group 232"/>
          <p:cNvGrpSpPr>
            <a:grpSpLocks/>
          </p:cNvGrpSpPr>
          <p:nvPr/>
        </p:nvGrpSpPr>
        <p:grpSpPr bwMode="auto">
          <a:xfrm>
            <a:off x="815975" y="765175"/>
            <a:ext cx="7677150" cy="4508500"/>
            <a:chOff x="34279" y="1259651"/>
            <a:chExt cx="4652899" cy="2789847"/>
          </a:xfrm>
        </p:grpSpPr>
        <p:sp>
          <p:nvSpPr>
            <p:cNvPr id="38" name="Rectangle 233"/>
            <p:cNvSpPr>
              <a:spLocks noChangeArrowheads="1"/>
            </p:cNvSpPr>
            <p:nvPr/>
          </p:nvSpPr>
          <p:spPr bwMode="auto">
            <a:xfrm>
              <a:off x="320996" y="1551406"/>
              <a:ext cx="4113140" cy="2498092"/>
            </a:xfrm>
            <a:prstGeom prst="rect">
              <a:avLst/>
            </a:prstGeom>
            <a:solidFill>
              <a:schemeClr val="bg2">
                <a:lumMod val="40000"/>
                <a:lumOff val="60000"/>
              </a:schemeClr>
            </a:soli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rgbClr val="FFFFFF"/>
                </a:solidFill>
                <a:latin typeface="Arial" charset="0"/>
                <a:cs typeface="Arial" charset="0"/>
              </a:endParaRPr>
            </a:p>
          </p:txBody>
        </p:sp>
        <p:sp>
          <p:nvSpPr>
            <p:cNvPr id="86023" name="TextBox 118"/>
            <p:cNvSpPr txBox="1">
              <a:spLocks noChangeArrowheads="1"/>
            </p:cNvSpPr>
            <p:nvPr/>
          </p:nvSpPr>
          <p:spPr bwMode="auto">
            <a:xfrm>
              <a:off x="34279" y="1259651"/>
              <a:ext cx="4652899" cy="285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b="1">
                  <a:solidFill>
                    <a:srgbClr val="000000"/>
                  </a:solidFill>
                  <a:cs typeface="Arial" charset="0"/>
                </a:rPr>
                <a:t>Bounded Round-Robin schedules</a:t>
              </a:r>
              <a:endParaRPr lang="en-US" sz="2000">
                <a:solidFill>
                  <a:srgbClr val="000000"/>
                </a:solidFill>
                <a:cs typeface="Arial" charset="0"/>
              </a:endParaRPr>
            </a:p>
          </p:txBody>
        </p:sp>
        <p:grpSp>
          <p:nvGrpSpPr>
            <p:cNvPr id="86024" name="Group 2"/>
            <p:cNvGrpSpPr>
              <a:grpSpLocks noChangeAspect="1"/>
            </p:cNvGrpSpPr>
            <p:nvPr/>
          </p:nvGrpSpPr>
          <p:grpSpPr bwMode="auto">
            <a:xfrm>
              <a:off x="379687" y="1941181"/>
              <a:ext cx="3939955" cy="2015977"/>
              <a:chOff x="3607045" y="3005572"/>
              <a:chExt cx="7880039" cy="4030938"/>
            </a:xfrm>
          </p:grpSpPr>
          <p:sp>
            <p:nvSpPr>
              <p:cNvPr id="41" name="Line 9"/>
              <p:cNvSpPr>
                <a:spLocks noChangeShapeType="1"/>
              </p:cNvSpPr>
              <p:nvPr/>
            </p:nvSpPr>
            <p:spPr bwMode="auto">
              <a:xfrm flipV="1">
                <a:off x="10292089" y="5349275"/>
                <a:ext cx="1077612" cy="159098"/>
              </a:xfrm>
              <a:prstGeom prst="line">
                <a:avLst/>
              </a:prstGeom>
              <a:noFill/>
              <a:ln w="19050" cmpd="sng">
                <a:solidFill>
                  <a:schemeClr val="bg1">
                    <a:lumMod val="50000"/>
                  </a:schemeClr>
                </a:solidFill>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42" name="Line 9"/>
              <p:cNvSpPr>
                <a:spLocks noChangeShapeType="1"/>
              </p:cNvSpPr>
              <p:nvPr/>
            </p:nvSpPr>
            <p:spPr bwMode="auto">
              <a:xfrm flipV="1">
                <a:off x="10218965" y="4551815"/>
                <a:ext cx="1171903" cy="300520"/>
              </a:xfrm>
              <a:prstGeom prst="line">
                <a:avLst/>
              </a:prstGeom>
              <a:noFill/>
              <a:ln w="19050" cmpd="sng">
                <a:solidFill>
                  <a:schemeClr val="bg1">
                    <a:lumMod val="50000"/>
                  </a:schemeClr>
                </a:solidFill>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43" name="Rounded Rectangle 42"/>
              <p:cNvSpPr>
                <a:spLocks/>
              </p:cNvSpPr>
              <p:nvPr/>
            </p:nvSpPr>
            <p:spPr bwMode="auto">
              <a:xfrm>
                <a:off x="10147765" y="3255452"/>
                <a:ext cx="1135341" cy="3781058"/>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latin typeface="Arial"/>
                  <a:cs typeface="Arial"/>
                </a:endParaRPr>
              </a:p>
            </p:txBody>
          </p:sp>
          <p:sp>
            <p:nvSpPr>
              <p:cNvPr id="44" name="Rounded Rectangle 43"/>
              <p:cNvSpPr>
                <a:spLocks/>
              </p:cNvSpPr>
              <p:nvPr/>
            </p:nvSpPr>
            <p:spPr bwMode="auto">
              <a:xfrm>
                <a:off x="3914934" y="3269201"/>
                <a:ext cx="1135341" cy="3767309"/>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latin typeface="Arial"/>
                  <a:cs typeface="Arial"/>
                </a:endParaRPr>
              </a:p>
            </p:txBody>
          </p:sp>
          <p:sp>
            <p:nvSpPr>
              <p:cNvPr id="86029" name="TextBox 240"/>
              <p:cNvSpPr txBox="1">
                <a:spLocks noChangeArrowheads="1"/>
              </p:cNvSpPr>
              <p:nvPr/>
            </p:nvSpPr>
            <p:spPr bwMode="auto">
              <a:xfrm>
                <a:off x="4014667" y="5632233"/>
                <a:ext cx="944172" cy="49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2000">
                    <a:solidFill>
                      <a:srgbClr val="000000"/>
                    </a:solidFill>
                    <a:latin typeface="Arial" charset="0"/>
                    <a:cs typeface="Arial" charset="0"/>
                  </a:rPr>
                  <a:t>T</a:t>
                </a:r>
                <a:r>
                  <a:rPr lang="en-US" sz="2000" baseline="-25000">
                    <a:solidFill>
                      <a:srgbClr val="000000"/>
                    </a:solidFill>
                    <a:latin typeface="Arial" charset="0"/>
                    <a:cs typeface="Arial" charset="0"/>
                  </a:rPr>
                  <a:t>1 </a:t>
                </a:r>
                <a:endParaRPr lang="en-US" sz="1400" baseline="-25000">
                  <a:solidFill>
                    <a:srgbClr val="000000"/>
                  </a:solidFill>
                  <a:latin typeface="Arial" charset="0"/>
                  <a:cs typeface="Arial" charset="0"/>
                </a:endParaRPr>
              </a:p>
            </p:txBody>
          </p:sp>
          <p:sp>
            <p:nvSpPr>
              <p:cNvPr id="86030" name="TextBox 77"/>
              <p:cNvSpPr txBox="1">
                <a:spLocks noChangeArrowheads="1"/>
              </p:cNvSpPr>
              <p:nvPr/>
            </p:nvSpPr>
            <p:spPr bwMode="auto">
              <a:xfrm>
                <a:off x="10110548" y="5632100"/>
                <a:ext cx="1185184" cy="49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2000">
                    <a:solidFill>
                      <a:srgbClr val="000000"/>
                    </a:solidFill>
                    <a:latin typeface="Arial" charset="0"/>
                    <a:cs typeface="Arial" charset="0"/>
                  </a:rPr>
                  <a:t>T</a:t>
                </a:r>
                <a:r>
                  <a:rPr lang="en-US" sz="2000" baseline="-25000">
                    <a:solidFill>
                      <a:srgbClr val="000000"/>
                    </a:solidFill>
                    <a:latin typeface="Arial" charset="0"/>
                    <a:cs typeface="Arial" charset="0"/>
                  </a:rPr>
                  <a:t>N</a:t>
                </a:r>
              </a:p>
            </p:txBody>
          </p:sp>
          <p:sp>
            <p:nvSpPr>
              <p:cNvPr id="47" name="Rounded Rectangle 46"/>
              <p:cNvSpPr>
                <a:spLocks/>
              </p:cNvSpPr>
              <p:nvPr/>
            </p:nvSpPr>
            <p:spPr bwMode="auto">
              <a:xfrm>
                <a:off x="5587157" y="3255452"/>
                <a:ext cx="1135341" cy="3781058"/>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latin typeface="Arial"/>
                  <a:cs typeface="Arial"/>
                </a:endParaRPr>
              </a:p>
            </p:txBody>
          </p:sp>
          <p:sp>
            <p:nvSpPr>
              <p:cNvPr id="48" name="Rounded Rectangle 47"/>
              <p:cNvSpPr>
                <a:spLocks/>
              </p:cNvSpPr>
              <p:nvPr/>
            </p:nvSpPr>
            <p:spPr bwMode="auto">
              <a:xfrm>
                <a:off x="8473618" y="3247596"/>
                <a:ext cx="1137266" cy="3788914"/>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solidFill>
                    <a:srgbClr val="FFFFFF"/>
                  </a:solidFill>
                  <a:latin typeface="Arial"/>
                  <a:cs typeface="Arial"/>
                </a:endParaRPr>
              </a:p>
            </p:txBody>
          </p:sp>
          <p:sp>
            <p:nvSpPr>
              <p:cNvPr id="49" name="Line 9"/>
              <p:cNvSpPr>
                <a:spLocks noChangeShapeType="1"/>
              </p:cNvSpPr>
              <p:nvPr/>
            </p:nvSpPr>
            <p:spPr bwMode="auto">
              <a:xfrm flipV="1">
                <a:off x="3930329" y="3565794"/>
                <a:ext cx="1093007"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50" name="Line 9"/>
              <p:cNvSpPr>
                <a:spLocks noChangeShapeType="1"/>
              </p:cNvSpPr>
              <p:nvPr/>
            </p:nvSpPr>
            <p:spPr bwMode="auto">
              <a:xfrm flipV="1">
                <a:off x="5617946" y="3565794"/>
                <a:ext cx="1093007"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51" name="Line 9"/>
              <p:cNvSpPr>
                <a:spLocks noChangeShapeType="1"/>
              </p:cNvSpPr>
              <p:nvPr/>
            </p:nvSpPr>
            <p:spPr bwMode="auto">
              <a:xfrm flipV="1">
                <a:off x="8504406" y="3565794"/>
                <a:ext cx="1091083"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52" name="Line 9"/>
              <p:cNvSpPr>
                <a:spLocks noChangeShapeType="1"/>
              </p:cNvSpPr>
              <p:nvPr/>
            </p:nvSpPr>
            <p:spPr bwMode="auto">
              <a:xfrm flipV="1">
                <a:off x="10182402" y="3565794"/>
                <a:ext cx="1091083"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53" name="Line 9"/>
              <p:cNvSpPr>
                <a:spLocks noChangeShapeType="1"/>
              </p:cNvSpPr>
              <p:nvPr/>
            </p:nvSpPr>
            <p:spPr bwMode="auto">
              <a:xfrm flipV="1">
                <a:off x="5050275" y="3565794"/>
                <a:ext cx="509941"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54" name="Line 9"/>
              <p:cNvSpPr>
                <a:spLocks noChangeShapeType="1"/>
              </p:cNvSpPr>
              <p:nvPr/>
            </p:nvSpPr>
            <p:spPr bwMode="auto">
              <a:xfrm flipV="1">
                <a:off x="9610884" y="3565794"/>
                <a:ext cx="511866"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55" name="Line 9"/>
              <p:cNvSpPr>
                <a:spLocks noChangeShapeType="1"/>
              </p:cNvSpPr>
              <p:nvPr/>
            </p:nvSpPr>
            <p:spPr bwMode="auto">
              <a:xfrm flipV="1">
                <a:off x="6722498" y="3565794"/>
                <a:ext cx="1751120"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56" name="Arc 55"/>
              <p:cNvSpPr>
                <a:spLocks noChangeAspect="1"/>
              </p:cNvSpPr>
              <p:nvPr/>
            </p:nvSpPr>
            <p:spPr bwMode="auto">
              <a:xfrm rot="10800000" flipH="1" flipV="1">
                <a:off x="11242696" y="3565794"/>
                <a:ext cx="240538" cy="241594"/>
              </a:xfrm>
              <a:prstGeom prst="arc">
                <a:avLst>
                  <a:gd name="adj1" fmla="val 16200000"/>
                  <a:gd name="adj2" fmla="val 4968652"/>
                </a:avLst>
              </a:prstGeom>
              <a:ln w="19050">
                <a:solidFill>
                  <a:schemeClr val="bg1">
                    <a:lumMod val="50000"/>
                  </a:schemeClr>
                </a:solidFill>
                <a:prstDash val="solid"/>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solidFill>
                    <a:srgbClr val="000000"/>
                  </a:solidFill>
                  <a:latin typeface="Arial"/>
                  <a:cs typeface="Arial"/>
                </a:endParaRPr>
              </a:p>
            </p:txBody>
          </p:sp>
          <p:sp>
            <p:nvSpPr>
              <p:cNvPr id="57" name="Line 9"/>
              <p:cNvSpPr>
                <a:spLocks noChangeShapeType="1"/>
              </p:cNvSpPr>
              <p:nvPr/>
            </p:nvSpPr>
            <p:spPr bwMode="auto">
              <a:xfrm flipV="1">
                <a:off x="3884145" y="3811316"/>
                <a:ext cx="7429750" cy="253381"/>
              </a:xfrm>
              <a:prstGeom prst="line">
                <a:avLst/>
              </a:prstGeom>
              <a:noFill/>
              <a:ln w="19050" cmpd="sng">
                <a:solidFill>
                  <a:schemeClr val="bg1">
                    <a:lumMod val="50000"/>
                  </a:schemeClr>
                </a:solidFill>
                <a:prstDash val="sysDot"/>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58" name="Arc 57"/>
              <p:cNvSpPr>
                <a:spLocks noChangeAspect="1"/>
              </p:cNvSpPr>
              <p:nvPr/>
            </p:nvSpPr>
            <p:spPr bwMode="auto">
              <a:xfrm rot="10800000" flipV="1">
                <a:off x="3786005" y="4858228"/>
                <a:ext cx="240539" cy="239631"/>
              </a:xfrm>
              <a:prstGeom prst="arc">
                <a:avLst>
                  <a:gd name="adj1" fmla="val 16200000"/>
                  <a:gd name="adj2" fmla="val 4968652"/>
                </a:avLst>
              </a:prstGeom>
              <a:ln w="19050">
                <a:solidFill>
                  <a:schemeClr val="bg1">
                    <a:lumMod val="50000"/>
                  </a:schemeClr>
                </a:solidFill>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000000"/>
                  </a:solidFill>
                  <a:latin typeface="Arial"/>
                  <a:cs typeface="Arial"/>
                </a:endParaRPr>
              </a:p>
            </p:txBody>
          </p:sp>
          <p:sp>
            <p:nvSpPr>
              <p:cNvPr id="59" name="Line 9"/>
              <p:cNvSpPr>
                <a:spLocks noChangeShapeType="1"/>
              </p:cNvSpPr>
              <p:nvPr/>
            </p:nvSpPr>
            <p:spPr bwMode="auto">
              <a:xfrm flipV="1">
                <a:off x="3607045" y="3565794"/>
                <a:ext cx="292495" cy="0"/>
              </a:xfrm>
              <a:prstGeom prst="line">
                <a:avLst/>
              </a:prstGeom>
              <a:noFill/>
              <a:ln w="19050" cmpd="sng">
                <a:solidFill>
                  <a:schemeClr val="bg1">
                    <a:lumMod val="50000"/>
                  </a:schemeClr>
                </a:solidFill>
                <a:round/>
                <a:headEnd type="oval"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60" name="Line 9"/>
              <p:cNvSpPr>
                <a:spLocks noChangeShapeType="1"/>
              </p:cNvSpPr>
              <p:nvPr/>
            </p:nvSpPr>
            <p:spPr bwMode="auto">
              <a:xfrm flipV="1">
                <a:off x="11281183" y="3565794"/>
                <a:ext cx="103913" cy="0"/>
              </a:xfrm>
              <a:prstGeom prst="line">
                <a:avLst/>
              </a:prstGeom>
              <a:noFill/>
              <a:ln w="19050" cmpd="sng">
                <a:solidFill>
                  <a:schemeClr val="bg1">
                    <a:lumMod val="50000"/>
                  </a:schemeClr>
                </a:solidFill>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61" name="Line 9"/>
              <p:cNvSpPr>
                <a:spLocks noChangeShapeType="1"/>
              </p:cNvSpPr>
              <p:nvPr/>
            </p:nvSpPr>
            <p:spPr bwMode="auto">
              <a:xfrm flipV="1">
                <a:off x="11283106" y="3815245"/>
                <a:ext cx="101989" cy="0"/>
              </a:xfrm>
              <a:prstGeom prst="line">
                <a:avLst/>
              </a:prstGeom>
              <a:noFill/>
              <a:ln w="19050" cmpd="sng">
                <a:solidFill>
                  <a:schemeClr val="bg1">
                    <a:lumMod val="50000"/>
                  </a:schemeClr>
                </a:solidFill>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6046" name="TextBox 95"/>
              <p:cNvSpPr txBox="1">
                <a:spLocks noChangeArrowheads="1"/>
              </p:cNvSpPr>
              <p:nvPr/>
            </p:nvSpPr>
            <p:spPr bwMode="auto">
              <a:xfrm>
                <a:off x="8321536" y="5632100"/>
                <a:ext cx="1526122" cy="49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2000">
                    <a:solidFill>
                      <a:srgbClr val="000000"/>
                    </a:solidFill>
                    <a:latin typeface="Arial" charset="0"/>
                    <a:cs typeface="Arial" charset="0"/>
                  </a:rPr>
                  <a:t>T</a:t>
                </a:r>
                <a:r>
                  <a:rPr lang="en-US" sz="2000" baseline="-25000">
                    <a:solidFill>
                      <a:srgbClr val="000000"/>
                    </a:solidFill>
                    <a:latin typeface="Arial" charset="0"/>
                    <a:cs typeface="Arial" charset="0"/>
                  </a:rPr>
                  <a:t>N-1</a:t>
                </a:r>
              </a:p>
            </p:txBody>
          </p:sp>
          <p:sp>
            <p:nvSpPr>
              <p:cNvPr id="63" name="Line 9"/>
              <p:cNvSpPr>
                <a:spLocks noChangeShapeType="1"/>
              </p:cNvSpPr>
              <p:nvPr/>
            </p:nvSpPr>
            <p:spPr bwMode="auto">
              <a:xfrm flipV="1">
                <a:off x="3934177" y="4310220"/>
                <a:ext cx="1093007"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64" name="Line 9"/>
              <p:cNvSpPr>
                <a:spLocks noChangeShapeType="1"/>
              </p:cNvSpPr>
              <p:nvPr/>
            </p:nvSpPr>
            <p:spPr bwMode="auto">
              <a:xfrm flipV="1">
                <a:off x="5621794" y="4310220"/>
                <a:ext cx="1093007"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65" name="Line 9"/>
              <p:cNvSpPr>
                <a:spLocks noChangeShapeType="1"/>
              </p:cNvSpPr>
              <p:nvPr/>
            </p:nvSpPr>
            <p:spPr bwMode="auto">
              <a:xfrm flipV="1">
                <a:off x="8510180" y="4310220"/>
                <a:ext cx="1091082"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66" name="Line 9"/>
              <p:cNvSpPr>
                <a:spLocks noChangeShapeType="1"/>
              </p:cNvSpPr>
              <p:nvPr/>
            </p:nvSpPr>
            <p:spPr bwMode="auto">
              <a:xfrm flipV="1">
                <a:off x="10184327" y="4310220"/>
                <a:ext cx="1096855"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67" name="Line 9"/>
              <p:cNvSpPr>
                <a:spLocks noChangeShapeType="1"/>
              </p:cNvSpPr>
              <p:nvPr/>
            </p:nvSpPr>
            <p:spPr bwMode="auto">
              <a:xfrm flipV="1">
                <a:off x="5054124" y="4310220"/>
                <a:ext cx="511866"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68" name="Line 9"/>
              <p:cNvSpPr>
                <a:spLocks noChangeShapeType="1"/>
              </p:cNvSpPr>
              <p:nvPr/>
            </p:nvSpPr>
            <p:spPr bwMode="auto">
              <a:xfrm flipV="1">
                <a:off x="9616656" y="4310220"/>
                <a:ext cx="509942"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69" name="Line 9"/>
              <p:cNvSpPr>
                <a:spLocks noChangeShapeType="1"/>
              </p:cNvSpPr>
              <p:nvPr/>
            </p:nvSpPr>
            <p:spPr bwMode="auto">
              <a:xfrm flipV="1">
                <a:off x="6732120" y="4310220"/>
                <a:ext cx="1743422"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70" name="Arc 69"/>
              <p:cNvSpPr>
                <a:spLocks noChangeAspect="1"/>
              </p:cNvSpPr>
              <p:nvPr/>
            </p:nvSpPr>
            <p:spPr bwMode="auto">
              <a:xfrm rot="10800000" flipH="1" flipV="1">
                <a:off x="11246545" y="4310220"/>
                <a:ext cx="240538" cy="241596"/>
              </a:xfrm>
              <a:prstGeom prst="arc">
                <a:avLst>
                  <a:gd name="adj1" fmla="val 16200000"/>
                  <a:gd name="adj2" fmla="val 4968652"/>
                </a:avLst>
              </a:prstGeom>
              <a:ln w="19050">
                <a:solidFill>
                  <a:schemeClr val="bg1">
                    <a:lumMod val="50000"/>
                  </a:schemeClr>
                </a:solidFill>
                <a:prstDash val="solid"/>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solidFill>
                    <a:srgbClr val="000000"/>
                  </a:solidFill>
                  <a:latin typeface="Arial"/>
                  <a:cs typeface="Arial"/>
                </a:endParaRPr>
              </a:p>
            </p:txBody>
          </p:sp>
          <p:sp>
            <p:nvSpPr>
              <p:cNvPr id="71" name="Line 9"/>
              <p:cNvSpPr>
                <a:spLocks noChangeShapeType="1"/>
              </p:cNvSpPr>
              <p:nvPr/>
            </p:nvSpPr>
            <p:spPr bwMode="auto">
              <a:xfrm flipV="1">
                <a:off x="11286955" y="4310220"/>
                <a:ext cx="101989" cy="0"/>
              </a:xfrm>
              <a:prstGeom prst="line">
                <a:avLst/>
              </a:prstGeom>
              <a:noFill/>
              <a:ln w="19050" cmpd="sng">
                <a:solidFill>
                  <a:schemeClr val="bg1">
                    <a:lumMod val="50000"/>
                  </a:schemeClr>
                </a:solidFill>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72" name="Arc 71"/>
              <p:cNvSpPr>
                <a:spLocks noChangeAspect="1"/>
              </p:cNvSpPr>
              <p:nvPr/>
            </p:nvSpPr>
            <p:spPr bwMode="auto">
              <a:xfrm rot="10800000" flipV="1">
                <a:off x="3789854" y="6419756"/>
                <a:ext cx="240539" cy="241596"/>
              </a:xfrm>
              <a:prstGeom prst="arc">
                <a:avLst>
                  <a:gd name="adj1" fmla="val 16200000"/>
                  <a:gd name="adj2" fmla="val 4968652"/>
                </a:avLst>
              </a:prstGeom>
              <a:ln w="19050">
                <a:solidFill>
                  <a:schemeClr val="bg1">
                    <a:lumMod val="50000"/>
                  </a:schemeClr>
                </a:solidFill>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000000"/>
                  </a:solidFill>
                  <a:latin typeface="Arial"/>
                  <a:cs typeface="Arial"/>
                </a:endParaRPr>
              </a:p>
            </p:txBody>
          </p:sp>
          <p:sp>
            <p:nvSpPr>
              <p:cNvPr id="73" name="Line 9"/>
              <p:cNvSpPr>
                <a:spLocks noChangeShapeType="1"/>
              </p:cNvSpPr>
              <p:nvPr/>
            </p:nvSpPr>
            <p:spPr bwMode="auto">
              <a:xfrm flipV="1">
                <a:off x="3943798" y="6671171"/>
                <a:ext cx="1091083"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74" name="Line 9"/>
              <p:cNvSpPr>
                <a:spLocks noChangeShapeType="1"/>
              </p:cNvSpPr>
              <p:nvPr/>
            </p:nvSpPr>
            <p:spPr bwMode="auto">
              <a:xfrm flipV="1">
                <a:off x="5621794" y="6671171"/>
                <a:ext cx="1093007"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75" name="Line 9"/>
              <p:cNvSpPr>
                <a:spLocks noChangeShapeType="1"/>
              </p:cNvSpPr>
              <p:nvPr/>
            </p:nvSpPr>
            <p:spPr bwMode="auto">
              <a:xfrm flipV="1">
                <a:off x="8506331" y="6671171"/>
                <a:ext cx="1093007"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76" name="Line 9"/>
              <p:cNvSpPr>
                <a:spLocks noChangeShapeType="1"/>
              </p:cNvSpPr>
              <p:nvPr/>
            </p:nvSpPr>
            <p:spPr bwMode="auto">
              <a:xfrm flipV="1">
                <a:off x="10182402" y="6671171"/>
                <a:ext cx="1094931" cy="0"/>
              </a:xfrm>
              <a:prstGeom prst="line">
                <a:avLst/>
              </a:prstGeom>
              <a:noFill/>
              <a:ln w="19050" cmpd="sng">
                <a:solidFill>
                  <a:schemeClr val="bg1">
                    <a:lumMod val="50000"/>
                  </a:schemeClr>
                </a:solidFill>
                <a:prstDash val="sysDash"/>
                <a:round/>
                <a:headEnd type="none" w="med" len="med"/>
                <a:tailEnd type="none" w="lg" len="lg"/>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77" name="Line 9"/>
              <p:cNvSpPr>
                <a:spLocks noChangeShapeType="1"/>
              </p:cNvSpPr>
              <p:nvPr/>
            </p:nvSpPr>
            <p:spPr bwMode="auto">
              <a:xfrm flipV="1">
                <a:off x="5050275" y="6671171"/>
                <a:ext cx="513789"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78" name="Line 9"/>
              <p:cNvSpPr>
                <a:spLocks noChangeShapeType="1"/>
              </p:cNvSpPr>
              <p:nvPr/>
            </p:nvSpPr>
            <p:spPr bwMode="auto">
              <a:xfrm flipV="1">
                <a:off x="9614732" y="6671171"/>
                <a:ext cx="511866"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79" name="Line 9"/>
              <p:cNvSpPr>
                <a:spLocks noChangeShapeType="1"/>
              </p:cNvSpPr>
              <p:nvPr/>
            </p:nvSpPr>
            <p:spPr bwMode="auto">
              <a:xfrm flipV="1">
                <a:off x="6730195" y="6671171"/>
                <a:ext cx="1743422"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6064" name="TextBox 114"/>
              <p:cNvSpPr txBox="1">
                <a:spLocks noChangeArrowheads="1"/>
              </p:cNvSpPr>
              <p:nvPr/>
            </p:nvSpPr>
            <p:spPr bwMode="auto">
              <a:xfrm>
                <a:off x="5491206" y="5618443"/>
                <a:ext cx="1408046" cy="49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2000">
                    <a:solidFill>
                      <a:srgbClr val="000000"/>
                    </a:solidFill>
                    <a:latin typeface="Arial" charset="0"/>
                    <a:cs typeface="Arial" charset="0"/>
                  </a:rPr>
                  <a:t>T</a:t>
                </a:r>
                <a:r>
                  <a:rPr lang="en-US" sz="2000" baseline="-25000">
                    <a:solidFill>
                      <a:srgbClr val="000000"/>
                    </a:solidFill>
                    <a:latin typeface="Arial" charset="0"/>
                    <a:cs typeface="Arial" charset="0"/>
                  </a:rPr>
                  <a:t>2</a:t>
                </a:r>
              </a:p>
            </p:txBody>
          </p:sp>
          <p:sp>
            <p:nvSpPr>
              <p:cNvPr id="81" name="Line 9"/>
              <p:cNvSpPr>
                <a:spLocks noChangeShapeType="1"/>
              </p:cNvSpPr>
              <p:nvPr/>
            </p:nvSpPr>
            <p:spPr bwMode="auto">
              <a:xfrm flipV="1">
                <a:off x="3884145" y="4595027"/>
                <a:ext cx="7429750" cy="257308"/>
              </a:xfrm>
              <a:prstGeom prst="line">
                <a:avLst/>
              </a:prstGeom>
              <a:noFill/>
              <a:ln w="19050" cmpd="sng">
                <a:solidFill>
                  <a:schemeClr val="bg1">
                    <a:lumMod val="50000"/>
                  </a:schemeClr>
                </a:solidFill>
                <a:prstDash val="sysDot"/>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2" name="Arc 81"/>
              <p:cNvSpPr>
                <a:spLocks noChangeAspect="1"/>
              </p:cNvSpPr>
              <p:nvPr/>
            </p:nvSpPr>
            <p:spPr bwMode="auto">
              <a:xfrm rot="10800000" flipV="1">
                <a:off x="3774459" y="4056840"/>
                <a:ext cx="240539" cy="241594"/>
              </a:xfrm>
              <a:prstGeom prst="arc">
                <a:avLst>
                  <a:gd name="adj1" fmla="val 16200000"/>
                  <a:gd name="adj2" fmla="val 4968652"/>
                </a:avLst>
              </a:prstGeom>
              <a:ln w="19050">
                <a:solidFill>
                  <a:schemeClr val="bg1">
                    <a:lumMod val="50000"/>
                  </a:schemeClr>
                </a:solidFill>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solidFill>
                    <a:srgbClr val="000000"/>
                  </a:solidFill>
                  <a:latin typeface="Arial"/>
                  <a:cs typeface="Arial"/>
                </a:endParaRPr>
              </a:p>
            </p:txBody>
          </p:sp>
          <p:sp>
            <p:nvSpPr>
              <p:cNvPr id="83" name="Line 9"/>
              <p:cNvSpPr>
                <a:spLocks noChangeShapeType="1"/>
              </p:cNvSpPr>
              <p:nvPr/>
            </p:nvSpPr>
            <p:spPr bwMode="auto">
              <a:xfrm flipV="1">
                <a:off x="3913009" y="5097859"/>
                <a:ext cx="1091083"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4" name="Line 9"/>
              <p:cNvSpPr>
                <a:spLocks noChangeShapeType="1"/>
              </p:cNvSpPr>
              <p:nvPr/>
            </p:nvSpPr>
            <p:spPr bwMode="auto">
              <a:xfrm flipV="1">
                <a:off x="5600627" y="5097859"/>
                <a:ext cx="1091082"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5" name="Line 9"/>
              <p:cNvSpPr>
                <a:spLocks noChangeShapeType="1"/>
              </p:cNvSpPr>
              <p:nvPr/>
            </p:nvSpPr>
            <p:spPr bwMode="auto">
              <a:xfrm flipV="1">
                <a:off x="8489012" y="5097859"/>
                <a:ext cx="1091083"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6" name="Line 9"/>
              <p:cNvSpPr>
                <a:spLocks noChangeShapeType="1"/>
              </p:cNvSpPr>
              <p:nvPr/>
            </p:nvSpPr>
            <p:spPr bwMode="auto">
              <a:xfrm flipV="1">
                <a:off x="10163159" y="5097859"/>
                <a:ext cx="1093007" cy="0"/>
              </a:xfrm>
              <a:prstGeom prst="line">
                <a:avLst/>
              </a:prstGeom>
              <a:noFill/>
              <a:ln w="19050" cmpd="sng">
                <a:solidFill>
                  <a:schemeClr val="bg1">
                    <a:lumMod val="50000"/>
                  </a:schemeClr>
                </a:solidFill>
                <a:prstDash val="sysDash"/>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7" name="Line 9"/>
              <p:cNvSpPr>
                <a:spLocks noChangeShapeType="1"/>
              </p:cNvSpPr>
              <p:nvPr/>
            </p:nvSpPr>
            <p:spPr bwMode="auto">
              <a:xfrm flipV="1">
                <a:off x="5032956" y="5097859"/>
                <a:ext cx="508017"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8" name="Line 9"/>
              <p:cNvSpPr>
                <a:spLocks noChangeShapeType="1"/>
              </p:cNvSpPr>
              <p:nvPr/>
            </p:nvSpPr>
            <p:spPr bwMode="auto">
              <a:xfrm flipV="1">
                <a:off x="9595489" y="5097859"/>
                <a:ext cx="506092"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9" name="Line 9"/>
              <p:cNvSpPr>
                <a:spLocks noChangeShapeType="1"/>
              </p:cNvSpPr>
              <p:nvPr/>
            </p:nvSpPr>
            <p:spPr bwMode="auto">
              <a:xfrm flipV="1">
                <a:off x="6705180" y="5097859"/>
                <a:ext cx="1749195" cy="0"/>
              </a:xfrm>
              <a:prstGeom prst="line">
                <a:avLst/>
              </a:prstGeom>
              <a:noFill/>
              <a:ln w="19050" cmpd="sng">
                <a:solidFill>
                  <a:schemeClr val="bg1">
                    <a:lumMod val="50000"/>
                  </a:schemeClr>
                </a:solidFill>
                <a:round/>
                <a:headEnd type="none" w="med" len="med"/>
                <a:tailEnd type="triangl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90" name="Arc 89"/>
              <p:cNvSpPr>
                <a:spLocks noChangeAspect="1"/>
              </p:cNvSpPr>
              <p:nvPr/>
            </p:nvSpPr>
            <p:spPr bwMode="auto">
              <a:xfrm rot="10800000" flipH="1" flipV="1">
                <a:off x="11225377" y="5097859"/>
                <a:ext cx="240539" cy="241594"/>
              </a:xfrm>
              <a:prstGeom prst="arc">
                <a:avLst>
                  <a:gd name="adj1" fmla="val 16200000"/>
                  <a:gd name="adj2" fmla="val 4968652"/>
                </a:avLst>
              </a:prstGeom>
              <a:ln w="19050">
                <a:solidFill>
                  <a:schemeClr val="bg1">
                    <a:lumMod val="50000"/>
                  </a:schemeClr>
                </a:solidFill>
                <a:prstDash val="solid"/>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solidFill>
                    <a:srgbClr val="000000"/>
                  </a:solidFill>
                  <a:latin typeface="Arial"/>
                  <a:cs typeface="Arial"/>
                </a:endParaRPr>
              </a:p>
            </p:txBody>
          </p:sp>
          <p:sp>
            <p:nvSpPr>
              <p:cNvPr id="91" name="Line 9"/>
              <p:cNvSpPr>
                <a:spLocks noChangeShapeType="1"/>
              </p:cNvSpPr>
              <p:nvPr/>
            </p:nvSpPr>
            <p:spPr bwMode="auto">
              <a:xfrm flipV="1">
                <a:off x="11261939" y="5097859"/>
                <a:ext cx="103913" cy="0"/>
              </a:xfrm>
              <a:prstGeom prst="line">
                <a:avLst/>
              </a:prstGeom>
              <a:noFill/>
              <a:ln w="19050" cmpd="sng">
                <a:solidFill>
                  <a:schemeClr val="bg1">
                    <a:lumMod val="50000"/>
                  </a:schemeClr>
                </a:solidFill>
                <a:round/>
                <a:headEnd type="none" w="med" len="med"/>
                <a:tailEnd type="none" w="med" len="med"/>
              </a:ln>
              <a:extLst/>
            </p:spPr>
            <p:txBody>
              <a:bodyPr wrap="none" anchor="ctr"/>
              <a:lstStyle/>
              <a:p>
                <a:pPr fontAlgn="auto">
                  <a:spcBef>
                    <a:spcPts val="0"/>
                  </a:spcBef>
                  <a:spcAft>
                    <a:spcPts val="0"/>
                  </a:spcAft>
                  <a:defRPr/>
                </a:pPr>
                <a:endParaRPr lang="it-IT">
                  <a:solidFill>
                    <a:srgbClr val="000000"/>
                  </a:solidFill>
                  <a:latin typeface="Arial"/>
                  <a:cs typeface="Arial"/>
                </a:endParaRPr>
              </a:p>
            </p:txBody>
          </p:sp>
          <p:sp>
            <p:nvSpPr>
              <p:cNvPr id="86076" name="Text Box 12"/>
              <p:cNvSpPr txBox="1">
                <a:spLocks noChangeArrowheads="1"/>
              </p:cNvSpPr>
              <p:nvPr/>
            </p:nvSpPr>
            <p:spPr bwMode="auto">
              <a:xfrm rot="5400000">
                <a:off x="7109100" y="5406605"/>
                <a:ext cx="1019667" cy="70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3200">
                    <a:solidFill>
                      <a:srgbClr val="A6A6A6"/>
                    </a:solidFill>
                    <a:latin typeface="Arial" charset="0"/>
                    <a:cs typeface="Arial" charset="0"/>
                  </a:rPr>
                  <a:t>…</a:t>
                </a:r>
              </a:p>
            </p:txBody>
          </p:sp>
          <p:sp>
            <p:nvSpPr>
              <p:cNvPr id="86077" name="TextBox 288"/>
              <p:cNvSpPr txBox="1">
                <a:spLocks noChangeArrowheads="1"/>
              </p:cNvSpPr>
              <p:nvPr/>
            </p:nvSpPr>
            <p:spPr bwMode="auto">
              <a:xfrm>
                <a:off x="6554055" y="3005572"/>
                <a:ext cx="1823549" cy="380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400" b="1">
                    <a:solidFill>
                      <a:srgbClr val="000000"/>
                    </a:solidFill>
                    <a:latin typeface="Arial" charset="0"/>
                    <a:cs typeface="Arial" charset="0"/>
                  </a:rPr>
                  <a:t>round 1</a:t>
                </a:r>
                <a:endParaRPr lang="en-US" sz="1400" b="1" baseline="-25000">
                  <a:solidFill>
                    <a:srgbClr val="000000"/>
                  </a:solidFill>
                  <a:latin typeface="Arial" charset="0"/>
                  <a:cs typeface="Arial" charset="0"/>
                </a:endParaRPr>
              </a:p>
            </p:txBody>
          </p:sp>
          <p:sp>
            <p:nvSpPr>
              <p:cNvPr id="86078" name="TextBox 289"/>
              <p:cNvSpPr txBox="1">
                <a:spLocks noChangeArrowheads="1"/>
              </p:cNvSpPr>
              <p:nvPr/>
            </p:nvSpPr>
            <p:spPr bwMode="auto">
              <a:xfrm>
                <a:off x="6554056" y="3763428"/>
                <a:ext cx="1823549" cy="380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400" b="1">
                    <a:solidFill>
                      <a:srgbClr val="000000"/>
                    </a:solidFill>
                    <a:latin typeface="Arial" charset="0"/>
                    <a:cs typeface="Arial" charset="0"/>
                  </a:rPr>
                  <a:t>round 2</a:t>
                </a:r>
                <a:endParaRPr lang="en-US" sz="1400" b="1" baseline="-25000">
                  <a:solidFill>
                    <a:srgbClr val="000000"/>
                  </a:solidFill>
                  <a:latin typeface="Arial" charset="0"/>
                  <a:cs typeface="Arial" charset="0"/>
                </a:endParaRPr>
              </a:p>
            </p:txBody>
          </p:sp>
          <p:sp>
            <p:nvSpPr>
              <p:cNvPr id="86079" name="TextBox 290"/>
              <p:cNvSpPr txBox="1">
                <a:spLocks noChangeArrowheads="1"/>
              </p:cNvSpPr>
              <p:nvPr/>
            </p:nvSpPr>
            <p:spPr bwMode="auto">
              <a:xfrm>
                <a:off x="6489261" y="5808776"/>
                <a:ext cx="2048791" cy="64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400" b="1">
                    <a:solidFill>
                      <a:srgbClr val="000000"/>
                    </a:solidFill>
                    <a:latin typeface="Arial" charset="0"/>
                    <a:cs typeface="Arial" charset="0"/>
                  </a:rPr>
                  <a:t>round</a:t>
                </a:r>
                <a:r>
                  <a:rPr lang="en-US" sz="2800" b="1">
                    <a:solidFill>
                      <a:srgbClr val="000000"/>
                    </a:solidFill>
                    <a:latin typeface="Arial" charset="0"/>
                    <a:cs typeface="Arial" charset="0"/>
                  </a:rPr>
                  <a:t> </a:t>
                </a:r>
                <a:r>
                  <a:rPr lang="en-US" sz="1400" b="1" i="1">
                    <a:solidFill>
                      <a:srgbClr val="000000"/>
                    </a:solidFill>
                    <a:latin typeface="Arial" charset="0"/>
                    <a:cs typeface="Arial" charset="0"/>
                  </a:rPr>
                  <a:t>k</a:t>
                </a:r>
                <a:endParaRPr lang="en-US" sz="2800" b="1" i="1" baseline="-25000">
                  <a:solidFill>
                    <a:srgbClr val="000000"/>
                  </a:solidFill>
                  <a:latin typeface="Arial" charset="0"/>
                  <a:cs typeface="Arial" charset="0"/>
                </a:endParaRPr>
              </a:p>
            </p:txBody>
          </p:sp>
          <p:sp>
            <p:nvSpPr>
              <p:cNvPr id="86080" name="TextBox 291"/>
              <p:cNvSpPr txBox="1">
                <a:spLocks noChangeArrowheads="1"/>
              </p:cNvSpPr>
              <p:nvPr/>
            </p:nvSpPr>
            <p:spPr bwMode="auto">
              <a:xfrm>
                <a:off x="6584911" y="4568649"/>
                <a:ext cx="1826633" cy="380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400" b="1">
                    <a:solidFill>
                      <a:srgbClr val="000000"/>
                    </a:solidFill>
                    <a:latin typeface="Arial" charset="0"/>
                    <a:cs typeface="Arial" charset="0"/>
                  </a:rPr>
                  <a:t>round 3</a:t>
                </a:r>
                <a:endParaRPr lang="en-US" sz="1400" b="1" baseline="-25000">
                  <a:solidFill>
                    <a:srgbClr val="000000"/>
                  </a:solidFill>
                  <a:latin typeface="Arial" charset="0"/>
                  <a:cs typeface="Arial" charset="0"/>
                </a:endParaRPr>
              </a:p>
            </p:txBody>
          </p:sp>
        </p:grpSp>
      </p:grpSp>
      <p:sp>
        <p:nvSpPr>
          <p:cNvPr id="86019" name="Text Box 12"/>
          <p:cNvSpPr txBox="1">
            <a:spLocks noChangeArrowheads="1"/>
          </p:cNvSpPr>
          <p:nvPr/>
        </p:nvSpPr>
        <p:spPr bwMode="auto">
          <a:xfrm rot="5400000">
            <a:off x="1278731" y="3802857"/>
            <a:ext cx="8239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3200">
                <a:solidFill>
                  <a:srgbClr val="A6A6A6"/>
                </a:solidFill>
                <a:latin typeface="Arial" charset="0"/>
                <a:cs typeface="Arial" charset="0"/>
              </a:rPr>
              <a:t>…</a:t>
            </a:r>
          </a:p>
        </p:txBody>
      </p:sp>
      <p:sp>
        <p:nvSpPr>
          <p:cNvPr id="86020" name="Text Box 12"/>
          <p:cNvSpPr txBox="1">
            <a:spLocks noChangeArrowheads="1"/>
          </p:cNvSpPr>
          <p:nvPr/>
        </p:nvSpPr>
        <p:spPr bwMode="auto">
          <a:xfrm rot="5400000">
            <a:off x="7562850" y="3954463"/>
            <a:ext cx="8239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3200">
                <a:solidFill>
                  <a:srgbClr val="A6A6A6"/>
                </a:solidFill>
                <a:latin typeface="Arial" charset="0"/>
                <a:cs typeface="Arial" charset="0"/>
              </a:rPr>
              <a:t>…</a:t>
            </a:r>
          </a:p>
        </p:txBody>
      </p:sp>
      <p:sp>
        <p:nvSpPr>
          <p:cNvPr id="86021" name="TextBox 1"/>
          <p:cNvSpPr txBox="1">
            <a:spLocks noChangeArrowheads="1"/>
          </p:cNvSpPr>
          <p:nvPr/>
        </p:nvSpPr>
        <p:spPr bwMode="auto">
          <a:xfrm>
            <a:off x="1168400" y="5610225"/>
            <a:ext cx="69072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t>Bounded Round- Robin captures bounded context-switches</a:t>
            </a:r>
          </a:p>
          <a:p>
            <a:pPr eaLnBrk="1" hangingPunct="1"/>
            <a:endParaRPr lang="en-US" sz="2000"/>
          </a:p>
          <a:p>
            <a:pPr eaLnBrk="1" hangingPunct="1"/>
            <a:r>
              <a:rPr lang="en-US" sz="2000"/>
              <a:t>Schedule: T</a:t>
            </a:r>
            <a:r>
              <a:rPr lang="en-US" sz="2000" baseline="-25000"/>
              <a:t>2</a:t>
            </a:r>
            <a:r>
              <a:rPr lang="en-US" sz="2000"/>
              <a:t> T</a:t>
            </a:r>
            <a:r>
              <a:rPr lang="en-US" sz="2000" baseline="-25000"/>
              <a:t>3</a:t>
            </a:r>
            <a:r>
              <a:rPr lang="en-US" sz="2000"/>
              <a:t> T</a:t>
            </a:r>
            <a:r>
              <a:rPr lang="en-US" sz="2000" baseline="-25000"/>
              <a:t>4</a:t>
            </a:r>
            <a:r>
              <a:rPr lang="en-US" sz="2000"/>
              <a:t> T</a:t>
            </a:r>
            <a:r>
              <a:rPr lang="en-US" sz="2000" baseline="-25000"/>
              <a:t>1</a:t>
            </a:r>
            <a:r>
              <a:rPr lang="en-US" sz="2000"/>
              <a:t> T</a:t>
            </a:r>
            <a:r>
              <a:rPr lang="en-US" sz="2000" baseline="-25000"/>
              <a:t>3</a:t>
            </a:r>
            <a:r>
              <a:rPr lang="en-US" sz="2000"/>
              <a:t> T</a:t>
            </a:r>
            <a:r>
              <a:rPr lang="en-US" sz="2000" baseline="-25000"/>
              <a:t>2</a:t>
            </a:r>
            <a:r>
              <a:rPr lang="en-US" sz="2000"/>
              <a:t> T</a:t>
            </a:r>
            <a:r>
              <a:rPr lang="en-US" sz="2000" baseline="-25000"/>
              <a:t>1</a:t>
            </a:r>
            <a:r>
              <a:rPr lang="en-US" sz="2000"/>
              <a:t>;        minimal number of rounds  ??? </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Round</a:t>
            </a:r>
            <a:r>
              <a:rPr lang="en-GB" dirty="0" smtClean="0"/>
              <a:t>-robin scheduling</a:t>
            </a:r>
            <a:endParaRPr lang="en-GB" dirty="0"/>
          </a:p>
        </p:txBody>
      </p:sp>
      <p:sp>
        <p:nvSpPr>
          <p:cNvPr id="3" name="Content Placeholder 2"/>
          <p:cNvSpPr>
            <a:spLocks noGrp="1"/>
          </p:cNvSpPr>
          <p:nvPr>
            <p:ph idx="1"/>
          </p:nvPr>
        </p:nvSpPr>
        <p:spPr>
          <a:xfrm>
            <a:off x="152400" y="990600"/>
            <a:ext cx="8991600" cy="5410200"/>
          </a:xfrm>
        </p:spPr>
        <p:txBody>
          <a:bodyPr/>
          <a:lstStyle/>
          <a:p>
            <a:r>
              <a:rPr lang="en-GB" dirty="0" smtClean="0">
                <a:solidFill>
                  <a:srgbClr val="0000FF"/>
                </a:solidFill>
              </a:rPr>
              <a:t>context</a:t>
            </a:r>
            <a:r>
              <a:rPr lang="en-GB" dirty="0" smtClean="0"/>
              <a:t>: segment of a run </a:t>
            </a:r>
            <a:br>
              <a:rPr lang="en-GB" dirty="0" smtClean="0"/>
            </a:br>
            <a:r>
              <a:rPr lang="en-GB" dirty="0" smtClean="0"/>
              <a:t>  of an active thread </a:t>
            </a:r>
            <a:r>
              <a:rPr lang="en-GB" dirty="0" err="1" smtClean="0"/>
              <a:t>t</a:t>
            </a:r>
            <a:r>
              <a:rPr lang="en-GB" baseline="-25000" dirty="0" err="1" smtClean="0"/>
              <a:t>i</a:t>
            </a:r>
            <a:r>
              <a:rPr lang="en-GB" dirty="0" smtClean="0"/>
              <a:t> </a:t>
            </a:r>
            <a:endParaRPr lang="en-GB" dirty="0" smtClean="0">
              <a:solidFill>
                <a:srgbClr val="0000FF"/>
              </a:solidFill>
            </a:endParaRPr>
          </a:p>
          <a:p>
            <a:r>
              <a:rPr lang="en-GB" dirty="0" smtClean="0">
                <a:solidFill>
                  <a:srgbClr val="0000FF"/>
                </a:solidFill>
              </a:rPr>
              <a:t>context switch</a:t>
            </a:r>
            <a:r>
              <a:rPr lang="en-GB" dirty="0" smtClean="0"/>
              <a:t>: change of active</a:t>
            </a:r>
            <a:br>
              <a:rPr lang="en-GB" dirty="0" smtClean="0"/>
            </a:br>
            <a:r>
              <a:rPr lang="en-GB" dirty="0" smtClean="0"/>
              <a:t>thread from </a:t>
            </a:r>
            <a:r>
              <a:rPr lang="en-GB" dirty="0" err="1" smtClean="0"/>
              <a:t>t</a:t>
            </a:r>
            <a:r>
              <a:rPr lang="en-GB" baseline="-25000" dirty="0" err="1" smtClean="0"/>
              <a:t>i</a:t>
            </a:r>
            <a:r>
              <a:rPr lang="en-GB" dirty="0" smtClean="0"/>
              <a:t> to </a:t>
            </a:r>
            <a:r>
              <a:rPr lang="en-GB" dirty="0" err="1" smtClean="0"/>
              <a:t>t</a:t>
            </a:r>
            <a:r>
              <a:rPr lang="en-GB" baseline="-25000" dirty="0" err="1" smtClean="0"/>
              <a:t>k</a:t>
            </a:r>
            <a:endParaRPr lang="en-GB" baseline="-25000" dirty="0" smtClean="0"/>
          </a:p>
          <a:p>
            <a:pPr lvl="1"/>
            <a:r>
              <a:rPr lang="en-GB" dirty="0" smtClean="0">
                <a:solidFill>
                  <a:srgbClr val="0000FF"/>
                </a:solidFill>
              </a:rPr>
              <a:t>global state </a:t>
            </a:r>
            <a:r>
              <a:rPr lang="en-GB" dirty="0" smtClean="0"/>
              <a:t>is passed on to </a:t>
            </a:r>
            <a:r>
              <a:rPr lang="en-GB" dirty="0" err="1" smtClean="0"/>
              <a:t>t</a:t>
            </a:r>
            <a:r>
              <a:rPr lang="en-GB" baseline="-25000" dirty="0" err="1" smtClean="0"/>
              <a:t>k</a:t>
            </a:r>
            <a:endParaRPr lang="en-GB" dirty="0" smtClean="0">
              <a:solidFill>
                <a:srgbClr val="0000FF"/>
              </a:solidFill>
            </a:endParaRPr>
          </a:p>
          <a:p>
            <a:pPr lvl="1"/>
            <a:r>
              <a:rPr lang="en-GB" dirty="0" smtClean="0"/>
              <a:t>context switch back to </a:t>
            </a:r>
            <a:r>
              <a:rPr lang="en-GB" dirty="0" err="1" smtClean="0"/>
              <a:t>t</a:t>
            </a:r>
            <a:r>
              <a:rPr lang="en-GB" baseline="-25000" dirty="0" err="1" smtClean="0"/>
              <a:t>i</a:t>
            </a:r>
            <a:r>
              <a:rPr lang="en-GB" baseline="-25000" dirty="0" smtClean="0"/>
              <a:t> </a:t>
            </a:r>
            <a:r>
              <a:rPr lang="en-US" altLang="it-IT" dirty="0" smtClean="0"/>
              <a:t>resumes</a:t>
            </a:r>
            <a:br>
              <a:rPr lang="en-US" altLang="it-IT" dirty="0" smtClean="0"/>
            </a:br>
            <a:r>
              <a:rPr lang="en-US" altLang="it-IT" dirty="0" smtClean="0"/>
              <a:t>at old </a:t>
            </a:r>
            <a:r>
              <a:rPr lang="en-US" altLang="it-IT" dirty="0" smtClean="0">
                <a:solidFill>
                  <a:srgbClr val="0000FF"/>
                </a:solidFill>
              </a:rPr>
              <a:t>local state</a:t>
            </a:r>
            <a:r>
              <a:rPr lang="en-GB" altLang="it-IT" dirty="0" smtClean="0">
                <a:solidFill>
                  <a:srgbClr val="0000FF"/>
                </a:solidFill>
              </a:rPr>
              <a:t> (</a:t>
            </a:r>
            <a:r>
              <a:rPr lang="en-GB" dirty="0" smtClean="0"/>
              <a:t>incl. pc)</a:t>
            </a:r>
            <a:endParaRPr lang="en-GB" dirty="0" smtClean="0">
              <a:solidFill>
                <a:srgbClr val="0000FF"/>
              </a:solidFill>
            </a:endParaRPr>
          </a:p>
          <a:p>
            <a:r>
              <a:rPr lang="en-GB" dirty="0" smtClean="0">
                <a:solidFill>
                  <a:srgbClr val="0000FF"/>
                </a:solidFill>
              </a:rPr>
              <a:t>round</a:t>
            </a:r>
            <a:r>
              <a:rPr lang="en-GB" dirty="0" smtClean="0"/>
              <a:t>: formed of one context of</a:t>
            </a:r>
            <a:br>
              <a:rPr lang="en-GB" dirty="0" smtClean="0"/>
            </a:br>
            <a:r>
              <a:rPr lang="en-GB" dirty="0" smtClean="0"/>
              <a:t>each thread</a:t>
            </a:r>
          </a:p>
          <a:p>
            <a:r>
              <a:rPr lang="en-GB" dirty="0" smtClean="0">
                <a:solidFill>
                  <a:srgbClr val="0000FF"/>
                </a:solidFill>
              </a:rPr>
              <a:t>round robin schedule</a:t>
            </a:r>
            <a:r>
              <a:rPr lang="en-GB" dirty="0" smtClean="0"/>
              <a:t>: same order</a:t>
            </a:r>
            <a:br>
              <a:rPr lang="en-GB" dirty="0" smtClean="0"/>
            </a:br>
            <a:r>
              <a:rPr lang="en-GB" dirty="0" smtClean="0"/>
              <a:t>of threads in each round</a:t>
            </a:r>
          </a:p>
          <a:p>
            <a:r>
              <a:rPr lang="en-GB" dirty="0" smtClean="0"/>
              <a:t>can simulate all schedules by round robin schedules</a:t>
            </a:r>
          </a:p>
        </p:txBody>
      </p:sp>
      <p:sp>
        <p:nvSpPr>
          <p:cNvPr id="5" name="Text Box 5"/>
          <p:cNvSpPr txBox="1">
            <a:spLocks noChangeArrowheads="1"/>
          </p:cNvSpPr>
          <p:nvPr/>
        </p:nvSpPr>
        <p:spPr bwMode="auto">
          <a:xfrm>
            <a:off x="6270625" y="2667000"/>
            <a:ext cx="739775" cy="369887"/>
          </a:xfrm>
          <a:prstGeom prst="rect">
            <a:avLst/>
          </a:prstGeom>
          <a:noFill/>
          <a:ln w="9525">
            <a:noFill/>
            <a:miter lim="800000"/>
            <a:headEnd/>
            <a:tailEnd/>
          </a:ln>
        </p:spPr>
        <p:txBody>
          <a:bodyPr wrap="none">
            <a:spAutoFit/>
          </a:bodyPr>
          <a:lstStyle/>
          <a:p>
            <a:r>
              <a:rPr lang="en-US" altLang="it-IT" dirty="0">
                <a:latin typeface="Arial" pitchFamily="34" charset="0"/>
                <a:ea typeface="ＭＳ Ｐゴシック" pitchFamily="34" charset="-128"/>
              </a:rPr>
              <a:t>(l</a:t>
            </a:r>
            <a:r>
              <a:rPr lang="en-US" altLang="it-IT" baseline="-25000" dirty="0">
                <a:latin typeface="Arial" pitchFamily="34" charset="0"/>
                <a:ea typeface="ＭＳ Ｐゴシック" pitchFamily="34" charset="-128"/>
              </a:rPr>
              <a:t>1</a:t>
            </a:r>
            <a:r>
              <a:rPr lang="en-US" altLang="it-IT" dirty="0">
                <a:latin typeface="Arial" pitchFamily="34" charset="0"/>
                <a:ea typeface="ＭＳ Ｐゴシック" pitchFamily="34" charset="-128"/>
              </a:rPr>
              <a:t>,s</a:t>
            </a:r>
            <a:r>
              <a:rPr lang="en-US" altLang="it-IT" baseline="-25000" dirty="0">
                <a:latin typeface="Arial" pitchFamily="34" charset="0"/>
                <a:ea typeface="ＭＳ Ｐゴシック" pitchFamily="34" charset="-128"/>
              </a:rPr>
              <a:t>1</a:t>
            </a:r>
            <a:r>
              <a:rPr lang="en-US" altLang="it-IT" dirty="0">
                <a:latin typeface="Arial" pitchFamily="34" charset="0"/>
                <a:ea typeface="ＭＳ Ｐゴシック" pitchFamily="34" charset="-128"/>
              </a:rPr>
              <a:t>)</a:t>
            </a:r>
            <a:endParaRPr lang="en-US" altLang="it-IT" sz="2000" dirty="0">
              <a:latin typeface="Arial" pitchFamily="34" charset="0"/>
              <a:ea typeface="ＭＳ Ｐゴシック" pitchFamily="34" charset="-128"/>
            </a:endParaRPr>
          </a:p>
        </p:txBody>
      </p:sp>
      <p:sp>
        <p:nvSpPr>
          <p:cNvPr id="6" name="Line 9"/>
          <p:cNvSpPr>
            <a:spLocks noChangeShapeType="1"/>
          </p:cNvSpPr>
          <p:nvPr/>
        </p:nvSpPr>
        <p:spPr bwMode="auto">
          <a:xfrm flipV="1">
            <a:off x="6759575" y="1828800"/>
            <a:ext cx="881062" cy="873125"/>
          </a:xfrm>
          <a:prstGeom prst="line">
            <a:avLst/>
          </a:prstGeom>
          <a:noFill/>
          <a:ln w="9525">
            <a:solidFill>
              <a:srgbClr val="FF0000"/>
            </a:solidFill>
            <a:prstDash val="lgDash"/>
            <a:round/>
            <a:headEnd/>
            <a:tailEnd type="triangle" w="med" len="med"/>
          </a:ln>
        </p:spPr>
        <p:txBody>
          <a:bodyPr wrap="none" anchor="ctr"/>
          <a:lstStyle/>
          <a:p>
            <a:endParaRPr lang="en-GB"/>
          </a:p>
        </p:txBody>
      </p:sp>
      <p:sp>
        <p:nvSpPr>
          <p:cNvPr id="7" name="Line 11"/>
          <p:cNvSpPr>
            <a:spLocks noChangeShapeType="1"/>
          </p:cNvSpPr>
          <p:nvPr/>
        </p:nvSpPr>
        <p:spPr bwMode="auto">
          <a:xfrm flipV="1">
            <a:off x="6716712" y="3759200"/>
            <a:ext cx="788988" cy="700088"/>
          </a:xfrm>
          <a:prstGeom prst="line">
            <a:avLst/>
          </a:prstGeom>
          <a:noFill/>
          <a:ln w="9525">
            <a:solidFill>
              <a:srgbClr val="FF0000"/>
            </a:solidFill>
            <a:prstDash val="lgDash"/>
            <a:round/>
            <a:headEnd/>
            <a:tailEnd type="triangle" w="med" len="med"/>
          </a:ln>
        </p:spPr>
        <p:txBody>
          <a:bodyPr wrap="none" anchor="ctr"/>
          <a:lstStyle/>
          <a:p>
            <a:endParaRPr lang="en-GB"/>
          </a:p>
        </p:txBody>
      </p:sp>
      <p:sp>
        <p:nvSpPr>
          <p:cNvPr id="8" name="Line 13"/>
          <p:cNvSpPr>
            <a:spLocks noChangeShapeType="1"/>
          </p:cNvSpPr>
          <p:nvPr/>
        </p:nvSpPr>
        <p:spPr bwMode="auto">
          <a:xfrm flipV="1">
            <a:off x="6716712" y="5091113"/>
            <a:ext cx="788988" cy="638175"/>
          </a:xfrm>
          <a:prstGeom prst="line">
            <a:avLst/>
          </a:prstGeom>
          <a:noFill/>
          <a:ln w="9525">
            <a:solidFill>
              <a:srgbClr val="FF0000"/>
            </a:solidFill>
            <a:prstDash val="lgDash"/>
            <a:round/>
            <a:headEnd/>
            <a:tailEnd type="triangle" w="med" len="med"/>
          </a:ln>
        </p:spPr>
        <p:txBody>
          <a:bodyPr wrap="none" anchor="ctr"/>
          <a:lstStyle/>
          <a:p>
            <a:endParaRPr lang="en-GB"/>
          </a:p>
        </p:txBody>
      </p:sp>
      <p:sp>
        <p:nvSpPr>
          <p:cNvPr id="9" name="Text Box 20"/>
          <p:cNvSpPr txBox="1">
            <a:spLocks noChangeArrowheads="1"/>
          </p:cNvSpPr>
          <p:nvPr/>
        </p:nvSpPr>
        <p:spPr bwMode="auto">
          <a:xfrm>
            <a:off x="6461536" y="1081088"/>
            <a:ext cx="417102" cy="523220"/>
          </a:xfrm>
          <a:prstGeom prst="rect">
            <a:avLst/>
          </a:prstGeom>
          <a:noFill/>
          <a:ln w="9525">
            <a:noFill/>
            <a:miter lim="800000"/>
            <a:headEnd/>
            <a:tailEnd/>
          </a:ln>
        </p:spPr>
        <p:txBody>
          <a:bodyPr wrap="none">
            <a:spAutoFit/>
          </a:bodyPr>
          <a:lstStyle/>
          <a:p>
            <a:r>
              <a:rPr lang="en-US" altLang="it-IT" sz="2800" dirty="0">
                <a:latin typeface="Arial" pitchFamily="34" charset="0"/>
                <a:ea typeface="ＭＳ Ｐゴシック" pitchFamily="34" charset="-128"/>
              </a:rPr>
              <a:t>t</a:t>
            </a:r>
            <a:r>
              <a:rPr lang="en-US" altLang="it-IT" sz="2800" baseline="-25000" dirty="0" smtClean="0">
                <a:latin typeface="Arial" pitchFamily="34" charset="0"/>
                <a:ea typeface="ＭＳ Ｐゴシック" pitchFamily="34" charset="-128"/>
              </a:rPr>
              <a:t>1</a:t>
            </a:r>
            <a:endParaRPr lang="en-US" altLang="it-IT" sz="2800" dirty="0">
              <a:latin typeface="Arial" pitchFamily="34" charset="0"/>
              <a:ea typeface="ＭＳ Ｐゴシック" pitchFamily="34" charset="-128"/>
            </a:endParaRPr>
          </a:p>
        </p:txBody>
      </p:sp>
      <p:sp>
        <p:nvSpPr>
          <p:cNvPr id="10" name="Line 22"/>
          <p:cNvSpPr>
            <a:spLocks noChangeShapeType="1"/>
          </p:cNvSpPr>
          <p:nvPr/>
        </p:nvSpPr>
        <p:spPr bwMode="auto">
          <a:xfrm>
            <a:off x="6607175" y="1946275"/>
            <a:ext cx="0" cy="776287"/>
          </a:xfrm>
          <a:prstGeom prst="line">
            <a:avLst/>
          </a:prstGeom>
          <a:noFill/>
          <a:ln w="38100">
            <a:solidFill>
              <a:schemeClr val="tx1"/>
            </a:solidFill>
            <a:round/>
            <a:headEnd/>
            <a:tailEnd type="triangle" w="med" len="med"/>
          </a:ln>
        </p:spPr>
        <p:txBody>
          <a:bodyPr wrap="none" anchor="ctr"/>
          <a:lstStyle/>
          <a:p>
            <a:endParaRPr lang="en-GB"/>
          </a:p>
        </p:txBody>
      </p:sp>
      <p:sp>
        <p:nvSpPr>
          <p:cNvPr id="11" name="Line 23"/>
          <p:cNvSpPr>
            <a:spLocks noChangeShapeType="1"/>
          </p:cNvSpPr>
          <p:nvPr/>
        </p:nvSpPr>
        <p:spPr bwMode="auto">
          <a:xfrm>
            <a:off x="6607175" y="3759200"/>
            <a:ext cx="0" cy="776288"/>
          </a:xfrm>
          <a:prstGeom prst="line">
            <a:avLst/>
          </a:prstGeom>
          <a:noFill/>
          <a:ln w="38100">
            <a:solidFill>
              <a:schemeClr val="tx1"/>
            </a:solidFill>
            <a:round/>
            <a:headEnd/>
            <a:tailEnd type="triangle" w="med" len="med"/>
          </a:ln>
        </p:spPr>
        <p:txBody>
          <a:bodyPr wrap="none" anchor="ctr"/>
          <a:lstStyle/>
          <a:p>
            <a:endParaRPr lang="en-GB"/>
          </a:p>
        </p:txBody>
      </p:sp>
      <p:sp>
        <p:nvSpPr>
          <p:cNvPr id="12" name="Line 24"/>
          <p:cNvSpPr>
            <a:spLocks noChangeShapeType="1"/>
          </p:cNvSpPr>
          <p:nvPr/>
        </p:nvSpPr>
        <p:spPr bwMode="auto">
          <a:xfrm>
            <a:off x="6607175" y="5043488"/>
            <a:ext cx="0" cy="776287"/>
          </a:xfrm>
          <a:prstGeom prst="line">
            <a:avLst/>
          </a:prstGeom>
          <a:noFill/>
          <a:ln w="38100">
            <a:solidFill>
              <a:schemeClr val="tx1"/>
            </a:solidFill>
            <a:round/>
            <a:headEnd/>
            <a:tailEnd type="triangle" w="med" len="med"/>
          </a:ln>
        </p:spPr>
        <p:txBody>
          <a:bodyPr wrap="none" anchor="ctr"/>
          <a:lstStyle/>
          <a:p>
            <a:endParaRPr lang="en-GB"/>
          </a:p>
        </p:txBody>
      </p:sp>
      <p:sp>
        <p:nvSpPr>
          <p:cNvPr id="13" name="Line 26"/>
          <p:cNvSpPr>
            <a:spLocks noChangeShapeType="1"/>
          </p:cNvSpPr>
          <p:nvPr/>
        </p:nvSpPr>
        <p:spPr bwMode="auto">
          <a:xfrm>
            <a:off x="7573962" y="1928812"/>
            <a:ext cx="0" cy="776288"/>
          </a:xfrm>
          <a:prstGeom prst="line">
            <a:avLst/>
          </a:prstGeom>
          <a:noFill/>
          <a:ln w="38100">
            <a:solidFill>
              <a:schemeClr val="tx1"/>
            </a:solidFill>
            <a:round/>
            <a:headEnd/>
            <a:tailEnd type="triangle" w="med" len="med"/>
          </a:ln>
        </p:spPr>
        <p:txBody>
          <a:bodyPr wrap="none" anchor="ctr"/>
          <a:lstStyle/>
          <a:p>
            <a:endParaRPr lang="en-GB"/>
          </a:p>
        </p:txBody>
      </p:sp>
      <p:sp>
        <p:nvSpPr>
          <p:cNvPr id="14" name="Line 27"/>
          <p:cNvSpPr>
            <a:spLocks noChangeShapeType="1"/>
          </p:cNvSpPr>
          <p:nvPr/>
        </p:nvSpPr>
        <p:spPr bwMode="auto">
          <a:xfrm>
            <a:off x="7573962" y="3759200"/>
            <a:ext cx="0" cy="776288"/>
          </a:xfrm>
          <a:prstGeom prst="line">
            <a:avLst/>
          </a:prstGeom>
          <a:noFill/>
          <a:ln w="38100">
            <a:solidFill>
              <a:schemeClr val="tx1"/>
            </a:solidFill>
            <a:round/>
            <a:headEnd/>
            <a:tailEnd type="triangle" w="med" len="med"/>
          </a:ln>
        </p:spPr>
        <p:txBody>
          <a:bodyPr wrap="none" anchor="ctr"/>
          <a:lstStyle/>
          <a:p>
            <a:endParaRPr lang="en-GB"/>
          </a:p>
        </p:txBody>
      </p:sp>
      <p:sp>
        <p:nvSpPr>
          <p:cNvPr id="15" name="Text Box 30"/>
          <p:cNvSpPr txBox="1">
            <a:spLocks noChangeArrowheads="1"/>
          </p:cNvSpPr>
          <p:nvPr/>
        </p:nvSpPr>
        <p:spPr bwMode="auto">
          <a:xfrm>
            <a:off x="6270625" y="3352800"/>
            <a:ext cx="739775" cy="369887"/>
          </a:xfrm>
          <a:prstGeom prst="rect">
            <a:avLst/>
          </a:prstGeom>
          <a:noFill/>
          <a:ln w="9525">
            <a:noFill/>
            <a:miter lim="800000"/>
            <a:headEnd/>
            <a:tailEnd/>
          </a:ln>
        </p:spPr>
        <p:txBody>
          <a:bodyPr wrap="none">
            <a:spAutoFit/>
          </a:bodyPr>
          <a:lstStyle/>
          <a:p>
            <a:r>
              <a:rPr lang="en-US" altLang="it-IT" dirty="0">
                <a:latin typeface="Arial" pitchFamily="34" charset="0"/>
                <a:ea typeface="ＭＳ Ｐゴシック" pitchFamily="34" charset="-128"/>
              </a:rPr>
              <a:t>(l</a:t>
            </a:r>
            <a:r>
              <a:rPr lang="en-US" altLang="it-IT" baseline="-25000" dirty="0">
                <a:latin typeface="Arial" pitchFamily="34" charset="0"/>
                <a:ea typeface="ＭＳ Ｐゴシック" pitchFamily="34" charset="-128"/>
              </a:rPr>
              <a:t>1</a:t>
            </a:r>
            <a:r>
              <a:rPr lang="en-US" altLang="it-IT" dirty="0">
                <a:latin typeface="Arial" pitchFamily="34" charset="0"/>
                <a:ea typeface="ＭＳ Ｐゴシック" pitchFamily="34" charset="-128"/>
              </a:rPr>
              <a:t>,s</a:t>
            </a:r>
            <a:r>
              <a:rPr lang="en-US" altLang="it-IT" baseline="-25000" dirty="0">
                <a:latin typeface="Arial" pitchFamily="34" charset="0"/>
                <a:ea typeface="ＭＳ Ｐゴシック" pitchFamily="34" charset="-128"/>
              </a:rPr>
              <a:t>3</a:t>
            </a:r>
            <a:r>
              <a:rPr lang="en-US" altLang="it-IT" dirty="0">
                <a:latin typeface="Arial" pitchFamily="34" charset="0"/>
                <a:ea typeface="ＭＳ Ｐゴシック" pitchFamily="34" charset="-128"/>
              </a:rPr>
              <a:t>)</a:t>
            </a:r>
            <a:endParaRPr lang="en-US" altLang="it-IT" sz="2000" dirty="0">
              <a:latin typeface="Arial" pitchFamily="34" charset="0"/>
              <a:ea typeface="ＭＳ Ｐゴシック" pitchFamily="34" charset="-128"/>
            </a:endParaRPr>
          </a:p>
        </p:txBody>
      </p:sp>
      <p:sp>
        <p:nvSpPr>
          <p:cNvPr id="16" name="Text Box 21"/>
          <p:cNvSpPr txBox="1">
            <a:spLocks noChangeArrowheads="1"/>
          </p:cNvSpPr>
          <p:nvPr/>
        </p:nvSpPr>
        <p:spPr bwMode="auto">
          <a:xfrm>
            <a:off x="7272748" y="1073150"/>
            <a:ext cx="417102" cy="523220"/>
          </a:xfrm>
          <a:prstGeom prst="rect">
            <a:avLst/>
          </a:prstGeom>
          <a:noFill/>
          <a:ln w="9525">
            <a:noFill/>
            <a:miter lim="800000"/>
            <a:headEnd/>
            <a:tailEnd/>
          </a:ln>
        </p:spPr>
        <p:txBody>
          <a:bodyPr wrap="none">
            <a:spAutoFit/>
          </a:bodyPr>
          <a:lstStyle/>
          <a:p>
            <a:r>
              <a:rPr lang="en-US" altLang="it-IT" sz="2800" dirty="0">
                <a:latin typeface="Arial" pitchFamily="34" charset="0"/>
                <a:ea typeface="ＭＳ Ｐゴシック" pitchFamily="34" charset="-128"/>
              </a:rPr>
              <a:t>t</a:t>
            </a:r>
            <a:r>
              <a:rPr lang="en-US" altLang="it-IT" sz="2800" baseline="-25000" dirty="0" smtClean="0">
                <a:latin typeface="Arial" pitchFamily="34" charset="0"/>
                <a:ea typeface="ＭＳ Ｐゴシック" pitchFamily="34" charset="-128"/>
              </a:rPr>
              <a:t>2</a:t>
            </a:r>
            <a:endParaRPr lang="en-US" altLang="it-IT" sz="2800" dirty="0">
              <a:latin typeface="Arial" pitchFamily="34" charset="0"/>
              <a:ea typeface="ＭＳ Ｐゴシック" pitchFamily="34" charset="-128"/>
            </a:endParaRPr>
          </a:p>
        </p:txBody>
      </p:sp>
      <p:sp>
        <p:nvSpPr>
          <p:cNvPr id="17" name="Text Box 6"/>
          <p:cNvSpPr txBox="1">
            <a:spLocks noChangeArrowheads="1"/>
          </p:cNvSpPr>
          <p:nvPr/>
        </p:nvSpPr>
        <p:spPr bwMode="auto">
          <a:xfrm>
            <a:off x="7261225" y="1535113"/>
            <a:ext cx="739775" cy="369887"/>
          </a:xfrm>
          <a:prstGeom prst="rect">
            <a:avLst/>
          </a:prstGeom>
          <a:noFill/>
          <a:ln w="9525">
            <a:noFill/>
            <a:miter lim="800000"/>
            <a:headEnd/>
            <a:tailEnd/>
          </a:ln>
        </p:spPr>
        <p:txBody>
          <a:bodyPr wrap="none">
            <a:spAutoFit/>
          </a:bodyPr>
          <a:lstStyle/>
          <a:p>
            <a:r>
              <a:rPr lang="en-US" altLang="it-IT" dirty="0">
                <a:latin typeface="Arial" pitchFamily="34" charset="0"/>
                <a:ea typeface="ＭＳ Ｐゴシック" pitchFamily="34" charset="-128"/>
              </a:rPr>
              <a:t>(l</a:t>
            </a:r>
            <a:r>
              <a:rPr lang="en-US" altLang="it-IT" baseline="-25000" dirty="0">
                <a:latin typeface="Arial" pitchFamily="34" charset="0"/>
                <a:ea typeface="ＭＳ Ｐゴシック" pitchFamily="34" charset="-128"/>
              </a:rPr>
              <a:t>2</a:t>
            </a:r>
            <a:r>
              <a:rPr lang="en-US" altLang="it-IT" dirty="0">
                <a:latin typeface="Arial" pitchFamily="34" charset="0"/>
                <a:ea typeface="ＭＳ Ｐゴシック" pitchFamily="34" charset="-128"/>
              </a:rPr>
              <a:t>,s</a:t>
            </a:r>
            <a:r>
              <a:rPr lang="en-US" altLang="it-IT" baseline="-25000" dirty="0">
                <a:latin typeface="Arial" pitchFamily="34" charset="0"/>
                <a:ea typeface="ＭＳ Ｐゴシック" pitchFamily="34" charset="-128"/>
              </a:rPr>
              <a:t>1</a:t>
            </a:r>
            <a:r>
              <a:rPr lang="en-US" altLang="it-IT" dirty="0">
                <a:latin typeface="Arial" pitchFamily="34" charset="0"/>
                <a:ea typeface="ＭＳ Ｐゴシック" pitchFamily="34" charset="-128"/>
              </a:rPr>
              <a:t>)</a:t>
            </a:r>
            <a:endParaRPr lang="en-US" altLang="it-IT" sz="2000" dirty="0">
              <a:latin typeface="Arial" pitchFamily="34" charset="0"/>
              <a:ea typeface="ＭＳ Ｐゴシック" pitchFamily="34" charset="-128"/>
            </a:endParaRPr>
          </a:p>
        </p:txBody>
      </p:sp>
      <p:sp>
        <p:nvSpPr>
          <p:cNvPr id="18" name="Freeform 34"/>
          <p:cNvSpPr>
            <a:spLocks/>
          </p:cNvSpPr>
          <p:nvPr/>
        </p:nvSpPr>
        <p:spPr bwMode="auto">
          <a:xfrm flipH="1">
            <a:off x="6045200" y="3011488"/>
            <a:ext cx="412750" cy="538162"/>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p:spPr>
        <p:txBody>
          <a:bodyPr wrap="none" anchor="ctr"/>
          <a:lstStyle/>
          <a:p>
            <a:endParaRPr lang="en-GB"/>
          </a:p>
        </p:txBody>
      </p:sp>
      <p:sp>
        <p:nvSpPr>
          <p:cNvPr id="19" name="Freeform 35"/>
          <p:cNvSpPr>
            <a:spLocks/>
          </p:cNvSpPr>
          <p:nvPr/>
        </p:nvSpPr>
        <p:spPr bwMode="auto">
          <a:xfrm flipH="1">
            <a:off x="6146800" y="4587875"/>
            <a:ext cx="460375" cy="4572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p:spPr>
        <p:txBody>
          <a:bodyPr wrap="none" anchor="ctr"/>
          <a:lstStyle/>
          <a:p>
            <a:endParaRPr lang="en-GB"/>
          </a:p>
        </p:txBody>
      </p:sp>
      <p:sp>
        <p:nvSpPr>
          <p:cNvPr id="20" name="Text Box 21"/>
          <p:cNvSpPr txBox="1">
            <a:spLocks noChangeArrowheads="1"/>
          </p:cNvSpPr>
          <p:nvPr/>
        </p:nvSpPr>
        <p:spPr bwMode="auto">
          <a:xfrm>
            <a:off x="8215723" y="1066800"/>
            <a:ext cx="417102" cy="523220"/>
          </a:xfrm>
          <a:prstGeom prst="rect">
            <a:avLst/>
          </a:prstGeom>
          <a:noFill/>
          <a:ln w="9525">
            <a:noFill/>
            <a:miter lim="800000"/>
            <a:headEnd/>
            <a:tailEnd/>
          </a:ln>
        </p:spPr>
        <p:txBody>
          <a:bodyPr wrap="none">
            <a:spAutoFit/>
          </a:bodyPr>
          <a:lstStyle/>
          <a:p>
            <a:r>
              <a:rPr lang="en-US" altLang="it-IT" sz="2800" dirty="0">
                <a:latin typeface="Arial" pitchFamily="34" charset="0"/>
                <a:ea typeface="ＭＳ Ｐゴシック" pitchFamily="34" charset="-128"/>
              </a:rPr>
              <a:t>t</a:t>
            </a:r>
            <a:r>
              <a:rPr lang="en-US" altLang="it-IT" sz="2800" baseline="-25000" dirty="0" smtClean="0">
                <a:latin typeface="Arial" pitchFamily="34" charset="0"/>
                <a:ea typeface="ＭＳ Ｐゴシック" pitchFamily="34" charset="-128"/>
              </a:rPr>
              <a:t>3</a:t>
            </a:r>
            <a:endParaRPr lang="en-US" altLang="it-IT" sz="2800" dirty="0">
              <a:latin typeface="Arial" pitchFamily="34" charset="0"/>
              <a:ea typeface="ＭＳ Ｐゴシック" pitchFamily="34" charset="-128"/>
            </a:endParaRPr>
          </a:p>
        </p:txBody>
      </p:sp>
      <p:sp>
        <p:nvSpPr>
          <p:cNvPr id="21" name="Line 28"/>
          <p:cNvSpPr>
            <a:spLocks noChangeShapeType="1"/>
          </p:cNvSpPr>
          <p:nvPr/>
        </p:nvSpPr>
        <p:spPr bwMode="auto">
          <a:xfrm>
            <a:off x="7573962" y="5038725"/>
            <a:ext cx="0" cy="776288"/>
          </a:xfrm>
          <a:prstGeom prst="line">
            <a:avLst/>
          </a:prstGeom>
          <a:noFill/>
          <a:ln w="38100">
            <a:solidFill>
              <a:schemeClr val="tx1"/>
            </a:solidFill>
            <a:round/>
            <a:headEnd/>
            <a:tailEnd type="triangle" w="med" len="med"/>
          </a:ln>
        </p:spPr>
        <p:txBody>
          <a:bodyPr wrap="none" anchor="ctr"/>
          <a:lstStyle/>
          <a:p>
            <a:endParaRPr lang="en-GB"/>
          </a:p>
        </p:txBody>
      </p:sp>
      <p:sp>
        <p:nvSpPr>
          <p:cNvPr id="22" name="Line 9"/>
          <p:cNvSpPr>
            <a:spLocks noChangeShapeType="1"/>
          </p:cNvSpPr>
          <p:nvPr/>
        </p:nvSpPr>
        <p:spPr bwMode="auto">
          <a:xfrm flipV="1">
            <a:off x="7716837" y="1828800"/>
            <a:ext cx="838200" cy="806450"/>
          </a:xfrm>
          <a:prstGeom prst="line">
            <a:avLst/>
          </a:prstGeom>
          <a:noFill/>
          <a:ln w="9525">
            <a:solidFill>
              <a:srgbClr val="FF0000"/>
            </a:solidFill>
            <a:prstDash val="lgDash"/>
            <a:round/>
            <a:headEnd/>
            <a:tailEnd type="triangle" w="med" len="med"/>
          </a:ln>
        </p:spPr>
        <p:txBody>
          <a:bodyPr wrap="none" anchor="ctr"/>
          <a:lstStyle/>
          <a:p>
            <a:endParaRPr lang="en-GB"/>
          </a:p>
        </p:txBody>
      </p:sp>
      <p:sp>
        <p:nvSpPr>
          <p:cNvPr id="23" name="Line 11"/>
          <p:cNvSpPr>
            <a:spLocks noChangeShapeType="1"/>
          </p:cNvSpPr>
          <p:nvPr/>
        </p:nvSpPr>
        <p:spPr bwMode="auto">
          <a:xfrm flipV="1">
            <a:off x="7651750" y="3757613"/>
            <a:ext cx="788987" cy="698500"/>
          </a:xfrm>
          <a:prstGeom prst="line">
            <a:avLst/>
          </a:prstGeom>
          <a:noFill/>
          <a:ln w="9525">
            <a:solidFill>
              <a:srgbClr val="FF0000"/>
            </a:solidFill>
            <a:prstDash val="lgDash"/>
            <a:round/>
            <a:headEnd/>
            <a:tailEnd type="triangle" w="med" len="med"/>
          </a:ln>
        </p:spPr>
        <p:txBody>
          <a:bodyPr wrap="none" anchor="ctr"/>
          <a:lstStyle/>
          <a:p>
            <a:endParaRPr lang="en-GB"/>
          </a:p>
        </p:txBody>
      </p:sp>
      <p:sp>
        <p:nvSpPr>
          <p:cNvPr id="24" name="Line 10"/>
          <p:cNvSpPr>
            <a:spLocks noChangeShapeType="1"/>
          </p:cNvSpPr>
          <p:nvPr/>
        </p:nvSpPr>
        <p:spPr bwMode="auto">
          <a:xfrm flipH="1">
            <a:off x="6956424" y="3071813"/>
            <a:ext cx="1646237" cy="433387"/>
          </a:xfrm>
          <a:prstGeom prst="line">
            <a:avLst/>
          </a:prstGeom>
          <a:noFill/>
          <a:ln w="38100">
            <a:solidFill>
              <a:srgbClr val="00B050"/>
            </a:solidFill>
            <a:prstDash val="lgDash"/>
            <a:round/>
            <a:headEnd/>
            <a:tailEnd type="triangle" w="med" len="med"/>
          </a:ln>
        </p:spPr>
        <p:txBody>
          <a:bodyPr wrap="none" anchor="ctr"/>
          <a:lstStyle/>
          <a:p>
            <a:endParaRPr lang="en-GB"/>
          </a:p>
        </p:txBody>
      </p:sp>
      <p:sp>
        <p:nvSpPr>
          <p:cNvPr id="25" name="Line 12"/>
          <p:cNvSpPr>
            <a:spLocks noChangeShapeType="1"/>
          </p:cNvSpPr>
          <p:nvPr/>
        </p:nvSpPr>
        <p:spPr bwMode="auto">
          <a:xfrm flipH="1">
            <a:off x="6804025" y="4532313"/>
            <a:ext cx="1706562" cy="496887"/>
          </a:xfrm>
          <a:prstGeom prst="line">
            <a:avLst/>
          </a:prstGeom>
          <a:noFill/>
          <a:ln w="38100">
            <a:solidFill>
              <a:srgbClr val="00B050"/>
            </a:solidFill>
            <a:prstDash val="lgDash"/>
            <a:round/>
            <a:headEnd/>
            <a:tailEnd type="triangle" w="med" len="med"/>
          </a:ln>
        </p:spPr>
        <p:txBody>
          <a:bodyPr wrap="none" anchor="ctr"/>
          <a:lstStyle/>
          <a:p>
            <a:endParaRPr lang="en-GB"/>
          </a:p>
        </p:txBody>
      </p:sp>
      <p:sp>
        <p:nvSpPr>
          <p:cNvPr id="26" name="Line 13"/>
          <p:cNvSpPr>
            <a:spLocks noChangeShapeType="1"/>
          </p:cNvSpPr>
          <p:nvPr/>
        </p:nvSpPr>
        <p:spPr bwMode="auto">
          <a:xfrm flipV="1">
            <a:off x="7651750" y="5089525"/>
            <a:ext cx="788987" cy="638175"/>
          </a:xfrm>
          <a:prstGeom prst="line">
            <a:avLst/>
          </a:prstGeom>
          <a:noFill/>
          <a:ln w="9525">
            <a:solidFill>
              <a:srgbClr val="FF0000"/>
            </a:solidFill>
            <a:prstDash val="lgDash"/>
            <a:round/>
            <a:headEnd/>
            <a:tailEnd type="triangle" w="med" len="med"/>
          </a:ln>
        </p:spPr>
        <p:txBody>
          <a:bodyPr wrap="none" anchor="ctr"/>
          <a:lstStyle/>
          <a:p>
            <a:endParaRPr lang="en-GB"/>
          </a:p>
        </p:txBody>
      </p:sp>
      <p:sp>
        <p:nvSpPr>
          <p:cNvPr id="27" name="Line 26"/>
          <p:cNvSpPr>
            <a:spLocks noChangeShapeType="1"/>
          </p:cNvSpPr>
          <p:nvPr/>
        </p:nvSpPr>
        <p:spPr bwMode="auto">
          <a:xfrm>
            <a:off x="8510587" y="1925637"/>
            <a:ext cx="0" cy="776288"/>
          </a:xfrm>
          <a:prstGeom prst="line">
            <a:avLst/>
          </a:prstGeom>
          <a:noFill/>
          <a:ln w="38100">
            <a:solidFill>
              <a:schemeClr val="tx1"/>
            </a:solidFill>
            <a:round/>
            <a:headEnd/>
            <a:tailEnd type="triangle" w="med" len="med"/>
          </a:ln>
        </p:spPr>
        <p:txBody>
          <a:bodyPr wrap="none" anchor="ctr"/>
          <a:lstStyle/>
          <a:p>
            <a:endParaRPr lang="en-GB"/>
          </a:p>
        </p:txBody>
      </p:sp>
      <p:sp>
        <p:nvSpPr>
          <p:cNvPr id="28" name="Line 27"/>
          <p:cNvSpPr>
            <a:spLocks noChangeShapeType="1"/>
          </p:cNvSpPr>
          <p:nvPr/>
        </p:nvSpPr>
        <p:spPr bwMode="auto">
          <a:xfrm>
            <a:off x="8510587" y="3757613"/>
            <a:ext cx="0" cy="774700"/>
          </a:xfrm>
          <a:prstGeom prst="line">
            <a:avLst/>
          </a:prstGeom>
          <a:noFill/>
          <a:ln w="38100">
            <a:solidFill>
              <a:schemeClr val="tx1"/>
            </a:solidFill>
            <a:round/>
            <a:headEnd/>
            <a:tailEnd type="triangle" w="med" len="med"/>
          </a:ln>
        </p:spPr>
        <p:txBody>
          <a:bodyPr wrap="none" anchor="ctr"/>
          <a:lstStyle/>
          <a:p>
            <a:endParaRPr lang="en-GB"/>
          </a:p>
        </p:txBody>
      </p:sp>
      <p:sp>
        <p:nvSpPr>
          <p:cNvPr id="29" name="Line 28"/>
          <p:cNvSpPr>
            <a:spLocks noChangeShapeType="1"/>
          </p:cNvSpPr>
          <p:nvPr/>
        </p:nvSpPr>
        <p:spPr bwMode="auto">
          <a:xfrm>
            <a:off x="8510587" y="5037138"/>
            <a:ext cx="0" cy="776287"/>
          </a:xfrm>
          <a:prstGeom prst="line">
            <a:avLst/>
          </a:prstGeom>
          <a:noFill/>
          <a:ln w="38100">
            <a:solidFill>
              <a:schemeClr val="tx1"/>
            </a:solidFill>
            <a:round/>
            <a:headEnd/>
            <a:tailEnd type="triangle" w="med" len="med"/>
          </a:ln>
        </p:spPr>
        <p:txBody>
          <a:bodyPr wrap="none" anchor="ctr"/>
          <a:lstStyle/>
          <a:p>
            <a:endParaRPr lang="en-GB"/>
          </a:p>
        </p:txBody>
      </p:sp>
      <p:sp>
        <p:nvSpPr>
          <p:cNvPr id="30" name="Text Box 6"/>
          <p:cNvSpPr txBox="1">
            <a:spLocks noChangeArrowheads="1"/>
          </p:cNvSpPr>
          <p:nvPr/>
        </p:nvSpPr>
        <p:spPr bwMode="auto">
          <a:xfrm>
            <a:off x="7250112" y="2651125"/>
            <a:ext cx="738188" cy="369888"/>
          </a:xfrm>
          <a:prstGeom prst="rect">
            <a:avLst/>
          </a:prstGeom>
          <a:noFill/>
          <a:ln w="9525">
            <a:noFill/>
            <a:miter lim="800000"/>
            <a:headEnd/>
            <a:tailEnd/>
          </a:ln>
        </p:spPr>
        <p:txBody>
          <a:bodyPr wrap="none">
            <a:spAutoFit/>
          </a:bodyPr>
          <a:lstStyle/>
          <a:p>
            <a:r>
              <a:rPr lang="en-US" altLang="it-IT">
                <a:latin typeface="Arial" pitchFamily="34" charset="0"/>
                <a:ea typeface="ＭＳ Ｐゴシック" pitchFamily="34" charset="-128"/>
              </a:rPr>
              <a:t>(l</a:t>
            </a:r>
            <a:r>
              <a:rPr lang="en-US" altLang="it-IT" baseline="-25000">
                <a:latin typeface="Arial" pitchFamily="34" charset="0"/>
                <a:ea typeface="ＭＳ Ｐゴシック" pitchFamily="34" charset="-128"/>
              </a:rPr>
              <a:t>3</a:t>
            </a:r>
            <a:r>
              <a:rPr lang="en-US" altLang="it-IT">
                <a:latin typeface="Arial" pitchFamily="34" charset="0"/>
                <a:ea typeface="ＭＳ Ｐゴシック" pitchFamily="34" charset="-128"/>
              </a:rPr>
              <a:t>,s</a:t>
            </a:r>
            <a:r>
              <a:rPr lang="en-US" altLang="it-IT" baseline="-25000">
                <a:latin typeface="Arial" pitchFamily="34" charset="0"/>
                <a:ea typeface="ＭＳ Ｐゴシック" pitchFamily="34" charset="-128"/>
              </a:rPr>
              <a:t>2</a:t>
            </a:r>
            <a:r>
              <a:rPr lang="en-US" altLang="it-IT">
                <a:latin typeface="Arial" pitchFamily="34" charset="0"/>
                <a:ea typeface="ＭＳ Ｐゴシック" pitchFamily="34" charset="-128"/>
              </a:rPr>
              <a:t>)</a:t>
            </a:r>
            <a:endParaRPr lang="en-US" altLang="it-IT" sz="2000">
              <a:latin typeface="Arial" pitchFamily="34" charset="0"/>
              <a:ea typeface="ＭＳ Ｐゴシック" pitchFamily="34" charset="-128"/>
            </a:endParaRPr>
          </a:p>
        </p:txBody>
      </p:sp>
      <p:sp>
        <p:nvSpPr>
          <p:cNvPr id="31" name="Text Box 6"/>
          <p:cNvSpPr txBox="1">
            <a:spLocks noChangeArrowheads="1"/>
          </p:cNvSpPr>
          <p:nvPr/>
        </p:nvSpPr>
        <p:spPr bwMode="auto">
          <a:xfrm>
            <a:off x="8175625" y="1535113"/>
            <a:ext cx="739775" cy="369887"/>
          </a:xfrm>
          <a:prstGeom prst="rect">
            <a:avLst/>
          </a:prstGeom>
          <a:noFill/>
          <a:ln w="9525">
            <a:noFill/>
            <a:miter lim="800000"/>
            <a:headEnd/>
            <a:tailEnd/>
          </a:ln>
        </p:spPr>
        <p:txBody>
          <a:bodyPr wrap="none">
            <a:spAutoFit/>
          </a:bodyPr>
          <a:lstStyle/>
          <a:p>
            <a:r>
              <a:rPr lang="en-US" altLang="it-IT" dirty="0">
                <a:latin typeface="Arial" pitchFamily="34" charset="0"/>
                <a:ea typeface="ＭＳ Ｐゴシック" pitchFamily="34" charset="-128"/>
              </a:rPr>
              <a:t>(l</a:t>
            </a:r>
            <a:r>
              <a:rPr lang="en-US" altLang="it-IT" baseline="-25000" dirty="0">
                <a:latin typeface="Arial" pitchFamily="34" charset="0"/>
                <a:ea typeface="ＭＳ Ｐゴシック" pitchFamily="34" charset="-128"/>
              </a:rPr>
              <a:t>4</a:t>
            </a:r>
            <a:r>
              <a:rPr lang="en-US" altLang="it-IT" dirty="0">
                <a:latin typeface="Arial" pitchFamily="34" charset="0"/>
                <a:ea typeface="ＭＳ Ｐゴシック" pitchFamily="34" charset="-128"/>
              </a:rPr>
              <a:t>,s</a:t>
            </a:r>
            <a:r>
              <a:rPr lang="en-US" altLang="it-IT" baseline="-25000" dirty="0">
                <a:latin typeface="Arial" pitchFamily="34" charset="0"/>
                <a:ea typeface="ＭＳ Ｐゴシック" pitchFamily="34" charset="-128"/>
              </a:rPr>
              <a:t>2</a:t>
            </a:r>
            <a:r>
              <a:rPr lang="en-US" altLang="it-IT" dirty="0">
                <a:latin typeface="Arial" pitchFamily="34" charset="0"/>
                <a:ea typeface="ＭＳ Ｐゴシック" pitchFamily="34" charset="-128"/>
              </a:rPr>
              <a:t>)</a:t>
            </a:r>
            <a:endParaRPr lang="en-US" altLang="it-IT" sz="2000" dirty="0">
              <a:latin typeface="Arial" pitchFamily="34" charset="0"/>
              <a:ea typeface="ＭＳ Ｐゴシック" pitchFamily="34" charset="-128"/>
            </a:endParaRPr>
          </a:p>
        </p:txBody>
      </p:sp>
      <p:sp>
        <p:nvSpPr>
          <p:cNvPr id="32" name="Text Box 6"/>
          <p:cNvSpPr txBox="1">
            <a:spLocks noChangeArrowheads="1"/>
          </p:cNvSpPr>
          <p:nvPr/>
        </p:nvSpPr>
        <p:spPr bwMode="auto">
          <a:xfrm>
            <a:off x="8175625" y="2651125"/>
            <a:ext cx="739775" cy="369888"/>
          </a:xfrm>
          <a:prstGeom prst="rect">
            <a:avLst/>
          </a:prstGeom>
          <a:noFill/>
          <a:ln w="9525">
            <a:noFill/>
            <a:miter lim="800000"/>
            <a:headEnd/>
            <a:tailEnd/>
          </a:ln>
        </p:spPr>
        <p:txBody>
          <a:bodyPr wrap="none">
            <a:spAutoFit/>
          </a:bodyPr>
          <a:lstStyle/>
          <a:p>
            <a:r>
              <a:rPr lang="en-US" altLang="it-IT" dirty="0">
                <a:latin typeface="Arial" pitchFamily="34" charset="0"/>
                <a:ea typeface="ＭＳ Ｐゴシック" pitchFamily="34" charset="-128"/>
              </a:rPr>
              <a:t>(l</a:t>
            </a:r>
            <a:r>
              <a:rPr lang="en-US" altLang="it-IT" baseline="-25000" dirty="0">
                <a:latin typeface="Arial" pitchFamily="34" charset="0"/>
                <a:ea typeface="ＭＳ Ｐゴシック" pitchFamily="34" charset="-128"/>
              </a:rPr>
              <a:t>5</a:t>
            </a:r>
            <a:r>
              <a:rPr lang="en-US" altLang="it-IT" dirty="0">
                <a:latin typeface="Arial" pitchFamily="34" charset="0"/>
                <a:ea typeface="ＭＳ Ｐゴシック" pitchFamily="34" charset="-128"/>
              </a:rPr>
              <a:t>,s</a:t>
            </a:r>
            <a:r>
              <a:rPr lang="en-US" altLang="it-IT" baseline="-25000" dirty="0">
                <a:latin typeface="Arial" pitchFamily="34" charset="0"/>
                <a:ea typeface="ＭＳ Ｐゴシック" pitchFamily="34" charset="-128"/>
              </a:rPr>
              <a:t>3</a:t>
            </a:r>
            <a:r>
              <a:rPr lang="en-US" altLang="it-IT" dirty="0">
                <a:latin typeface="Arial" pitchFamily="34" charset="0"/>
                <a:ea typeface="ＭＳ Ｐゴシック" pitchFamily="34" charset="-128"/>
              </a:rPr>
              <a:t>)</a:t>
            </a:r>
            <a:endParaRPr lang="en-US" altLang="it-IT" sz="2000" dirty="0">
              <a:latin typeface="Arial" pitchFamily="34" charset="0"/>
              <a:ea typeface="ＭＳ Ｐゴシック" pitchFamily="34" charset="-128"/>
            </a:endParaRPr>
          </a:p>
        </p:txBody>
      </p:sp>
      <p:sp>
        <p:nvSpPr>
          <p:cNvPr id="34" name="Freeform 33"/>
          <p:cNvSpPr>
            <a:spLocks/>
          </p:cNvSpPr>
          <p:nvPr/>
        </p:nvSpPr>
        <p:spPr bwMode="auto">
          <a:xfrm flipH="1">
            <a:off x="7062787" y="4546600"/>
            <a:ext cx="434975" cy="48895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p:spPr>
        <p:txBody>
          <a:bodyPr wrap="none" anchor="ctr"/>
          <a:lstStyle/>
          <a:p>
            <a:endParaRPr lang="en-GB"/>
          </a:p>
        </p:txBody>
      </p:sp>
      <p:sp>
        <p:nvSpPr>
          <p:cNvPr id="36" name="Freeform 34"/>
          <p:cNvSpPr>
            <a:spLocks/>
          </p:cNvSpPr>
          <p:nvPr/>
        </p:nvSpPr>
        <p:spPr bwMode="auto">
          <a:xfrm flipH="1">
            <a:off x="8154987" y="4587875"/>
            <a:ext cx="285750" cy="43815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p:spPr>
        <p:txBody>
          <a:bodyPr wrap="none" anchor="ctr"/>
          <a:lstStyle/>
          <a:p>
            <a:endParaRPr lang="en-GB"/>
          </a:p>
        </p:txBody>
      </p:sp>
      <p:sp>
        <p:nvSpPr>
          <p:cNvPr id="70" name="Text Box 5"/>
          <p:cNvSpPr txBox="1">
            <a:spLocks noChangeArrowheads="1"/>
          </p:cNvSpPr>
          <p:nvPr/>
        </p:nvSpPr>
        <p:spPr bwMode="auto">
          <a:xfrm>
            <a:off x="6270625" y="1524000"/>
            <a:ext cx="739305" cy="400110"/>
          </a:xfrm>
          <a:prstGeom prst="rect">
            <a:avLst/>
          </a:prstGeom>
          <a:noFill/>
          <a:ln w="9525">
            <a:noFill/>
            <a:miter lim="800000"/>
            <a:headEnd/>
            <a:tailEnd/>
          </a:ln>
        </p:spPr>
        <p:txBody>
          <a:bodyPr wrap="none">
            <a:spAutoFit/>
          </a:bodyPr>
          <a:lstStyle/>
          <a:p>
            <a:r>
              <a:rPr lang="en-US" altLang="it-IT" dirty="0">
                <a:latin typeface="Arial" pitchFamily="34" charset="0"/>
                <a:ea typeface="ＭＳ Ｐゴシック" pitchFamily="34" charset="-128"/>
              </a:rPr>
              <a:t>(</a:t>
            </a:r>
            <a:r>
              <a:rPr lang="en-US" altLang="it-IT" dirty="0" smtClean="0">
                <a:latin typeface="Arial" pitchFamily="34" charset="0"/>
                <a:ea typeface="ＭＳ Ｐゴシック" pitchFamily="34" charset="-128"/>
              </a:rPr>
              <a:t>l</a:t>
            </a:r>
            <a:r>
              <a:rPr lang="en-US" altLang="it-IT" baseline="-25000" dirty="0" smtClean="0">
                <a:latin typeface="Arial" pitchFamily="34" charset="0"/>
                <a:ea typeface="ＭＳ Ｐゴシック" pitchFamily="34" charset="-128"/>
              </a:rPr>
              <a:t>0</a:t>
            </a:r>
            <a:r>
              <a:rPr lang="en-US" altLang="it-IT" dirty="0" smtClean="0">
                <a:latin typeface="Arial" pitchFamily="34" charset="0"/>
                <a:ea typeface="ＭＳ Ｐゴシック" pitchFamily="34" charset="-128"/>
              </a:rPr>
              <a:t>,s</a:t>
            </a:r>
            <a:r>
              <a:rPr lang="en-US" altLang="it-IT" baseline="-25000" dirty="0" smtClean="0">
                <a:latin typeface="Arial" pitchFamily="34" charset="0"/>
                <a:ea typeface="ＭＳ Ｐゴシック" pitchFamily="34" charset="-128"/>
              </a:rPr>
              <a:t>0</a:t>
            </a:r>
            <a:r>
              <a:rPr lang="en-US" altLang="it-IT" dirty="0" smtClean="0">
                <a:latin typeface="Arial" pitchFamily="34" charset="0"/>
                <a:ea typeface="ＭＳ Ｐゴシック" pitchFamily="34" charset="-128"/>
              </a:rPr>
              <a:t>)</a:t>
            </a:r>
            <a:endParaRPr lang="en-US" altLang="it-IT" sz="2000" dirty="0">
              <a:latin typeface="Arial" pitchFamily="34" charset="0"/>
              <a:ea typeface="ＭＳ Ｐゴシック" pitchFamily="34" charset="-128"/>
            </a:endParaRPr>
          </a:p>
        </p:txBody>
      </p:sp>
      <p:sp>
        <p:nvSpPr>
          <p:cNvPr id="71" name="Text Box 6"/>
          <p:cNvSpPr txBox="1">
            <a:spLocks noChangeArrowheads="1"/>
          </p:cNvSpPr>
          <p:nvPr/>
        </p:nvSpPr>
        <p:spPr bwMode="auto">
          <a:xfrm>
            <a:off x="7239000" y="3363912"/>
            <a:ext cx="739305" cy="400110"/>
          </a:xfrm>
          <a:prstGeom prst="rect">
            <a:avLst/>
          </a:prstGeom>
          <a:noFill/>
          <a:ln w="9525">
            <a:noFill/>
            <a:miter lim="800000"/>
            <a:headEnd/>
            <a:tailEnd/>
          </a:ln>
        </p:spPr>
        <p:txBody>
          <a:bodyPr wrap="none">
            <a:spAutoFit/>
          </a:bodyPr>
          <a:lstStyle/>
          <a:p>
            <a:r>
              <a:rPr lang="en-US" altLang="it-IT" dirty="0">
                <a:latin typeface="Arial" pitchFamily="34" charset="0"/>
                <a:ea typeface="ＭＳ Ｐゴシック" pitchFamily="34" charset="-128"/>
              </a:rPr>
              <a:t>(</a:t>
            </a:r>
            <a:r>
              <a:rPr lang="en-US" altLang="it-IT" dirty="0" smtClean="0">
                <a:latin typeface="Arial" pitchFamily="34" charset="0"/>
                <a:ea typeface="ＭＳ Ｐゴシック" pitchFamily="34" charset="-128"/>
              </a:rPr>
              <a:t>l</a:t>
            </a:r>
            <a:r>
              <a:rPr lang="en-US" altLang="it-IT" baseline="-25000" dirty="0" smtClean="0">
                <a:latin typeface="Arial" pitchFamily="34" charset="0"/>
                <a:ea typeface="ＭＳ Ｐゴシック" pitchFamily="34" charset="-128"/>
              </a:rPr>
              <a:t>3</a:t>
            </a:r>
            <a:r>
              <a:rPr lang="en-US" altLang="it-IT" dirty="0" smtClean="0">
                <a:latin typeface="Arial" pitchFamily="34" charset="0"/>
                <a:ea typeface="ＭＳ Ｐゴシック" pitchFamily="34" charset="-128"/>
              </a:rPr>
              <a:t>,s</a:t>
            </a:r>
            <a:r>
              <a:rPr lang="en-US" altLang="it-IT" baseline="-25000" dirty="0">
                <a:latin typeface="Arial" pitchFamily="34" charset="0"/>
                <a:ea typeface="ＭＳ Ｐゴシック" pitchFamily="34" charset="-128"/>
              </a:rPr>
              <a:t>4</a:t>
            </a:r>
            <a:r>
              <a:rPr lang="en-US" altLang="it-IT" dirty="0" smtClean="0">
                <a:latin typeface="Arial" pitchFamily="34" charset="0"/>
                <a:ea typeface="ＭＳ Ｐゴシック" pitchFamily="34" charset="-128"/>
              </a:rPr>
              <a:t>)</a:t>
            </a:r>
            <a:endParaRPr lang="en-US" altLang="it-IT" sz="2000" dirty="0">
              <a:latin typeface="Arial" pitchFamily="34" charset="0"/>
              <a:ea typeface="ＭＳ Ｐゴシック" pitchFamily="34" charset="-128"/>
            </a:endParaRPr>
          </a:p>
        </p:txBody>
      </p:sp>
      <p:sp>
        <p:nvSpPr>
          <p:cNvPr id="72" name="Text Box 6"/>
          <p:cNvSpPr txBox="1">
            <a:spLocks noChangeArrowheads="1"/>
          </p:cNvSpPr>
          <p:nvPr/>
        </p:nvSpPr>
        <p:spPr bwMode="auto">
          <a:xfrm>
            <a:off x="8164513" y="3363912"/>
            <a:ext cx="739305" cy="400110"/>
          </a:xfrm>
          <a:prstGeom prst="rect">
            <a:avLst/>
          </a:prstGeom>
          <a:noFill/>
          <a:ln w="9525">
            <a:noFill/>
            <a:miter lim="800000"/>
            <a:headEnd/>
            <a:tailEnd/>
          </a:ln>
        </p:spPr>
        <p:txBody>
          <a:bodyPr wrap="none">
            <a:spAutoFit/>
          </a:bodyPr>
          <a:lstStyle/>
          <a:p>
            <a:r>
              <a:rPr lang="en-US" altLang="it-IT" dirty="0">
                <a:latin typeface="Arial" pitchFamily="34" charset="0"/>
                <a:ea typeface="ＭＳ Ｐゴシック" pitchFamily="34" charset="-128"/>
              </a:rPr>
              <a:t>(</a:t>
            </a:r>
            <a:r>
              <a:rPr lang="en-US" altLang="it-IT" dirty="0" smtClean="0">
                <a:latin typeface="Arial" pitchFamily="34" charset="0"/>
                <a:ea typeface="ＭＳ Ｐゴシック" pitchFamily="34" charset="-128"/>
              </a:rPr>
              <a:t>l</a:t>
            </a:r>
            <a:r>
              <a:rPr lang="en-US" altLang="it-IT" baseline="-25000" dirty="0" smtClean="0">
                <a:latin typeface="Arial" pitchFamily="34" charset="0"/>
                <a:ea typeface="ＭＳ Ｐゴシック" pitchFamily="34" charset="-128"/>
              </a:rPr>
              <a:t>5</a:t>
            </a:r>
            <a:r>
              <a:rPr lang="en-US" altLang="it-IT" dirty="0" smtClean="0">
                <a:latin typeface="Arial" pitchFamily="34" charset="0"/>
                <a:ea typeface="ＭＳ Ｐゴシック" pitchFamily="34" charset="-128"/>
              </a:rPr>
              <a:t>,s</a:t>
            </a:r>
            <a:r>
              <a:rPr lang="en-US" altLang="it-IT" baseline="-25000" dirty="0">
                <a:latin typeface="Arial" pitchFamily="34" charset="0"/>
                <a:ea typeface="ＭＳ Ｐゴシック" pitchFamily="34" charset="-128"/>
              </a:rPr>
              <a:t>5</a:t>
            </a:r>
            <a:r>
              <a:rPr lang="en-US" altLang="it-IT" dirty="0" smtClean="0">
                <a:latin typeface="Arial" pitchFamily="34" charset="0"/>
                <a:ea typeface="ＭＳ Ｐゴシック" pitchFamily="34" charset="-128"/>
              </a:rPr>
              <a:t>)</a:t>
            </a:r>
            <a:endParaRPr lang="en-US" altLang="it-IT" sz="2000" dirty="0">
              <a:latin typeface="Arial" pitchFamily="34" charset="0"/>
              <a:ea typeface="ＭＳ Ｐゴシック" pitchFamily="34" charset="-128"/>
            </a:endParaRPr>
          </a:p>
        </p:txBody>
      </p:sp>
      <p:sp>
        <p:nvSpPr>
          <p:cNvPr id="73" name="Freeform 34"/>
          <p:cNvSpPr>
            <a:spLocks/>
          </p:cNvSpPr>
          <p:nvPr/>
        </p:nvSpPr>
        <p:spPr bwMode="auto">
          <a:xfrm flipH="1">
            <a:off x="6978650" y="3043238"/>
            <a:ext cx="412750" cy="538162"/>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p:spPr>
        <p:txBody>
          <a:bodyPr wrap="none" anchor="ctr"/>
          <a:lstStyle/>
          <a:p>
            <a:endParaRPr lang="en-GB"/>
          </a:p>
        </p:txBody>
      </p:sp>
      <p:sp>
        <p:nvSpPr>
          <p:cNvPr id="74" name="Freeform 34"/>
          <p:cNvSpPr>
            <a:spLocks/>
          </p:cNvSpPr>
          <p:nvPr/>
        </p:nvSpPr>
        <p:spPr bwMode="auto">
          <a:xfrm flipH="1">
            <a:off x="7924800" y="2971800"/>
            <a:ext cx="412750" cy="538162"/>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p:spPr>
        <p:txBody>
          <a:bodyPr wrap="none" anchor="ctr"/>
          <a:lstStyle/>
          <a:p>
            <a:endParaRPr lang="en-GB"/>
          </a:p>
        </p:txBody>
      </p:sp>
    </p:spTree>
    <p:extLst>
      <p:ext uri="{BB962C8B-B14F-4D97-AF65-F5344CB8AC3E}">
        <p14:creationId xmlns:p14="http://schemas.microsoft.com/office/powerpoint/2010/main" val="18252550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36"/>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2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8"/>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26"/>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2"/>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nodeType="clickEffect">
                                  <p:stCondLst>
                                    <p:cond delay="0"/>
                                  </p:stCondLst>
                                  <p:childTnLst>
                                    <p:set>
                                      <p:cBhvr>
                                        <p:cTn id="1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p:bldP spid="10" grpId="0" animBg="1"/>
      <p:bldP spid="11" grpId="0" animBg="1"/>
      <p:bldP spid="12" grpId="0" animBg="1"/>
      <p:bldP spid="13" grpId="0" animBg="1"/>
      <p:bldP spid="14" grpId="0" animBg="1"/>
      <p:bldP spid="15" grpId="0"/>
      <p:bldP spid="16" grpId="0"/>
      <p:bldP spid="17" grpId="0"/>
      <p:bldP spid="18" grpId="0" animBg="1"/>
      <p:bldP spid="19" grpId="0" animBg="1"/>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p:bldP spid="32" grpId="0"/>
      <p:bldP spid="34" grpId="0" animBg="1"/>
      <p:bldP spid="36" grpId="0" animBg="1"/>
      <p:bldP spid="70" grpId="0"/>
      <p:bldP spid="71" grpId="0"/>
      <p:bldP spid="72" grpId="0"/>
      <p:bldP spid="73" grpId="0" animBg="1"/>
      <p:bldP spid="7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a:xfrm>
            <a:off x="-3175" y="0"/>
            <a:ext cx="9172575" cy="762000"/>
          </a:xfrm>
        </p:spPr>
        <p:txBody>
          <a:bodyPr/>
          <a:lstStyle/>
          <a:p>
            <a:r>
              <a:rPr lang="en-US" sz="2800" dirty="0">
                <a:latin typeface="Charcoal CY" charset="0"/>
                <a:cs typeface="MS PGothic" charset="0"/>
              </a:rPr>
              <a:t>  LR </a:t>
            </a:r>
            <a:r>
              <a:rPr lang="en-US" sz="2800" dirty="0" err="1">
                <a:latin typeface="Charcoal CY" charset="0"/>
                <a:cs typeface="MS PGothic" charset="0"/>
              </a:rPr>
              <a:t>sequentialization</a:t>
            </a:r>
            <a:r>
              <a:rPr lang="en-US" sz="2800" dirty="0">
                <a:latin typeface="Charcoal CY" charset="0"/>
                <a:cs typeface="MS PGothic" charset="0"/>
              </a:rPr>
              <a:t>:   simulation</a:t>
            </a:r>
            <a:endParaRPr lang="en-US" sz="1400" dirty="0">
              <a:solidFill>
                <a:srgbClr val="0000FF"/>
              </a:solidFill>
              <a:latin typeface="Arial" charset="0"/>
              <a:cs typeface="MS PGothic" charset="0"/>
            </a:endParaRPr>
          </a:p>
        </p:txBody>
      </p:sp>
      <p:sp>
        <p:nvSpPr>
          <p:cNvPr id="36"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charset="0"/>
              <a:cs typeface="Arial" charset="0"/>
            </a:endParaRPr>
          </a:p>
        </p:txBody>
      </p:sp>
      <p:sp>
        <p:nvSpPr>
          <p:cNvPr id="38" name="Rectangle 4"/>
          <p:cNvSpPr>
            <a:spLocks noChangeArrowheads="1"/>
          </p:cNvSpPr>
          <p:nvPr/>
        </p:nvSpPr>
        <p:spPr bwMode="auto">
          <a:xfrm>
            <a:off x="450850" y="2438400"/>
            <a:ext cx="3856038" cy="3581400"/>
          </a:xfrm>
          <a:prstGeom prst="rect">
            <a:avLst/>
          </a:prstGeom>
          <a:solidFill>
            <a:schemeClr val="bg2">
              <a:lumMod val="40000"/>
              <a:lumOff val="60000"/>
            </a:schemeClr>
          </a:solidFill>
          <a:ln>
            <a:noFill/>
          </a:ln>
          <a:effectLst/>
          <a:extLst/>
        </p:spPr>
        <p:txBody>
          <a:bodyPr/>
          <a:lstStyle/>
          <a:p>
            <a:pPr marL="495300" indent="-495300">
              <a:spcBef>
                <a:spcPct val="20000"/>
              </a:spcBef>
              <a:buClr>
                <a:schemeClr val="accent2"/>
              </a:buClr>
              <a:buFont typeface="Wingdings" charset="0"/>
              <a:buNone/>
              <a:defRPr/>
            </a:pPr>
            <a:endParaRPr lang="en-US" dirty="0">
              <a:solidFill>
                <a:schemeClr val="accent2"/>
              </a:solidFill>
              <a:latin typeface="Arial" charset="0"/>
              <a:cs typeface="Arial" charset="0"/>
            </a:endParaRPr>
          </a:p>
          <a:p>
            <a:pPr marL="495300" indent="-495300">
              <a:spcBef>
                <a:spcPct val="20000"/>
              </a:spcBef>
              <a:buClr>
                <a:schemeClr val="accent2"/>
              </a:buClr>
              <a:buFont typeface="Wingdings" charset="0"/>
              <a:buNone/>
              <a:defRPr/>
            </a:pPr>
            <a:r>
              <a:rPr lang="en-US" dirty="0">
                <a:solidFill>
                  <a:schemeClr val="accent2"/>
                </a:solidFill>
                <a:latin typeface="Arial" charset="0"/>
                <a:cs typeface="Arial" charset="0"/>
              </a:rPr>
              <a:t>Sequential program</a:t>
            </a:r>
            <a:r>
              <a:rPr lang="en-US" dirty="0">
                <a:latin typeface="Arial" charset="0"/>
                <a:cs typeface="Arial" charset="0"/>
              </a:rPr>
              <a:t> (k-rounds)</a:t>
            </a:r>
          </a:p>
          <a:p>
            <a:pPr marL="495300" indent="-495300">
              <a:spcBef>
                <a:spcPct val="20000"/>
              </a:spcBef>
              <a:buClr>
                <a:schemeClr val="accent2"/>
              </a:buClr>
              <a:buFont typeface="Wingdings" charset="0"/>
              <a:buNone/>
              <a:defRPr/>
            </a:pPr>
            <a:endParaRPr lang="en-US" dirty="0">
              <a:latin typeface="Arial" charset="0"/>
              <a:cs typeface="Arial" charset="0"/>
            </a:endParaRPr>
          </a:p>
          <a:p>
            <a:pPr marL="908050" lvl="1" indent="-436563">
              <a:spcBef>
                <a:spcPct val="20000"/>
              </a:spcBef>
              <a:buClr>
                <a:schemeClr val="accent2"/>
              </a:buClr>
              <a:buFont typeface="Arial" charset="0"/>
              <a:buAutoNum type="arabicPeriod"/>
              <a:defRPr/>
            </a:pPr>
            <a:r>
              <a:rPr lang="en-US" sz="1600" dirty="0">
                <a:latin typeface="Arial" charset="0"/>
                <a:cs typeface="Arial" charset="0"/>
              </a:rPr>
              <a:t>Guess a</a:t>
            </a:r>
            <a:r>
              <a:rPr lang="it-IT" sz="1600" baseline="-25000" dirty="0">
                <a:latin typeface="Arial" charset="0"/>
                <a:cs typeface="Arial" charset="0"/>
              </a:rPr>
              <a:t>2</a:t>
            </a:r>
            <a:r>
              <a:rPr lang="it-IT" sz="1600" dirty="0">
                <a:latin typeface="Arial" charset="0"/>
                <a:cs typeface="Arial" charset="0"/>
              </a:rPr>
              <a:t>, …, </a:t>
            </a:r>
            <a:r>
              <a:rPr lang="it-IT" sz="1600" dirty="0" err="1">
                <a:latin typeface="Arial" charset="0"/>
                <a:cs typeface="Arial" charset="0"/>
              </a:rPr>
              <a:t>a</a:t>
            </a:r>
            <a:r>
              <a:rPr lang="it-IT" sz="1600" baseline="-25000" dirty="0" err="1">
                <a:latin typeface="Arial" charset="0"/>
                <a:cs typeface="Arial" charset="0"/>
              </a:rPr>
              <a:t>k</a:t>
            </a:r>
            <a:endParaRPr lang="en-US" sz="1600" dirty="0">
              <a:latin typeface="Arial" charset="0"/>
              <a:cs typeface="Arial" charset="0"/>
            </a:endParaRPr>
          </a:p>
          <a:p>
            <a:pPr marL="908050" lvl="1" indent="-436563">
              <a:spcBef>
                <a:spcPct val="20000"/>
              </a:spcBef>
              <a:buClr>
                <a:schemeClr val="accent2"/>
              </a:buClr>
              <a:buFont typeface="Arial" charset="0"/>
              <a:buAutoNum type="arabicPeriod"/>
              <a:defRPr/>
            </a:pPr>
            <a:r>
              <a:rPr lang="en-US" sz="1600" dirty="0">
                <a:latin typeface="Arial" charset="0"/>
                <a:cs typeface="Arial" charset="0"/>
              </a:rPr>
              <a:t>Execute T</a:t>
            </a:r>
            <a:r>
              <a:rPr lang="en-US" sz="1600" baseline="-25000" dirty="0">
                <a:latin typeface="Arial" charset="0"/>
                <a:cs typeface="Arial" charset="0"/>
              </a:rPr>
              <a:t>1</a:t>
            </a:r>
            <a:r>
              <a:rPr lang="en-US" sz="1600" dirty="0">
                <a:latin typeface="Arial" charset="0"/>
                <a:cs typeface="Arial" charset="0"/>
              </a:rPr>
              <a:t> to completion</a:t>
            </a:r>
          </a:p>
          <a:p>
            <a:pPr marL="1309688" lvl="2" indent="-400050">
              <a:spcBef>
                <a:spcPct val="20000"/>
              </a:spcBef>
              <a:buClr>
                <a:schemeClr val="accent2"/>
              </a:buClr>
              <a:buFont typeface="Wingdings" charset="0"/>
              <a:buChar char="o"/>
              <a:defRPr/>
            </a:pPr>
            <a:r>
              <a:rPr lang="en-US" sz="1600" dirty="0">
                <a:latin typeface="Arial" charset="0"/>
                <a:cs typeface="Arial" charset="0"/>
              </a:rPr>
              <a:t>Computes </a:t>
            </a:r>
          </a:p>
          <a:p>
            <a:pPr marL="1652588" lvl="3" indent="-285750">
              <a:spcBef>
                <a:spcPct val="20000"/>
              </a:spcBef>
              <a:buClr>
                <a:schemeClr val="accent2"/>
              </a:buClr>
              <a:buFont typeface="Lucida Grande"/>
              <a:buChar char="-"/>
              <a:defRPr/>
            </a:pPr>
            <a:r>
              <a:rPr lang="en-US" sz="1600" dirty="0">
                <a:latin typeface="Arial" charset="0"/>
                <a:cs typeface="Arial" charset="0"/>
              </a:rPr>
              <a:t>local states l</a:t>
            </a:r>
            <a:r>
              <a:rPr lang="en-US" sz="1600" baseline="-25000" dirty="0">
                <a:latin typeface="Arial" charset="0"/>
                <a:cs typeface="Arial" charset="0"/>
              </a:rPr>
              <a:t>1</a:t>
            </a:r>
            <a:r>
              <a:rPr lang="en-US" sz="1600" dirty="0">
                <a:latin typeface="Arial" charset="0"/>
                <a:cs typeface="Arial" charset="0"/>
              </a:rPr>
              <a:t>, .., </a:t>
            </a:r>
            <a:r>
              <a:rPr lang="en-US" sz="1600" dirty="0" err="1">
                <a:latin typeface="Arial" charset="0"/>
                <a:cs typeface="Arial" charset="0"/>
              </a:rPr>
              <a:t>l</a:t>
            </a:r>
            <a:r>
              <a:rPr lang="en-US" sz="1600" baseline="-25000" dirty="0" err="1">
                <a:latin typeface="Arial" charset="0"/>
                <a:cs typeface="Arial" charset="0"/>
              </a:rPr>
              <a:t>k</a:t>
            </a:r>
            <a:r>
              <a:rPr lang="en-US" sz="1600" dirty="0">
                <a:latin typeface="Arial" charset="0"/>
                <a:cs typeface="Arial" charset="0"/>
              </a:rPr>
              <a:t>, and</a:t>
            </a:r>
          </a:p>
          <a:p>
            <a:pPr marL="1652588" lvl="3" indent="-285750">
              <a:spcBef>
                <a:spcPct val="20000"/>
              </a:spcBef>
              <a:buClr>
                <a:schemeClr val="accent2"/>
              </a:buClr>
              <a:buFont typeface="Lucida Grande"/>
              <a:buChar char="-"/>
              <a:defRPr/>
            </a:pPr>
            <a:r>
              <a:rPr lang="en-US" sz="1600" dirty="0">
                <a:latin typeface="Arial" charset="0"/>
                <a:cs typeface="Arial" charset="0"/>
              </a:rPr>
              <a:t>global states b</a:t>
            </a:r>
            <a:r>
              <a:rPr lang="it-IT" sz="1600" baseline="-25000" dirty="0">
                <a:latin typeface="Arial" charset="0"/>
                <a:cs typeface="Arial" charset="0"/>
              </a:rPr>
              <a:t>1</a:t>
            </a:r>
            <a:r>
              <a:rPr lang="it-IT" sz="1600" dirty="0">
                <a:latin typeface="Arial" charset="0"/>
                <a:cs typeface="Arial" charset="0"/>
              </a:rPr>
              <a:t>, …, </a:t>
            </a:r>
            <a:r>
              <a:rPr lang="it-IT" sz="1600" dirty="0" err="1">
                <a:latin typeface="Arial" charset="0"/>
                <a:cs typeface="Arial" charset="0"/>
              </a:rPr>
              <a:t>b</a:t>
            </a:r>
            <a:r>
              <a:rPr lang="it-IT" sz="1600" baseline="-25000" dirty="0" err="1">
                <a:latin typeface="Arial" charset="0"/>
                <a:cs typeface="Arial" charset="0"/>
              </a:rPr>
              <a:t>k</a:t>
            </a:r>
            <a:r>
              <a:rPr lang="it-IT" sz="1600" baseline="-25000" dirty="0">
                <a:latin typeface="Arial" charset="0"/>
                <a:cs typeface="Arial" charset="0"/>
              </a:rPr>
              <a:t> </a:t>
            </a:r>
            <a:endParaRPr lang="en-US" sz="1600" dirty="0">
              <a:latin typeface="Arial" charset="0"/>
              <a:cs typeface="Arial" charset="0"/>
            </a:endParaRPr>
          </a:p>
        </p:txBody>
      </p:sp>
      <p:sp>
        <p:nvSpPr>
          <p:cNvPr id="88068" name="Text Box 5"/>
          <p:cNvSpPr txBox="1">
            <a:spLocks noChangeArrowheads="1"/>
          </p:cNvSpPr>
          <p:nvPr/>
        </p:nvSpPr>
        <p:spPr bwMode="auto">
          <a:xfrm>
            <a:off x="5303838" y="3082925"/>
            <a:ext cx="7540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,b</a:t>
            </a:r>
            <a:r>
              <a:rPr lang="en-US" sz="1800" baseline="-25000">
                <a:latin typeface="Arial" charset="0"/>
                <a:cs typeface="Arial" charset="0"/>
              </a:rPr>
              <a:t>1</a:t>
            </a:r>
            <a:r>
              <a:rPr lang="en-US" sz="1800">
                <a:latin typeface="Arial" charset="0"/>
                <a:cs typeface="Arial" charset="0"/>
              </a:rPr>
              <a:t>)</a:t>
            </a:r>
            <a:endParaRPr lang="en-US" sz="2000">
              <a:latin typeface="Arial" charset="0"/>
              <a:cs typeface="Arial" charset="0"/>
            </a:endParaRPr>
          </a:p>
        </p:txBody>
      </p:sp>
      <p:sp>
        <p:nvSpPr>
          <p:cNvPr id="88069"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1</a:t>
            </a:r>
            <a:endParaRPr lang="en-US" sz="2800">
              <a:latin typeface="Arial" charset="0"/>
              <a:cs typeface="Arial" charset="0"/>
            </a:endParaRPr>
          </a:p>
        </p:txBody>
      </p:sp>
      <p:sp>
        <p:nvSpPr>
          <p:cNvPr id="88070" name="Line 22"/>
          <p:cNvSpPr>
            <a:spLocks noChangeShapeType="1"/>
          </p:cNvSpPr>
          <p:nvPr/>
        </p:nvSpPr>
        <p:spPr bwMode="auto">
          <a:xfrm>
            <a:off x="5611813" y="241141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8071" name="Line 23"/>
          <p:cNvSpPr>
            <a:spLocks noChangeShapeType="1"/>
          </p:cNvSpPr>
          <p:nvPr/>
        </p:nvSpPr>
        <p:spPr bwMode="auto">
          <a:xfrm>
            <a:off x="5611813" y="3803650"/>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8072" name="Line 24"/>
          <p:cNvSpPr>
            <a:spLocks noChangeShapeType="1"/>
          </p:cNvSpPr>
          <p:nvPr/>
        </p:nvSpPr>
        <p:spPr bwMode="auto">
          <a:xfrm>
            <a:off x="5611813" y="517366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8073"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p>
        </p:txBody>
      </p:sp>
      <p:sp>
        <p:nvSpPr>
          <p:cNvPr id="88074" name="Text Box 30"/>
          <p:cNvSpPr txBox="1">
            <a:spLocks noChangeArrowheads="1"/>
          </p:cNvSpPr>
          <p:nvPr/>
        </p:nvSpPr>
        <p:spPr bwMode="auto">
          <a:xfrm>
            <a:off x="5297488" y="3479800"/>
            <a:ext cx="7540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a:t>
            </a:r>
            <a:r>
              <a:rPr lang="en-US" sz="1800" b="1">
                <a:solidFill>
                  <a:srgbClr val="FF0000"/>
                </a:solidFill>
                <a:latin typeface="Arial" charset="0"/>
                <a:cs typeface="Arial" charset="0"/>
              </a:rPr>
              <a:t>a</a:t>
            </a:r>
            <a:r>
              <a:rPr lang="en-US" sz="1800" b="1" baseline="-25000">
                <a:solidFill>
                  <a:srgbClr val="FF0000"/>
                </a:solidFill>
                <a:latin typeface="Arial" charset="0"/>
                <a:cs typeface="Arial" charset="0"/>
              </a:rPr>
              <a:t>2</a:t>
            </a:r>
            <a:r>
              <a:rPr lang="en-US" sz="1800">
                <a:latin typeface="Arial" charset="0"/>
                <a:cs typeface="Arial" charset="0"/>
              </a:rPr>
              <a:t>)</a:t>
            </a:r>
            <a:endParaRPr lang="en-US" sz="2000">
              <a:latin typeface="Arial" charset="0"/>
              <a:cs typeface="Arial" charset="0"/>
            </a:endParaRPr>
          </a:p>
        </p:txBody>
      </p:sp>
      <p:sp>
        <p:nvSpPr>
          <p:cNvPr id="88075" name="Text Box 31"/>
          <p:cNvSpPr txBox="1">
            <a:spLocks noChangeArrowheads="1"/>
          </p:cNvSpPr>
          <p:nvPr/>
        </p:nvSpPr>
        <p:spPr bwMode="auto">
          <a:xfrm>
            <a:off x="5302250" y="4449763"/>
            <a:ext cx="7540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2</a:t>
            </a:r>
            <a:r>
              <a:rPr lang="en-US" sz="1800">
                <a:latin typeface="Arial" charset="0"/>
                <a:cs typeface="Arial" charset="0"/>
              </a:rPr>
              <a:t>,b</a:t>
            </a:r>
            <a:r>
              <a:rPr lang="en-US" sz="1800" baseline="-25000">
                <a:latin typeface="Arial" charset="0"/>
                <a:cs typeface="Arial" charset="0"/>
              </a:rPr>
              <a:t>2</a:t>
            </a:r>
            <a:r>
              <a:rPr lang="en-US" sz="1800">
                <a:latin typeface="Arial" charset="0"/>
                <a:cs typeface="Arial" charset="0"/>
              </a:rPr>
              <a:t>)</a:t>
            </a:r>
            <a:endParaRPr lang="en-US" sz="2000">
              <a:latin typeface="Arial" charset="0"/>
              <a:cs typeface="Arial" charset="0"/>
            </a:endParaRPr>
          </a:p>
        </p:txBody>
      </p:sp>
      <p:sp>
        <p:nvSpPr>
          <p:cNvPr id="88076" name="Text Box 32"/>
          <p:cNvSpPr txBox="1">
            <a:spLocks noChangeArrowheads="1"/>
          </p:cNvSpPr>
          <p:nvPr/>
        </p:nvSpPr>
        <p:spPr bwMode="auto">
          <a:xfrm>
            <a:off x="5281613" y="4868863"/>
            <a:ext cx="7540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2</a:t>
            </a:r>
            <a:r>
              <a:rPr lang="en-US" sz="1800">
                <a:latin typeface="Arial" charset="0"/>
                <a:cs typeface="Arial" charset="0"/>
              </a:rPr>
              <a:t>,</a:t>
            </a:r>
            <a:r>
              <a:rPr lang="en-US" sz="1800" b="1">
                <a:solidFill>
                  <a:srgbClr val="FF0000"/>
                </a:solidFill>
                <a:latin typeface="Arial" charset="0"/>
                <a:cs typeface="Arial" charset="0"/>
              </a:rPr>
              <a:t>a</a:t>
            </a:r>
            <a:r>
              <a:rPr lang="en-US" sz="1800" b="1" baseline="-25000">
                <a:solidFill>
                  <a:srgbClr val="FF0000"/>
                </a:solidFill>
                <a:latin typeface="Arial" charset="0"/>
                <a:cs typeface="Arial" charset="0"/>
              </a:rPr>
              <a:t>3</a:t>
            </a:r>
            <a:r>
              <a:rPr lang="en-US" sz="1800">
                <a:latin typeface="Arial" charset="0"/>
                <a:cs typeface="Arial" charset="0"/>
              </a:rPr>
              <a:t>)</a:t>
            </a:r>
            <a:endParaRPr lang="en-US" sz="2000">
              <a:latin typeface="Arial" charset="0"/>
              <a:cs typeface="Arial" charset="0"/>
            </a:endParaRPr>
          </a:p>
        </p:txBody>
      </p:sp>
      <p:sp>
        <p:nvSpPr>
          <p:cNvPr id="88077" name="Text Box 33"/>
          <p:cNvSpPr txBox="1">
            <a:spLocks noChangeArrowheads="1"/>
          </p:cNvSpPr>
          <p:nvPr/>
        </p:nvSpPr>
        <p:spPr bwMode="auto">
          <a:xfrm>
            <a:off x="5299075" y="5876925"/>
            <a:ext cx="7540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3</a:t>
            </a:r>
            <a:r>
              <a:rPr lang="en-US" sz="1800">
                <a:latin typeface="Arial" charset="0"/>
                <a:cs typeface="Arial" charset="0"/>
              </a:rPr>
              <a:t>,b</a:t>
            </a:r>
            <a:r>
              <a:rPr lang="en-US" sz="1800" baseline="-25000">
                <a:latin typeface="Arial" charset="0"/>
                <a:cs typeface="Arial" charset="0"/>
              </a:rPr>
              <a:t>3</a:t>
            </a:r>
            <a:r>
              <a:rPr lang="en-US" sz="1800">
                <a:latin typeface="Arial" charset="0"/>
                <a:cs typeface="Arial" charset="0"/>
              </a:rPr>
              <a:t>)</a:t>
            </a:r>
            <a:endParaRPr lang="en-US" sz="2000">
              <a:latin typeface="Arial" charset="0"/>
              <a:cs typeface="Arial" charset="0"/>
            </a:endParaRPr>
          </a:p>
        </p:txBody>
      </p:sp>
      <p:sp>
        <p:nvSpPr>
          <p:cNvPr id="88078"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2</a:t>
            </a:r>
            <a:endParaRPr lang="en-US" sz="2800">
              <a:latin typeface="Arial" charset="0"/>
              <a:cs typeface="Arial" charset="0"/>
            </a:endParaRPr>
          </a:p>
        </p:txBody>
      </p:sp>
      <p:sp>
        <p:nvSpPr>
          <p:cNvPr id="88079"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3</a:t>
            </a:r>
            <a:endParaRPr lang="en-US" sz="2800">
              <a:latin typeface="Arial" charset="0"/>
              <a:cs typeface="Arial" charset="0"/>
            </a:endParaRPr>
          </a:p>
        </p:txBody>
      </p:sp>
      <p:sp>
        <p:nvSpPr>
          <p:cNvPr id="88080" name="Freeform 34"/>
          <p:cNvSpPr>
            <a:spLocks/>
          </p:cNvSpPr>
          <p:nvPr/>
        </p:nvSpPr>
        <p:spPr bwMode="auto">
          <a:xfrm flipH="1">
            <a:off x="4987925"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88081" name="Freeform 34"/>
          <p:cNvSpPr>
            <a:spLocks/>
          </p:cNvSpPr>
          <p:nvPr/>
        </p:nvSpPr>
        <p:spPr bwMode="auto">
          <a:xfrm flipH="1">
            <a:off x="498792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simulation</a:t>
            </a:r>
            <a:endParaRPr lang="en-US" sz="1400">
              <a:solidFill>
                <a:srgbClr val="0000FF"/>
              </a:solidFill>
              <a:latin typeface="Arial" charset="0"/>
              <a:cs typeface="MS PGothic" charset="0"/>
            </a:endParaRPr>
          </a:p>
        </p:txBody>
      </p:sp>
      <p:sp>
        <p:nvSpPr>
          <p:cNvPr id="20"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a:cs typeface="Arial"/>
            </a:endParaRPr>
          </a:p>
        </p:txBody>
      </p:sp>
      <p:sp>
        <p:nvSpPr>
          <p:cNvPr id="90115" name="Rectangle 4"/>
          <p:cNvSpPr>
            <a:spLocks noChangeArrowheads="1"/>
          </p:cNvSpPr>
          <p:nvPr/>
        </p:nvSpPr>
        <p:spPr bwMode="auto">
          <a:xfrm>
            <a:off x="450850" y="2438400"/>
            <a:ext cx="3856038" cy="39195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495300" indent="-495300">
              <a:spcBef>
                <a:spcPct val="20000"/>
              </a:spcBef>
              <a:buClr>
                <a:schemeClr val="accent2"/>
              </a:buClr>
              <a:buFont typeface="Wingdings" charset="0"/>
              <a:buNone/>
            </a:pPr>
            <a:endParaRPr lang="en-US">
              <a:solidFill>
                <a:schemeClr val="accent2"/>
              </a:solidFill>
              <a:latin typeface="Arial" charset="0"/>
              <a:cs typeface="Arial" charset="0"/>
            </a:endParaRPr>
          </a:p>
          <a:p>
            <a:pPr marL="495300" indent="-495300">
              <a:spcBef>
                <a:spcPct val="20000"/>
              </a:spcBef>
              <a:buClr>
                <a:schemeClr val="accent2"/>
              </a:buClr>
              <a:buFont typeface="Wingdings" charset="0"/>
              <a:buNone/>
            </a:pPr>
            <a:r>
              <a:rPr lang="en-US">
                <a:solidFill>
                  <a:schemeClr val="accent2"/>
                </a:solidFill>
                <a:latin typeface="Arial" charset="0"/>
                <a:cs typeface="Arial" charset="0"/>
              </a:rPr>
              <a:t>Sequential program</a:t>
            </a:r>
            <a:r>
              <a:rPr lang="en-US">
                <a:latin typeface="Arial" charset="0"/>
                <a:cs typeface="Arial" charset="0"/>
              </a:rPr>
              <a:t> (k-rounds)</a:t>
            </a:r>
          </a:p>
          <a:p>
            <a:pPr marL="495300" indent="-495300">
              <a:spcBef>
                <a:spcPct val="20000"/>
              </a:spcBef>
              <a:buClr>
                <a:schemeClr val="accent2"/>
              </a:buClr>
              <a:buFont typeface="Wingdings" charset="0"/>
              <a:buNone/>
            </a:pPr>
            <a:endParaRPr lang="en-US">
              <a:latin typeface="Arial" charset="0"/>
              <a:cs typeface="Arial" charset="0"/>
            </a:endParaRPr>
          </a:p>
          <a:p>
            <a:pPr marL="908050" lvl="1" indent="-436563">
              <a:spcBef>
                <a:spcPct val="20000"/>
              </a:spcBef>
              <a:buClr>
                <a:schemeClr val="accent2"/>
              </a:buClr>
              <a:buFont typeface="Arial" charset="0"/>
              <a:buAutoNum type="arabicPeriod"/>
            </a:pPr>
            <a:r>
              <a:rPr lang="en-US" sz="1600">
                <a:latin typeface="Arial" charset="0"/>
                <a:cs typeface="Arial" charset="0"/>
              </a:rPr>
              <a:t>Guess a</a:t>
            </a:r>
            <a:r>
              <a:rPr lang="it-IT" sz="1600" baseline="-25000">
                <a:latin typeface="Arial" charset="0"/>
                <a:cs typeface="Arial" charset="0"/>
              </a:rPr>
              <a:t>2</a:t>
            </a:r>
            <a:r>
              <a:rPr lang="it-IT" sz="1600">
                <a:latin typeface="Arial" charset="0"/>
                <a:cs typeface="Arial" charset="0"/>
              </a:rPr>
              <a:t>,…,a</a:t>
            </a:r>
            <a:r>
              <a:rPr lang="it-IT" sz="1600" baseline="-25000">
                <a:latin typeface="Arial" charset="0"/>
                <a:cs typeface="Arial" charset="0"/>
              </a:rPr>
              <a:t>k</a:t>
            </a:r>
            <a:endParaRPr lang="en-US" sz="1600">
              <a:latin typeface="Arial" charset="0"/>
              <a:cs typeface="Arial" charset="0"/>
            </a:endParaRPr>
          </a:p>
          <a:p>
            <a:pPr marL="908050" lvl="1" indent="-436563">
              <a:spcBef>
                <a:spcPct val="20000"/>
              </a:spcBef>
              <a:buClr>
                <a:schemeClr val="accent2"/>
              </a:buClr>
              <a:buFont typeface="Arial" charset="0"/>
              <a:buAutoNum type="arabicPeriod"/>
            </a:pPr>
            <a:r>
              <a:rPr lang="en-US" sz="1600">
                <a:latin typeface="Arial" charset="0"/>
                <a:cs typeface="Arial" charset="0"/>
              </a:rPr>
              <a:t>Execute T</a:t>
            </a:r>
            <a:r>
              <a:rPr lang="en-US" sz="1600" baseline="-25000">
                <a:latin typeface="Arial" charset="0"/>
                <a:cs typeface="Arial" charset="0"/>
              </a:rPr>
              <a:t>1</a:t>
            </a:r>
            <a:r>
              <a:rPr lang="en-US" sz="1600">
                <a:latin typeface="Arial" charset="0"/>
                <a:cs typeface="Arial" charset="0"/>
              </a:rPr>
              <a:t> to completion</a:t>
            </a:r>
          </a:p>
          <a:p>
            <a:pPr marL="908050" lvl="1" indent="-436563">
              <a:spcBef>
                <a:spcPct val="20000"/>
              </a:spcBef>
              <a:buClr>
                <a:schemeClr val="accent2"/>
              </a:buClr>
              <a:buFont typeface="Arial" charset="0"/>
              <a:buAutoNum type="arabicPeriod"/>
            </a:pPr>
            <a:r>
              <a:rPr lang="en-US" sz="1600">
                <a:latin typeface="Arial" charset="0"/>
                <a:cs typeface="Arial" charset="0"/>
              </a:rPr>
              <a:t>Pass b</a:t>
            </a:r>
            <a:r>
              <a:rPr lang="it-IT" sz="1600" baseline="-25000">
                <a:latin typeface="Arial" charset="0"/>
                <a:cs typeface="Arial" charset="0"/>
              </a:rPr>
              <a:t>1</a:t>
            </a:r>
            <a:r>
              <a:rPr lang="it-IT" sz="1600">
                <a:latin typeface="Arial" charset="0"/>
                <a:cs typeface="Arial" charset="0"/>
              </a:rPr>
              <a:t>,…,b</a:t>
            </a:r>
            <a:r>
              <a:rPr lang="it-IT" sz="1600" baseline="-25000">
                <a:latin typeface="Arial" charset="0"/>
                <a:cs typeface="Arial" charset="0"/>
              </a:rPr>
              <a:t>k  </a:t>
            </a:r>
            <a:r>
              <a:rPr lang="en-US" sz="1600">
                <a:latin typeface="Arial" charset="0"/>
                <a:cs typeface="Arial" charset="0"/>
              </a:rPr>
              <a:t>to T</a:t>
            </a:r>
            <a:r>
              <a:rPr lang="en-US" sz="1600" baseline="-25000">
                <a:latin typeface="Arial" charset="0"/>
                <a:cs typeface="Arial" charset="0"/>
              </a:rPr>
              <a:t>2</a:t>
            </a:r>
            <a:r>
              <a:rPr lang="en-US" sz="1600">
                <a:latin typeface="Arial" charset="0"/>
                <a:cs typeface="Arial" charset="0"/>
              </a:rPr>
              <a:t> </a:t>
            </a:r>
          </a:p>
        </p:txBody>
      </p:sp>
      <p:sp>
        <p:nvSpPr>
          <p:cNvPr id="90116" name="Text Box 5"/>
          <p:cNvSpPr txBox="1">
            <a:spLocks noChangeArrowheads="1"/>
          </p:cNvSpPr>
          <p:nvPr/>
        </p:nvSpPr>
        <p:spPr bwMode="auto">
          <a:xfrm>
            <a:off x="5303838" y="3082925"/>
            <a:ext cx="7540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,b</a:t>
            </a:r>
            <a:r>
              <a:rPr lang="en-US" sz="1800" baseline="-25000">
                <a:latin typeface="Arial" charset="0"/>
                <a:cs typeface="Arial" charset="0"/>
              </a:rPr>
              <a:t>1</a:t>
            </a:r>
            <a:r>
              <a:rPr lang="en-US" sz="1800">
                <a:latin typeface="Arial" charset="0"/>
                <a:cs typeface="Arial" charset="0"/>
              </a:rPr>
              <a:t>)</a:t>
            </a:r>
            <a:endParaRPr lang="en-US" sz="2000">
              <a:latin typeface="Arial" charset="0"/>
              <a:cs typeface="Arial" charset="0"/>
            </a:endParaRPr>
          </a:p>
        </p:txBody>
      </p:sp>
      <p:sp>
        <p:nvSpPr>
          <p:cNvPr id="90117" name="Line 9"/>
          <p:cNvSpPr>
            <a:spLocks noChangeShapeType="1"/>
          </p:cNvSpPr>
          <p:nvPr/>
        </p:nvSpPr>
        <p:spPr bwMode="auto">
          <a:xfrm flipV="1">
            <a:off x="5734050" y="2449513"/>
            <a:ext cx="904875" cy="68421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0118" name="Line 11"/>
          <p:cNvSpPr>
            <a:spLocks noChangeShapeType="1"/>
          </p:cNvSpPr>
          <p:nvPr/>
        </p:nvSpPr>
        <p:spPr bwMode="auto">
          <a:xfrm flipV="1">
            <a:off x="5795963" y="3789363"/>
            <a:ext cx="800100" cy="6381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0119" name="Line 13"/>
          <p:cNvSpPr>
            <a:spLocks noChangeShapeType="1"/>
          </p:cNvSpPr>
          <p:nvPr/>
        </p:nvSpPr>
        <p:spPr bwMode="auto">
          <a:xfrm flipV="1">
            <a:off x="5676900" y="5189538"/>
            <a:ext cx="930275" cy="7397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0120"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1</a:t>
            </a:r>
            <a:endParaRPr lang="en-US" sz="2800">
              <a:latin typeface="Arial" charset="0"/>
              <a:cs typeface="Arial" charset="0"/>
            </a:endParaRPr>
          </a:p>
        </p:txBody>
      </p:sp>
      <p:sp>
        <p:nvSpPr>
          <p:cNvPr id="90121" name="Line 22"/>
          <p:cNvSpPr>
            <a:spLocks noChangeShapeType="1"/>
          </p:cNvSpPr>
          <p:nvPr/>
        </p:nvSpPr>
        <p:spPr bwMode="auto">
          <a:xfrm>
            <a:off x="5611813" y="241141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0122" name="Line 23"/>
          <p:cNvSpPr>
            <a:spLocks noChangeShapeType="1"/>
          </p:cNvSpPr>
          <p:nvPr/>
        </p:nvSpPr>
        <p:spPr bwMode="auto">
          <a:xfrm>
            <a:off x="5611813" y="3803650"/>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0123" name="Line 24"/>
          <p:cNvSpPr>
            <a:spLocks noChangeShapeType="1"/>
          </p:cNvSpPr>
          <p:nvPr/>
        </p:nvSpPr>
        <p:spPr bwMode="auto">
          <a:xfrm>
            <a:off x="5611813" y="517366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0124"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latin typeface="Arial" charset="0"/>
              <a:cs typeface="Arial" charset="0"/>
            </a:endParaRPr>
          </a:p>
        </p:txBody>
      </p:sp>
      <p:sp>
        <p:nvSpPr>
          <p:cNvPr id="90125" name="Text Box 30"/>
          <p:cNvSpPr txBox="1">
            <a:spLocks noChangeArrowheads="1"/>
          </p:cNvSpPr>
          <p:nvPr/>
        </p:nvSpPr>
        <p:spPr bwMode="auto">
          <a:xfrm>
            <a:off x="5297488" y="3479800"/>
            <a:ext cx="7540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,a</a:t>
            </a:r>
            <a:r>
              <a:rPr lang="en-US" sz="1800" baseline="-25000">
                <a:latin typeface="Arial" charset="0"/>
                <a:cs typeface="Arial" charset="0"/>
              </a:rPr>
              <a:t>2</a:t>
            </a:r>
            <a:r>
              <a:rPr lang="en-US" sz="1800">
                <a:latin typeface="Arial" charset="0"/>
                <a:cs typeface="Arial" charset="0"/>
              </a:rPr>
              <a:t>)</a:t>
            </a:r>
            <a:endParaRPr lang="en-US" sz="2000">
              <a:latin typeface="Arial" charset="0"/>
              <a:cs typeface="Arial" charset="0"/>
            </a:endParaRPr>
          </a:p>
        </p:txBody>
      </p:sp>
      <p:sp>
        <p:nvSpPr>
          <p:cNvPr id="90126" name="Text Box 31"/>
          <p:cNvSpPr txBox="1">
            <a:spLocks noChangeArrowheads="1"/>
          </p:cNvSpPr>
          <p:nvPr/>
        </p:nvSpPr>
        <p:spPr bwMode="auto">
          <a:xfrm>
            <a:off x="5291138" y="4449763"/>
            <a:ext cx="7540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2</a:t>
            </a:r>
            <a:r>
              <a:rPr lang="en-US" sz="1800">
                <a:latin typeface="Arial" charset="0"/>
                <a:cs typeface="Arial" charset="0"/>
              </a:rPr>
              <a:t>,b</a:t>
            </a:r>
            <a:r>
              <a:rPr lang="en-US" sz="1800" baseline="-25000">
                <a:latin typeface="Arial" charset="0"/>
                <a:cs typeface="Arial" charset="0"/>
              </a:rPr>
              <a:t>2</a:t>
            </a:r>
            <a:r>
              <a:rPr lang="en-US" sz="1800">
                <a:latin typeface="Arial" charset="0"/>
                <a:cs typeface="Arial" charset="0"/>
              </a:rPr>
              <a:t>)</a:t>
            </a:r>
            <a:endParaRPr lang="en-US" sz="2000">
              <a:latin typeface="Arial" charset="0"/>
              <a:cs typeface="Arial" charset="0"/>
            </a:endParaRPr>
          </a:p>
        </p:txBody>
      </p:sp>
      <p:sp>
        <p:nvSpPr>
          <p:cNvPr id="90127" name="Text Box 32"/>
          <p:cNvSpPr txBox="1">
            <a:spLocks noChangeArrowheads="1"/>
          </p:cNvSpPr>
          <p:nvPr/>
        </p:nvSpPr>
        <p:spPr bwMode="auto">
          <a:xfrm>
            <a:off x="5281613" y="4868863"/>
            <a:ext cx="7540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2</a:t>
            </a:r>
            <a:r>
              <a:rPr lang="en-US" sz="1800">
                <a:latin typeface="Arial" charset="0"/>
                <a:cs typeface="Arial" charset="0"/>
              </a:rPr>
              <a:t>,a</a:t>
            </a:r>
            <a:r>
              <a:rPr lang="en-US" sz="1800" baseline="-25000">
                <a:latin typeface="Arial" charset="0"/>
                <a:cs typeface="Arial" charset="0"/>
              </a:rPr>
              <a:t>3</a:t>
            </a:r>
            <a:r>
              <a:rPr lang="en-US" sz="1800">
                <a:latin typeface="Arial" charset="0"/>
                <a:cs typeface="Arial" charset="0"/>
              </a:rPr>
              <a:t>)</a:t>
            </a:r>
            <a:endParaRPr lang="en-US" sz="2000">
              <a:latin typeface="Arial" charset="0"/>
              <a:cs typeface="Arial" charset="0"/>
            </a:endParaRPr>
          </a:p>
        </p:txBody>
      </p:sp>
      <p:sp>
        <p:nvSpPr>
          <p:cNvPr id="90128" name="Text Box 33"/>
          <p:cNvSpPr txBox="1">
            <a:spLocks noChangeArrowheads="1"/>
          </p:cNvSpPr>
          <p:nvPr/>
        </p:nvSpPr>
        <p:spPr bwMode="auto">
          <a:xfrm>
            <a:off x="5299075" y="5876925"/>
            <a:ext cx="7540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3</a:t>
            </a:r>
            <a:r>
              <a:rPr lang="en-US" sz="1800">
                <a:latin typeface="Arial" charset="0"/>
                <a:cs typeface="Arial" charset="0"/>
              </a:rPr>
              <a:t>,b</a:t>
            </a:r>
            <a:r>
              <a:rPr lang="en-US" sz="1800" baseline="-25000">
                <a:latin typeface="Arial" charset="0"/>
                <a:cs typeface="Arial" charset="0"/>
              </a:rPr>
              <a:t>3</a:t>
            </a:r>
            <a:r>
              <a:rPr lang="en-US" sz="1800">
                <a:latin typeface="Arial" charset="0"/>
                <a:cs typeface="Arial" charset="0"/>
              </a:rPr>
              <a:t>)</a:t>
            </a:r>
            <a:endParaRPr lang="en-US" sz="2000">
              <a:latin typeface="Arial" charset="0"/>
              <a:cs typeface="Arial" charset="0"/>
            </a:endParaRPr>
          </a:p>
        </p:txBody>
      </p:sp>
      <p:sp>
        <p:nvSpPr>
          <p:cNvPr id="90129"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2</a:t>
            </a:r>
            <a:endParaRPr lang="en-US" sz="2800">
              <a:latin typeface="Arial" charset="0"/>
              <a:cs typeface="Arial" charset="0"/>
            </a:endParaRPr>
          </a:p>
        </p:txBody>
      </p:sp>
      <p:sp>
        <p:nvSpPr>
          <p:cNvPr id="90130"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3</a:t>
            </a:r>
            <a:endParaRPr lang="en-US" sz="2800">
              <a:latin typeface="Arial" charset="0"/>
              <a:cs typeface="Arial" charset="0"/>
            </a:endParaRPr>
          </a:p>
        </p:txBody>
      </p:sp>
      <p:sp>
        <p:nvSpPr>
          <p:cNvPr id="90131" name="Freeform 34"/>
          <p:cNvSpPr>
            <a:spLocks/>
          </p:cNvSpPr>
          <p:nvPr/>
        </p:nvSpPr>
        <p:spPr bwMode="auto">
          <a:xfrm flipH="1">
            <a:off x="4987925"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90132" name="Freeform 34"/>
          <p:cNvSpPr>
            <a:spLocks/>
          </p:cNvSpPr>
          <p:nvPr/>
        </p:nvSpPr>
        <p:spPr bwMode="auto">
          <a:xfrm flipH="1">
            <a:off x="498792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90133" name="Text Box 5"/>
          <p:cNvSpPr txBox="1">
            <a:spLocks noChangeArrowheads="1"/>
          </p:cNvSpPr>
          <p:nvPr/>
        </p:nvSpPr>
        <p:spPr bwMode="auto">
          <a:xfrm>
            <a:off x="5940425" y="24114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1</a:t>
            </a:r>
            <a:endParaRPr lang="en-US" sz="2000">
              <a:latin typeface="Arial" charset="0"/>
              <a:cs typeface="Arial" charset="0"/>
            </a:endParaRPr>
          </a:p>
        </p:txBody>
      </p:sp>
      <p:sp>
        <p:nvSpPr>
          <p:cNvPr id="90134" name="Text Box 5"/>
          <p:cNvSpPr txBox="1">
            <a:spLocks noChangeArrowheads="1"/>
          </p:cNvSpPr>
          <p:nvPr/>
        </p:nvSpPr>
        <p:spPr bwMode="auto">
          <a:xfrm>
            <a:off x="6034088" y="3635375"/>
            <a:ext cx="3984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2</a:t>
            </a:r>
            <a:endParaRPr lang="en-US" sz="2000">
              <a:latin typeface="Arial" charset="0"/>
              <a:cs typeface="Arial" charset="0"/>
            </a:endParaRPr>
          </a:p>
        </p:txBody>
      </p:sp>
      <p:sp>
        <p:nvSpPr>
          <p:cNvPr id="90135" name="Text Box 5"/>
          <p:cNvSpPr txBox="1">
            <a:spLocks noChangeArrowheads="1"/>
          </p:cNvSpPr>
          <p:nvPr/>
        </p:nvSpPr>
        <p:spPr bwMode="auto">
          <a:xfrm>
            <a:off x="6081713" y="507523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3</a:t>
            </a:r>
            <a:endParaRPr lang="en-US" sz="200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simulation</a:t>
            </a:r>
            <a:endParaRPr lang="en-US" sz="1400">
              <a:solidFill>
                <a:srgbClr val="0000FF"/>
              </a:solidFill>
              <a:latin typeface="Arial" charset="0"/>
              <a:cs typeface="MS PGothic" charset="0"/>
            </a:endParaRPr>
          </a:p>
        </p:txBody>
      </p:sp>
      <p:sp>
        <p:nvSpPr>
          <p:cNvPr id="36"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charset="0"/>
              <a:cs typeface="Arial" charset="0"/>
            </a:endParaRPr>
          </a:p>
        </p:txBody>
      </p:sp>
      <p:sp>
        <p:nvSpPr>
          <p:cNvPr id="38" name="Rectangle 4"/>
          <p:cNvSpPr>
            <a:spLocks noChangeArrowheads="1"/>
          </p:cNvSpPr>
          <p:nvPr/>
        </p:nvSpPr>
        <p:spPr bwMode="auto">
          <a:xfrm>
            <a:off x="450850" y="2438400"/>
            <a:ext cx="3856038" cy="3919538"/>
          </a:xfrm>
          <a:prstGeom prst="rect">
            <a:avLst/>
          </a:prstGeom>
          <a:solidFill>
            <a:srgbClr val="CCCCCC"/>
          </a:solidFill>
          <a:ln w="9525">
            <a:solidFill>
              <a:schemeClr val="bg2">
                <a:lumMod val="60000"/>
                <a:lumOff val="40000"/>
              </a:schemeClr>
            </a:solidFill>
            <a:miter lim="800000"/>
            <a:headEnd/>
            <a:tailEnd/>
          </a:ln>
          <a:effectLst/>
          <a:extLst/>
        </p:spPr>
        <p:txBody>
          <a:bodyPr/>
          <a:lstStyle/>
          <a:p>
            <a:pPr marL="495300" indent="-495300">
              <a:spcBef>
                <a:spcPct val="20000"/>
              </a:spcBef>
              <a:buClr>
                <a:schemeClr val="accent2"/>
              </a:buClr>
              <a:buFont typeface="Wingdings" charset="0"/>
              <a:buNone/>
              <a:defRPr/>
            </a:pPr>
            <a:endParaRPr lang="en-US" dirty="0">
              <a:solidFill>
                <a:schemeClr val="accent2"/>
              </a:solidFill>
              <a:latin typeface="Arial" charset="0"/>
              <a:cs typeface="Arial" charset="0"/>
            </a:endParaRPr>
          </a:p>
          <a:p>
            <a:pPr marL="495300" indent="-495300">
              <a:spcBef>
                <a:spcPct val="20000"/>
              </a:spcBef>
              <a:buClr>
                <a:schemeClr val="accent2"/>
              </a:buClr>
              <a:buFont typeface="Wingdings" charset="0"/>
              <a:buNone/>
              <a:defRPr/>
            </a:pPr>
            <a:r>
              <a:rPr lang="en-US" dirty="0">
                <a:solidFill>
                  <a:schemeClr val="accent2"/>
                </a:solidFill>
                <a:latin typeface="Arial" charset="0"/>
                <a:cs typeface="Arial" charset="0"/>
              </a:rPr>
              <a:t>Sequential program</a:t>
            </a:r>
            <a:r>
              <a:rPr lang="en-US" dirty="0">
                <a:latin typeface="Arial" charset="0"/>
                <a:cs typeface="Arial" charset="0"/>
              </a:rPr>
              <a:t> (k-rounds)</a:t>
            </a:r>
          </a:p>
          <a:p>
            <a:pPr marL="495300" indent="-495300">
              <a:spcBef>
                <a:spcPct val="20000"/>
              </a:spcBef>
              <a:buClr>
                <a:schemeClr val="accent2"/>
              </a:buClr>
              <a:buFont typeface="Wingdings" charset="0"/>
              <a:buNone/>
              <a:defRPr/>
            </a:pPr>
            <a:endParaRPr lang="en-US" dirty="0">
              <a:latin typeface="Arial" charset="0"/>
              <a:cs typeface="Arial" charset="0"/>
            </a:endParaRP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cs typeface="Arial" charset="0"/>
              </a:rPr>
              <a:t>Guess a</a:t>
            </a:r>
            <a:r>
              <a:rPr lang="it-IT" sz="1600" baseline="-25000" dirty="0">
                <a:solidFill>
                  <a:srgbClr val="606060"/>
                </a:solidFill>
                <a:latin typeface="Arial" charset="0"/>
                <a:cs typeface="Arial" charset="0"/>
              </a:rPr>
              <a:t>2</a:t>
            </a:r>
            <a:r>
              <a:rPr lang="it-IT" sz="1600" dirty="0">
                <a:solidFill>
                  <a:srgbClr val="606060"/>
                </a:solidFill>
                <a:latin typeface="Arial" charset="0"/>
                <a:cs typeface="Arial" charset="0"/>
              </a:rPr>
              <a:t>,…,</a:t>
            </a:r>
            <a:r>
              <a:rPr lang="it-IT" sz="1600" dirty="0" err="1">
                <a:solidFill>
                  <a:srgbClr val="606060"/>
                </a:solidFill>
                <a:latin typeface="Arial" charset="0"/>
                <a:cs typeface="Arial" charset="0"/>
              </a:rPr>
              <a:t>a</a:t>
            </a:r>
            <a:r>
              <a:rPr lang="it-IT" sz="1600" baseline="-25000" dirty="0" err="1">
                <a:solidFill>
                  <a:srgbClr val="606060"/>
                </a:solidFill>
                <a:latin typeface="Arial" charset="0"/>
                <a:cs typeface="Arial" charset="0"/>
              </a:rPr>
              <a:t>k</a:t>
            </a:r>
            <a:endParaRPr lang="en-US" sz="1600" dirty="0">
              <a:solidFill>
                <a:srgbClr val="606060"/>
              </a:solidFill>
              <a:latin typeface="Arial" charset="0"/>
              <a:cs typeface="Arial" charset="0"/>
            </a:endParaRP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cs typeface="Arial" charset="0"/>
              </a:rPr>
              <a:t>Execute T</a:t>
            </a:r>
            <a:r>
              <a:rPr lang="en-US" sz="1600" baseline="-25000" dirty="0">
                <a:solidFill>
                  <a:srgbClr val="606060"/>
                </a:solidFill>
                <a:latin typeface="Arial" charset="0"/>
                <a:cs typeface="Arial" charset="0"/>
              </a:rPr>
              <a:t>1</a:t>
            </a:r>
            <a:r>
              <a:rPr lang="en-US" sz="1600" dirty="0">
                <a:solidFill>
                  <a:srgbClr val="606060"/>
                </a:solidFill>
                <a:latin typeface="Arial" charset="0"/>
                <a:cs typeface="Arial" charset="0"/>
              </a:rPr>
              <a:t> to completion</a:t>
            </a:r>
          </a:p>
          <a:p>
            <a:pPr marL="908050" lvl="1" indent="-436563">
              <a:spcBef>
                <a:spcPct val="20000"/>
              </a:spcBef>
              <a:buClr>
                <a:schemeClr val="accent2"/>
              </a:buClr>
              <a:buFont typeface="Arial" charset="0"/>
              <a:buAutoNum type="arabicPeriod"/>
              <a:defRPr/>
            </a:pPr>
            <a:r>
              <a:rPr lang="en-US" sz="1600" dirty="0">
                <a:latin typeface="Arial" charset="0"/>
                <a:cs typeface="Arial" charset="0"/>
              </a:rPr>
              <a:t>Pass b</a:t>
            </a:r>
            <a:r>
              <a:rPr lang="it-IT" sz="1600" baseline="-25000" dirty="0">
                <a:latin typeface="Arial" charset="0"/>
                <a:cs typeface="Arial" charset="0"/>
              </a:rPr>
              <a:t>1</a:t>
            </a:r>
            <a:r>
              <a:rPr lang="it-IT" sz="1600" dirty="0">
                <a:latin typeface="Arial" charset="0"/>
                <a:cs typeface="Arial" charset="0"/>
              </a:rPr>
              <a:t>,…,</a:t>
            </a:r>
            <a:r>
              <a:rPr lang="it-IT" sz="1600" dirty="0" err="1">
                <a:latin typeface="Arial" charset="0"/>
                <a:cs typeface="Arial" charset="0"/>
              </a:rPr>
              <a:t>b</a:t>
            </a:r>
            <a:r>
              <a:rPr lang="it-IT" sz="1600" baseline="-25000" dirty="0" err="1">
                <a:latin typeface="Arial" charset="0"/>
                <a:cs typeface="Arial" charset="0"/>
              </a:rPr>
              <a:t>k</a:t>
            </a:r>
            <a:r>
              <a:rPr lang="it-IT" sz="1600" baseline="-25000" dirty="0">
                <a:latin typeface="Arial" charset="0"/>
                <a:cs typeface="Arial" charset="0"/>
              </a:rPr>
              <a:t>  </a:t>
            </a:r>
            <a:r>
              <a:rPr lang="en-US" sz="1600" dirty="0">
                <a:latin typeface="Arial" charset="0"/>
                <a:cs typeface="Arial" charset="0"/>
              </a:rPr>
              <a:t>to T</a:t>
            </a:r>
            <a:r>
              <a:rPr lang="en-US" sz="1600" baseline="-25000" dirty="0">
                <a:latin typeface="Arial" charset="0"/>
                <a:cs typeface="Arial" charset="0"/>
              </a:rPr>
              <a:t>2</a:t>
            </a:r>
            <a:r>
              <a:rPr lang="en-US" sz="1600" dirty="0">
                <a:latin typeface="Arial" charset="0"/>
                <a:cs typeface="Arial" charset="0"/>
              </a:rPr>
              <a:t> </a:t>
            </a:r>
          </a:p>
          <a:p>
            <a:pPr marL="1309688" lvl="2" indent="-400050">
              <a:spcBef>
                <a:spcPct val="20000"/>
              </a:spcBef>
              <a:buClr>
                <a:schemeClr val="accent2"/>
              </a:buClr>
              <a:buFont typeface="Wingdings" charset="0"/>
              <a:buChar char="o"/>
              <a:defRPr/>
            </a:pPr>
            <a:r>
              <a:rPr lang="en-US" sz="1600" dirty="0">
                <a:latin typeface="Arial" charset="0"/>
                <a:cs typeface="Arial" charset="0"/>
              </a:rPr>
              <a:t>We can dismiss locals of T</a:t>
            </a:r>
            <a:r>
              <a:rPr lang="en-US" sz="1600" baseline="-25000" dirty="0">
                <a:latin typeface="Arial" charset="0"/>
                <a:cs typeface="Arial" charset="0"/>
              </a:rPr>
              <a:t>1</a:t>
            </a:r>
          </a:p>
        </p:txBody>
      </p:sp>
      <p:sp>
        <p:nvSpPr>
          <p:cNvPr id="92164" name="Line 9"/>
          <p:cNvSpPr>
            <a:spLocks noChangeShapeType="1"/>
          </p:cNvSpPr>
          <p:nvPr/>
        </p:nvSpPr>
        <p:spPr bwMode="auto">
          <a:xfrm flipV="1">
            <a:off x="5734050" y="2449513"/>
            <a:ext cx="904875" cy="68421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165" name="Line 11"/>
          <p:cNvSpPr>
            <a:spLocks noChangeShapeType="1"/>
          </p:cNvSpPr>
          <p:nvPr/>
        </p:nvSpPr>
        <p:spPr bwMode="auto">
          <a:xfrm flipV="1">
            <a:off x="5795963" y="3789363"/>
            <a:ext cx="800100" cy="6381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166" name="Line 13"/>
          <p:cNvSpPr>
            <a:spLocks noChangeShapeType="1"/>
          </p:cNvSpPr>
          <p:nvPr/>
        </p:nvSpPr>
        <p:spPr bwMode="auto">
          <a:xfrm flipV="1">
            <a:off x="5676900" y="5189538"/>
            <a:ext cx="930275" cy="7397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167"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1</a:t>
            </a:r>
            <a:endParaRPr lang="en-US" sz="2800">
              <a:latin typeface="Arial" charset="0"/>
              <a:cs typeface="Arial" charset="0"/>
            </a:endParaRPr>
          </a:p>
        </p:txBody>
      </p:sp>
      <p:sp>
        <p:nvSpPr>
          <p:cNvPr id="102408" name="Line 22"/>
          <p:cNvSpPr>
            <a:spLocks noChangeShapeType="1"/>
          </p:cNvSpPr>
          <p:nvPr/>
        </p:nvSpPr>
        <p:spPr bwMode="auto">
          <a:xfrm>
            <a:off x="5611813" y="241141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2409" name="Line 23"/>
          <p:cNvSpPr>
            <a:spLocks noChangeShapeType="1"/>
          </p:cNvSpPr>
          <p:nvPr/>
        </p:nvSpPr>
        <p:spPr bwMode="auto">
          <a:xfrm>
            <a:off x="5611813" y="380365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2410" name="Line 24"/>
          <p:cNvSpPr>
            <a:spLocks noChangeShapeType="1"/>
          </p:cNvSpPr>
          <p:nvPr/>
        </p:nvSpPr>
        <p:spPr bwMode="auto">
          <a:xfrm>
            <a:off x="561181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92171"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p>
        </p:txBody>
      </p:sp>
      <p:sp>
        <p:nvSpPr>
          <p:cNvPr id="92172" name="Text Box 30"/>
          <p:cNvSpPr txBox="1">
            <a:spLocks noChangeArrowheads="1"/>
          </p:cNvSpPr>
          <p:nvPr/>
        </p:nvSpPr>
        <p:spPr bwMode="auto">
          <a:xfrm>
            <a:off x="5467350" y="3479800"/>
            <a:ext cx="3984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2</a:t>
            </a:r>
            <a:endParaRPr lang="en-US" sz="2000">
              <a:latin typeface="Arial" charset="0"/>
              <a:cs typeface="Arial" charset="0"/>
            </a:endParaRPr>
          </a:p>
        </p:txBody>
      </p:sp>
      <p:sp>
        <p:nvSpPr>
          <p:cNvPr id="92173" name="Text Box 32"/>
          <p:cNvSpPr txBox="1">
            <a:spLocks noChangeArrowheads="1"/>
          </p:cNvSpPr>
          <p:nvPr/>
        </p:nvSpPr>
        <p:spPr bwMode="auto">
          <a:xfrm>
            <a:off x="5467350" y="485933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3</a:t>
            </a:r>
            <a:endParaRPr lang="en-US" sz="2000">
              <a:latin typeface="Arial" charset="0"/>
              <a:cs typeface="Arial" charset="0"/>
            </a:endParaRPr>
          </a:p>
        </p:txBody>
      </p:sp>
      <p:sp>
        <p:nvSpPr>
          <p:cNvPr id="92174"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2</a:t>
            </a:r>
            <a:endParaRPr lang="en-US" sz="2800">
              <a:latin typeface="Arial" charset="0"/>
              <a:cs typeface="Arial" charset="0"/>
            </a:endParaRPr>
          </a:p>
        </p:txBody>
      </p:sp>
      <p:sp>
        <p:nvSpPr>
          <p:cNvPr id="92175"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3</a:t>
            </a:r>
            <a:endParaRPr lang="en-US" sz="2800">
              <a:latin typeface="Arial" charset="0"/>
              <a:cs typeface="Arial" charset="0"/>
            </a:endParaRPr>
          </a:p>
        </p:txBody>
      </p:sp>
      <p:sp>
        <p:nvSpPr>
          <p:cNvPr id="102416" name="Freeform 34"/>
          <p:cNvSpPr>
            <a:spLocks/>
          </p:cNvSpPr>
          <p:nvPr/>
        </p:nvSpPr>
        <p:spPr bwMode="auto">
          <a:xfrm flipH="1">
            <a:off x="5187950"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2417" name="Freeform 34"/>
          <p:cNvSpPr>
            <a:spLocks/>
          </p:cNvSpPr>
          <p:nvPr/>
        </p:nvSpPr>
        <p:spPr bwMode="auto">
          <a:xfrm flipH="1">
            <a:off x="512127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92178" name="Text Box 5"/>
          <p:cNvSpPr txBox="1">
            <a:spLocks noChangeArrowheads="1"/>
          </p:cNvSpPr>
          <p:nvPr/>
        </p:nvSpPr>
        <p:spPr bwMode="auto">
          <a:xfrm>
            <a:off x="5940425" y="24114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1</a:t>
            </a:r>
            <a:endParaRPr lang="en-US" sz="2000">
              <a:latin typeface="Arial" charset="0"/>
              <a:cs typeface="Arial" charset="0"/>
            </a:endParaRPr>
          </a:p>
        </p:txBody>
      </p:sp>
      <p:sp>
        <p:nvSpPr>
          <p:cNvPr id="92179" name="Text Box 5"/>
          <p:cNvSpPr txBox="1">
            <a:spLocks noChangeArrowheads="1"/>
          </p:cNvSpPr>
          <p:nvPr/>
        </p:nvSpPr>
        <p:spPr bwMode="auto">
          <a:xfrm>
            <a:off x="5900738" y="377983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2</a:t>
            </a:r>
            <a:endParaRPr lang="en-US" sz="2000">
              <a:latin typeface="Arial" charset="0"/>
              <a:cs typeface="Arial" charset="0"/>
            </a:endParaRPr>
          </a:p>
        </p:txBody>
      </p:sp>
      <p:sp>
        <p:nvSpPr>
          <p:cNvPr id="92180" name="Text Box 5"/>
          <p:cNvSpPr txBox="1">
            <a:spLocks noChangeArrowheads="1"/>
          </p:cNvSpPr>
          <p:nvPr/>
        </p:nvSpPr>
        <p:spPr bwMode="auto">
          <a:xfrm>
            <a:off x="5969000" y="51165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3</a:t>
            </a:r>
            <a:endParaRPr lang="en-US" sz="200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simulation</a:t>
            </a:r>
            <a:endParaRPr lang="en-US" sz="1400">
              <a:solidFill>
                <a:srgbClr val="0000FF"/>
              </a:solidFill>
              <a:latin typeface="Arial" charset="0"/>
              <a:cs typeface="MS PGothic" charset="0"/>
            </a:endParaRPr>
          </a:p>
        </p:txBody>
      </p:sp>
      <p:sp>
        <p:nvSpPr>
          <p:cNvPr id="23"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a:cs typeface="Arial"/>
            </a:endParaRPr>
          </a:p>
        </p:txBody>
      </p:sp>
      <p:sp>
        <p:nvSpPr>
          <p:cNvPr id="25" name="Rectangle 4"/>
          <p:cNvSpPr>
            <a:spLocks noChangeArrowheads="1"/>
          </p:cNvSpPr>
          <p:nvPr/>
        </p:nvSpPr>
        <p:spPr bwMode="auto">
          <a:xfrm>
            <a:off x="450850" y="2438400"/>
            <a:ext cx="3856038" cy="3919538"/>
          </a:xfrm>
          <a:prstGeom prst="rect">
            <a:avLst/>
          </a:prstGeom>
          <a:solidFill>
            <a:srgbClr val="CCCCCC"/>
          </a:solidFill>
          <a:ln>
            <a:noFill/>
          </a:ln>
          <a:effectLst/>
          <a:extLst/>
        </p:spPr>
        <p:txBody>
          <a:bodyPr/>
          <a:lstStyle/>
          <a:p>
            <a:pPr marL="495300" indent="-495300">
              <a:spcBef>
                <a:spcPct val="20000"/>
              </a:spcBef>
              <a:buClr>
                <a:schemeClr val="accent2"/>
              </a:buClr>
              <a:buFont typeface="Wingdings" charset="0"/>
              <a:buNone/>
              <a:defRPr/>
            </a:pPr>
            <a:endParaRPr lang="en-US" dirty="0">
              <a:solidFill>
                <a:schemeClr val="accent2"/>
              </a:solidFill>
              <a:latin typeface="Arial" charset="0"/>
              <a:cs typeface="Arial" charset="0"/>
            </a:endParaRPr>
          </a:p>
          <a:p>
            <a:pPr marL="495300" indent="-495300">
              <a:spcBef>
                <a:spcPct val="20000"/>
              </a:spcBef>
              <a:buClr>
                <a:schemeClr val="accent2"/>
              </a:buClr>
              <a:buFont typeface="Wingdings" charset="0"/>
              <a:buNone/>
              <a:defRPr/>
            </a:pPr>
            <a:r>
              <a:rPr lang="en-US" dirty="0">
                <a:solidFill>
                  <a:schemeClr val="accent2"/>
                </a:solidFill>
                <a:latin typeface="Arial" charset="0"/>
                <a:cs typeface="Arial" charset="0"/>
              </a:rPr>
              <a:t>Sequential program</a:t>
            </a:r>
            <a:r>
              <a:rPr lang="en-US" dirty="0">
                <a:latin typeface="Arial" charset="0"/>
                <a:cs typeface="Arial" charset="0"/>
              </a:rPr>
              <a:t> (k-rounds)</a:t>
            </a:r>
          </a:p>
          <a:p>
            <a:pPr marL="495300" indent="-495300">
              <a:spcBef>
                <a:spcPct val="20000"/>
              </a:spcBef>
              <a:buClr>
                <a:schemeClr val="accent2"/>
              </a:buClr>
              <a:buFont typeface="Wingdings" charset="0"/>
              <a:buNone/>
              <a:defRPr/>
            </a:pPr>
            <a:endParaRPr lang="en-US" dirty="0">
              <a:latin typeface="Arial" charset="0"/>
              <a:cs typeface="Arial" charset="0"/>
            </a:endParaRPr>
          </a:p>
          <a:p>
            <a:pPr marL="908050" lvl="1" indent="-436563">
              <a:spcBef>
                <a:spcPct val="20000"/>
              </a:spcBef>
              <a:buClr>
                <a:schemeClr val="accent2"/>
              </a:buClr>
              <a:buFont typeface="Arial" charset="0"/>
              <a:buAutoNum type="arabicPeriod"/>
              <a:defRPr/>
            </a:pPr>
            <a:r>
              <a:rPr lang="en-US" sz="1600" dirty="0">
                <a:solidFill>
                  <a:schemeClr val="bg2">
                    <a:lumMod val="75000"/>
                  </a:schemeClr>
                </a:solidFill>
                <a:latin typeface="Arial" charset="0"/>
                <a:cs typeface="Arial" charset="0"/>
              </a:rPr>
              <a:t>Guess a</a:t>
            </a:r>
            <a:r>
              <a:rPr lang="it-IT" sz="1600" baseline="-25000" dirty="0">
                <a:solidFill>
                  <a:schemeClr val="bg2">
                    <a:lumMod val="75000"/>
                  </a:schemeClr>
                </a:solidFill>
                <a:latin typeface="Arial" charset="0"/>
                <a:cs typeface="Arial" charset="0"/>
              </a:rPr>
              <a:t>2</a:t>
            </a:r>
            <a:r>
              <a:rPr lang="it-IT" sz="1600" dirty="0">
                <a:solidFill>
                  <a:schemeClr val="bg2">
                    <a:lumMod val="75000"/>
                  </a:schemeClr>
                </a:solidFill>
                <a:latin typeface="Arial" charset="0"/>
                <a:cs typeface="Arial" charset="0"/>
              </a:rPr>
              <a:t>,…,</a:t>
            </a:r>
            <a:r>
              <a:rPr lang="it-IT" sz="1600" dirty="0" err="1">
                <a:solidFill>
                  <a:schemeClr val="bg2">
                    <a:lumMod val="75000"/>
                  </a:schemeClr>
                </a:solidFill>
                <a:latin typeface="Arial" charset="0"/>
                <a:cs typeface="Arial" charset="0"/>
              </a:rPr>
              <a:t>a</a:t>
            </a:r>
            <a:r>
              <a:rPr lang="it-IT" sz="1600" baseline="-25000" dirty="0" err="1">
                <a:solidFill>
                  <a:schemeClr val="bg2">
                    <a:lumMod val="75000"/>
                  </a:schemeClr>
                </a:solidFill>
                <a:latin typeface="Arial" charset="0"/>
                <a:cs typeface="Arial" charset="0"/>
              </a:rPr>
              <a:t>k</a:t>
            </a:r>
            <a:endParaRPr lang="en-US" sz="1600" dirty="0">
              <a:solidFill>
                <a:schemeClr val="bg2">
                  <a:lumMod val="75000"/>
                </a:schemeClr>
              </a:solidFill>
              <a:latin typeface="Arial" charset="0"/>
              <a:cs typeface="Arial" charset="0"/>
            </a:endParaRPr>
          </a:p>
          <a:p>
            <a:pPr marL="908050" lvl="1" indent="-436563">
              <a:spcBef>
                <a:spcPct val="20000"/>
              </a:spcBef>
              <a:buClr>
                <a:schemeClr val="accent2"/>
              </a:buClr>
              <a:buFont typeface="Arial" charset="0"/>
              <a:buAutoNum type="arabicPeriod"/>
              <a:defRPr/>
            </a:pPr>
            <a:r>
              <a:rPr lang="en-US" sz="1600" dirty="0">
                <a:solidFill>
                  <a:schemeClr val="bg2">
                    <a:lumMod val="75000"/>
                  </a:schemeClr>
                </a:solidFill>
                <a:latin typeface="Arial" charset="0"/>
                <a:cs typeface="Arial" charset="0"/>
              </a:rPr>
              <a:t>Execute T</a:t>
            </a:r>
            <a:r>
              <a:rPr lang="en-US" sz="1600" baseline="-25000" dirty="0">
                <a:solidFill>
                  <a:schemeClr val="bg2">
                    <a:lumMod val="75000"/>
                  </a:schemeClr>
                </a:solidFill>
                <a:latin typeface="Arial" charset="0"/>
                <a:cs typeface="Arial" charset="0"/>
              </a:rPr>
              <a:t>1</a:t>
            </a:r>
            <a:r>
              <a:rPr lang="en-US" sz="1600" dirty="0">
                <a:solidFill>
                  <a:schemeClr val="bg2">
                    <a:lumMod val="75000"/>
                  </a:schemeClr>
                </a:solidFill>
                <a:latin typeface="Arial" charset="0"/>
                <a:cs typeface="Arial" charset="0"/>
              </a:rPr>
              <a:t> to completion</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cs typeface="Arial" charset="0"/>
              </a:rPr>
              <a:t>Pass b</a:t>
            </a:r>
            <a:r>
              <a:rPr lang="it-IT" sz="1600" baseline="-25000" dirty="0">
                <a:solidFill>
                  <a:srgbClr val="606060"/>
                </a:solidFill>
                <a:latin typeface="Arial" charset="0"/>
                <a:cs typeface="Arial" charset="0"/>
              </a:rPr>
              <a:t>1</a:t>
            </a:r>
            <a:r>
              <a:rPr lang="it-IT" sz="1600" dirty="0">
                <a:solidFill>
                  <a:srgbClr val="606060"/>
                </a:solidFill>
                <a:latin typeface="Arial" charset="0"/>
                <a:cs typeface="Arial" charset="0"/>
              </a:rPr>
              <a:t>,…,</a:t>
            </a:r>
            <a:r>
              <a:rPr lang="it-IT" sz="1600" dirty="0" err="1">
                <a:solidFill>
                  <a:srgbClr val="606060"/>
                </a:solidFill>
                <a:latin typeface="Arial" charset="0"/>
                <a:cs typeface="Arial" charset="0"/>
              </a:rPr>
              <a:t>b</a:t>
            </a:r>
            <a:r>
              <a:rPr lang="it-IT" sz="1600" baseline="-25000" dirty="0" err="1">
                <a:solidFill>
                  <a:srgbClr val="606060"/>
                </a:solidFill>
                <a:latin typeface="Arial" charset="0"/>
                <a:cs typeface="Arial" charset="0"/>
              </a:rPr>
              <a:t>k</a:t>
            </a:r>
            <a:r>
              <a:rPr lang="it-IT" sz="1600" baseline="-25000" dirty="0">
                <a:solidFill>
                  <a:srgbClr val="606060"/>
                </a:solidFill>
                <a:latin typeface="Arial" charset="0"/>
                <a:cs typeface="Arial" charset="0"/>
              </a:rPr>
              <a:t>  </a:t>
            </a:r>
            <a:r>
              <a:rPr lang="en-US" sz="1600" dirty="0">
                <a:solidFill>
                  <a:srgbClr val="606060"/>
                </a:solidFill>
                <a:latin typeface="Arial" charset="0"/>
                <a:cs typeface="Arial" charset="0"/>
              </a:rPr>
              <a:t>to T</a:t>
            </a:r>
            <a:r>
              <a:rPr lang="en-US" sz="1600" baseline="-25000" dirty="0">
                <a:solidFill>
                  <a:srgbClr val="606060"/>
                </a:solidFill>
                <a:latin typeface="Arial" charset="0"/>
                <a:cs typeface="Arial" charset="0"/>
              </a:rPr>
              <a:t>2</a:t>
            </a:r>
            <a:r>
              <a:rPr lang="en-US" sz="1600" dirty="0">
                <a:solidFill>
                  <a:srgbClr val="606060"/>
                </a:solidFill>
                <a:latin typeface="Arial" charset="0"/>
                <a:cs typeface="Arial" charset="0"/>
              </a:rPr>
              <a:t> </a:t>
            </a:r>
          </a:p>
          <a:p>
            <a:pPr marL="908050" lvl="1" indent="-436563">
              <a:spcBef>
                <a:spcPct val="20000"/>
              </a:spcBef>
              <a:buClr>
                <a:schemeClr val="accent2"/>
              </a:buClr>
              <a:buFont typeface="Arial" charset="0"/>
              <a:buAutoNum type="arabicPeriod"/>
              <a:defRPr/>
            </a:pPr>
            <a:r>
              <a:rPr lang="en-US" sz="1600" dirty="0">
                <a:latin typeface="Arial" charset="0"/>
                <a:cs typeface="Arial" charset="0"/>
              </a:rPr>
              <a:t>Execute T</a:t>
            </a:r>
            <a:r>
              <a:rPr lang="en-US" sz="1600" baseline="-25000" dirty="0">
                <a:latin typeface="Arial" charset="0"/>
                <a:cs typeface="Arial" charset="0"/>
              </a:rPr>
              <a:t>2</a:t>
            </a:r>
            <a:r>
              <a:rPr lang="en-US" sz="1600" dirty="0">
                <a:latin typeface="Arial" charset="0"/>
                <a:cs typeface="Arial" charset="0"/>
              </a:rPr>
              <a:t> to completion</a:t>
            </a:r>
          </a:p>
          <a:p>
            <a:pPr marL="1309688" lvl="2" indent="-400050">
              <a:spcBef>
                <a:spcPct val="20000"/>
              </a:spcBef>
              <a:buClr>
                <a:schemeClr val="accent2"/>
              </a:buClr>
              <a:buFont typeface="Wingdings" charset="0"/>
              <a:buChar char="o"/>
              <a:defRPr/>
            </a:pPr>
            <a:r>
              <a:rPr lang="en-US" sz="1600" dirty="0">
                <a:latin typeface="Arial" charset="0"/>
                <a:cs typeface="Arial" charset="0"/>
              </a:rPr>
              <a:t>Dismiss locals of T</a:t>
            </a:r>
            <a:r>
              <a:rPr lang="en-US" sz="1600" baseline="-25000" dirty="0">
                <a:latin typeface="Arial" charset="0"/>
                <a:cs typeface="Arial" charset="0"/>
              </a:rPr>
              <a:t>2</a:t>
            </a:r>
          </a:p>
          <a:p>
            <a:pPr marL="1309688" lvl="2" indent="-400050">
              <a:spcBef>
                <a:spcPct val="20000"/>
              </a:spcBef>
              <a:buClr>
                <a:schemeClr val="accent2"/>
              </a:buClr>
              <a:buFont typeface="Wingdings" charset="0"/>
              <a:buChar char="o"/>
              <a:defRPr/>
            </a:pPr>
            <a:r>
              <a:rPr lang="en-US" sz="1600" dirty="0">
                <a:latin typeface="Arial" charset="0"/>
                <a:cs typeface="Arial" charset="0"/>
              </a:rPr>
              <a:t>Dismiss b</a:t>
            </a:r>
            <a:r>
              <a:rPr lang="it-IT" sz="1600" baseline="-25000" dirty="0">
                <a:latin typeface="Arial" charset="0"/>
                <a:cs typeface="Arial" charset="0"/>
              </a:rPr>
              <a:t>1</a:t>
            </a:r>
            <a:r>
              <a:rPr lang="it-IT" sz="1600" dirty="0">
                <a:latin typeface="Arial" charset="0"/>
                <a:cs typeface="Arial" charset="0"/>
              </a:rPr>
              <a:t>,…,</a:t>
            </a:r>
            <a:r>
              <a:rPr lang="it-IT" sz="1600" dirty="0" err="1">
                <a:latin typeface="Arial" charset="0"/>
                <a:cs typeface="Arial" charset="0"/>
              </a:rPr>
              <a:t>b</a:t>
            </a:r>
            <a:r>
              <a:rPr lang="it-IT" sz="1600" baseline="-25000" dirty="0" err="1">
                <a:latin typeface="Arial" charset="0"/>
                <a:cs typeface="Arial" charset="0"/>
              </a:rPr>
              <a:t>k</a:t>
            </a:r>
            <a:endParaRPr lang="en-US" sz="1600" baseline="-25000" dirty="0">
              <a:latin typeface="Arial" charset="0"/>
              <a:cs typeface="Arial" charset="0"/>
            </a:endParaRPr>
          </a:p>
          <a:p>
            <a:pPr marL="1309688" lvl="2" indent="-400050">
              <a:spcBef>
                <a:spcPct val="20000"/>
              </a:spcBef>
              <a:buClr>
                <a:schemeClr val="accent2"/>
              </a:buClr>
              <a:buFont typeface="Wingdings" charset="0"/>
              <a:buChar char="o"/>
              <a:defRPr/>
            </a:pPr>
            <a:endParaRPr lang="en-US" sz="1600" baseline="-25000" dirty="0">
              <a:latin typeface="Arial" charset="0"/>
              <a:cs typeface="Arial" charset="0"/>
            </a:endParaRPr>
          </a:p>
          <a:p>
            <a:pPr marL="471487" lvl="1">
              <a:spcBef>
                <a:spcPct val="20000"/>
              </a:spcBef>
              <a:buClr>
                <a:schemeClr val="accent2"/>
              </a:buClr>
              <a:defRPr/>
            </a:pPr>
            <a:endParaRPr lang="en-US" sz="1600" dirty="0">
              <a:latin typeface="Arial" charset="0"/>
              <a:cs typeface="Arial" charset="0"/>
            </a:endParaRPr>
          </a:p>
          <a:p>
            <a:pPr marL="908050" lvl="1" indent="-436563">
              <a:spcBef>
                <a:spcPct val="20000"/>
              </a:spcBef>
              <a:buClr>
                <a:schemeClr val="accent2"/>
              </a:buClr>
              <a:buFont typeface="Arial" charset="0"/>
              <a:buAutoNum type="arabicPeriod"/>
              <a:defRPr/>
            </a:pPr>
            <a:endParaRPr lang="en-US" sz="1600" dirty="0">
              <a:latin typeface="Arial" charset="0"/>
              <a:cs typeface="Arial" charset="0"/>
            </a:endParaRPr>
          </a:p>
        </p:txBody>
      </p:sp>
      <p:sp>
        <p:nvSpPr>
          <p:cNvPr id="94212" name="Line 9"/>
          <p:cNvSpPr>
            <a:spLocks noChangeShapeType="1"/>
          </p:cNvSpPr>
          <p:nvPr/>
        </p:nvSpPr>
        <p:spPr bwMode="auto">
          <a:xfrm flipV="1">
            <a:off x="5734050" y="2449513"/>
            <a:ext cx="904875" cy="68421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4213" name="Line 11"/>
          <p:cNvSpPr>
            <a:spLocks noChangeShapeType="1"/>
          </p:cNvSpPr>
          <p:nvPr/>
        </p:nvSpPr>
        <p:spPr bwMode="auto">
          <a:xfrm flipV="1">
            <a:off x="5795963" y="3789363"/>
            <a:ext cx="800100" cy="6381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4214" name="Line 13"/>
          <p:cNvSpPr>
            <a:spLocks noChangeShapeType="1"/>
          </p:cNvSpPr>
          <p:nvPr/>
        </p:nvSpPr>
        <p:spPr bwMode="auto">
          <a:xfrm flipV="1">
            <a:off x="5676900" y="5189538"/>
            <a:ext cx="930275" cy="7397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4215"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1</a:t>
            </a:r>
            <a:endParaRPr lang="en-US" sz="2800">
              <a:latin typeface="Arial" charset="0"/>
              <a:cs typeface="Arial" charset="0"/>
            </a:endParaRPr>
          </a:p>
        </p:txBody>
      </p:sp>
      <p:sp>
        <p:nvSpPr>
          <p:cNvPr id="104456" name="Line 22"/>
          <p:cNvSpPr>
            <a:spLocks noChangeShapeType="1"/>
          </p:cNvSpPr>
          <p:nvPr/>
        </p:nvSpPr>
        <p:spPr bwMode="auto">
          <a:xfrm>
            <a:off x="5611813" y="241141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4457" name="Line 23"/>
          <p:cNvSpPr>
            <a:spLocks noChangeShapeType="1"/>
          </p:cNvSpPr>
          <p:nvPr/>
        </p:nvSpPr>
        <p:spPr bwMode="auto">
          <a:xfrm>
            <a:off x="5611813" y="380365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4458" name="Line 24"/>
          <p:cNvSpPr>
            <a:spLocks noChangeShapeType="1"/>
          </p:cNvSpPr>
          <p:nvPr/>
        </p:nvSpPr>
        <p:spPr bwMode="auto">
          <a:xfrm>
            <a:off x="561181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94219"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latin typeface="Arial" charset="0"/>
              <a:cs typeface="Arial" charset="0"/>
            </a:endParaRPr>
          </a:p>
        </p:txBody>
      </p:sp>
      <p:sp>
        <p:nvSpPr>
          <p:cNvPr id="94220" name="Text Box 30"/>
          <p:cNvSpPr txBox="1">
            <a:spLocks noChangeArrowheads="1"/>
          </p:cNvSpPr>
          <p:nvPr/>
        </p:nvSpPr>
        <p:spPr bwMode="auto">
          <a:xfrm>
            <a:off x="5467350" y="3479800"/>
            <a:ext cx="3984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2</a:t>
            </a:r>
            <a:endParaRPr lang="en-US" sz="2000">
              <a:latin typeface="Arial" charset="0"/>
              <a:cs typeface="Arial" charset="0"/>
            </a:endParaRPr>
          </a:p>
        </p:txBody>
      </p:sp>
      <p:sp>
        <p:nvSpPr>
          <p:cNvPr id="94221" name="Text Box 32"/>
          <p:cNvSpPr txBox="1">
            <a:spLocks noChangeArrowheads="1"/>
          </p:cNvSpPr>
          <p:nvPr/>
        </p:nvSpPr>
        <p:spPr bwMode="auto">
          <a:xfrm>
            <a:off x="5467350" y="485933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3</a:t>
            </a:r>
            <a:endParaRPr lang="en-US" sz="2000">
              <a:latin typeface="Arial" charset="0"/>
              <a:cs typeface="Arial" charset="0"/>
            </a:endParaRPr>
          </a:p>
        </p:txBody>
      </p:sp>
      <p:sp>
        <p:nvSpPr>
          <p:cNvPr id="94222"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2</a:t>
            </a:r>
            <a:endParaRPr lang="en-US" sz="2800">
              <a:latin typeface="Arial" charset="0"/>
              <a:cs typeface="Arial" charset="0"/>
            </a:endParaRPr>
          </a:p>
        </p:txBody>
      </p:sp>
      <p:sp>
        <p:nvSpPr>
          <p:cNvPr id="94223"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3</a:t>
            </a:r>
            <a:endParaRPr lang="en-US" sz="2800">
              <a:latin typeface="Arial" charset="0"/>
              <a:cs typeface="Arial" charset="0"/>
            </a:endParaRPr>
          </a:p>
        </p:txBody>
      </p:sp>
      <p:sp>
        <p:nvSpPr>
          <p:cNvPr id="104464" name="Freeform 34"/>
          <p:cNvSpPr>
            <a:spLocks/>
          </p:cNvSpPr>
          <p:nvPr/>
        </p:nvSpPr>
        <p:spPr bwMode="auto">
          <a:xfrm flipH="1">
            <a:off x="5187950"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4465" name="Freeform 34"/>
          <p:cNvSpPr>
            <a:spLocks/>
          </p:cNvSpPr>
          <p:nvPr/>
        </p:nvSpPr>
        <p:spPr bwMode="auto">
          <a:xfrm flipH="1">
            <a:off x="512127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94226" name="Text Box 5"/>
          <p:cNvSpPr txBox="1">
            <a:spLocks noChangeArrowheads="1"/>
          </p:cNvSpPr>
          <p:nvPr/>
        </p:nvSpPr>
        <p:spPr bwMode="auto">
          <a:xfrm>
            <a:off x="5940425" y="24114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1</a:t>
            </a:r>
            <a:endParaRPr lang="en-US" sz="2000">
              <a:latin typeface="Arial" charset="0"/>
              <a:cs typeface="Arial" charset="0"/>
            </a:endParaRPr>
          </a:p>
        </p:txBody>
      </p:sp>
      <p:sp>
        <p:nvSpPr>
          <p:cNvPr id="94227" name="Text Box 5"/>
          <p:cNvSpPr txBox="1">
            <a:spLocks noChangeArrowheads="1"/>
          </p:cNvSpPr>
          <p:nvPr/>
        </p:nvSpPr>
        <p:spPr bwMode="auto">
          <a:xfrm>
            <a:off x="5900738" y="377983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2</a:t>
            </a:r>
            <a:endParaRPr lang="en-US" sz="2000">
              <a:latin typeface="Arial" charset="0"/>
              <a:cs typeface="Arial" charset="0"/>
            </a:endParaRPr>
          </a:p>
        </p:txBody>
      </p:sp>
      <p:sp>
        <p:nvSpPr>
          <p:cNvPr id="94228" name="Text Box 5"/>
          <p:cNvSpPr txBox="1">
            <a:spLocks noChangeArrowheads="1"/>
          </p:cNvSpPr>
          <p:nvPr/>
        </p:nvSpPr>
        <p:spPr bwMode="auto">
          <a:xfrm>
            <a:off x="5969000" y="515778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3</a:t>
            </a:r>
            <a:endParaRPr lang="en-US" sz="2000">
              <a:latin typeface="Arial" charset="0"/>
              <a:cs typeface="Arial" charset="0"/>
            </a:endParaRPr>
          </a:p>
        </p:txBody>
      </p:sp>
      <p:sp>
        <p:nvSpPr>
          <p:cNvPr id="94229" name="Line 22"/>
          <p:cNvSpPr>
            <a:spLocks noChangeShapeType="1"/>
          </p:cNvSpPr>
          <p:nvPr/>
        </p:nvSpPr>
        <p:spPr bwMode="auto">
          <a:xfrm>
            <a:off x="6697663" y="242093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4230" name="Line 23"/>
          <p:cNvSpPr>
            <a:spLocks noChangeShapeType="1"/>
          </p:cNvSpPr>
          <p:nvPr/>
        </p:nvSpPr>
        <p:spPr bwMode="auto">
          <a:xfrm>
            <a:off x="6697663" y="378936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4231" name="Line 23"/>
          <p:cNvSpPr>
            <a:spLocks noChangeShapeType="1"/>
          </p:cNvSpPr>
          <p:nvPr/>
        </p:nvSpPr>
        <p:spPr bwMode="auto">
          <a:xfrm>
            <a:off x="6697663" y="517366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4232" name="Text Box 5"/>
          <p:cNvSpPr txBox="1">
            <a:spLocks noChangeArrowheads="1"/>
          </p:cNvSpPr>
          <p:nvPr/>
        </p:nvSpPr>
        <p:spPr bwMode="auto">
          <a:xfrm>
            <a:off x="6315075" y="3068638"/>
            <a:ext cx="7921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’,c</a:t>
            </a:r>
            <a:r>
              <a:rPr lang="en-US" sz="1800" baseline="-25000">
                <a:latin typeface="Arial" charset="0"/>
                <a:cs typeface="Arial" charset="0"/>
              </a:rPr>
              <a:t>1</a:t>
            </a:r>
            <a:r>
              <a:rPr lang="en-US" sz="1800">
                <a:latin typeface="Arial" charset="0"/>
                <a:cs typeface="Arial" charset="0"/>
              </a:rPr>
              <a:t>)</a:t>
            </a:r>
            <a:endParaRPr lang="en-US" sz="2000">
              <a:latin typeface="Arial" charset="0"/>
              <a:cs typeface="Arial" charset="0"/>
            </a:endParaRPr>
          </a:p>
        </p:txBody>
      </p:sp>
      <p:sp>
        <p:nvSpPr>
          <p:cNvPr id="94233" name="Freeform 34"/>
          <p:cNvSpPr>
            <a:spLocks/>
          </p:cNvSpPr>
          <p:nvPr/>
        </p:nvSpPr>
        <p:spPr bwMode="auto">
          <a:xfrm flipH="1">
            <a:off x="6034088"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94234" name="Freeform 34"/>
          <p:cNvSpPr>
            <a:spLocks/>
          </p:cNvSpPr>
          <p:nvPr/>
        </p:nvSpPr>
        <p:spPr bwMode="auto">
          <a:xfrm flipH="1">
            <a:off x="6065838"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94235" name="Text Box 5"/>
          <p:cNvSpPr txBox="1">
            <a:spLocks noChangeArrowheads="1"/>
          </p:cNvSpPr>
          <p:nvPr/>
        </p:nvSpPr>
        <p:spPr bwMode="auto">
          <a:xfrm>
            <a:off x="6664325" y="5795963"/>
            <a:ext cx="3857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c</a:t>
            </a:r>
            <a:r>
              <a:rPr lang="en-US" sz="1800" baseline="-25000">
                <a:latin typeface="Arial" charset="0"/>
                <a:cs typeface="Arial" charset="0"/>
              </a:rPr>
              <a:t>3</a:t>
            </a:r>
            <a:endParaRPr lang="en-US" sz="2000">
              <a:latin typeface="Arial" charset="0"/>
              <a:cs typeface="Arial" charset="0"/>
            </a:endParaRPr>
          </a:p>
        </p:txBody>
      </p:sp>
      <p:sp>
        <p:nvSpPr>
          <p:cNvPr id="94236" name="Text Box 5"/>
          <p:cNvSpPr txBox="1">
            <a:spLocks noChangeArrowheads="1"/>
          </p:cNvSpPr>
          <p:nvPr/>
        </p:nvSpPr>
        <p:spPr bwMode="auto">
          <a:xfrm>
            <a:off x="6316663" y="3405188"/>
            <a:ext cx="8048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a:t>
            </a:r>
            <a:r>
              <a:rPr lang="en-US" sz="1800">
                <a:solidFill>
                  <a:srgbClr val="FF0000"/>
                </a:solidFill>
                <a:latin typeface="Arial" charset="0"/>
                <a:cs typeface="Arial" charset="0"/>
              </a:rPr>
              <a:t>b</a:t>
            </a:r>
            <a:r>
              <a:rPr lang="en-US" sz="1800" baseline="-25000">
                <a:solidFill>
                  <a:srgbClr val="FF0000"/>
                </a:solidFill>
                <a:latin typeface="Arial" charset="0"/>
                <a:cs typeface="Arial" charset="0"/>
              </a:rPr>
              <a:t>2</a:t>
            </a:r>
            <a:r>
              <a:rPr lang="en-US" sz="1800">
                <a:latin typeface="Arial" charset="0"/>
                <a:cs typeface="Arial" charset="0"/>
              </a:rPr>
              <a:t>)</a:t>
            </a:r>
            <a:endParaRPr lang="en-US" sz="2000">
              <a:latin typeface="Arial" charset="0"/>
              <a:cs typeface="Arial" charset="0"/>
            </a:endParaRPr>
          </a:p>
        </p:txBody>
      </p:sp>
      <p:sp>
        <p:nvSpPr>
          <p:cNvPr id="94237" name="Text Box 5"/>
          <p:cNvSpPr txBox="1">
            <a:spLocks noChangeArrowheads="1"/>
          </p:cNvSpPr>
          <p:nvPr/>
        </p:nvSpPr>
        <p:spPr bwMode="auto">
          <a:xfrm>
            <a:off x="6300788" y="2051050"/>
            <a:ext cx="8048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0</a:t>
            </a:r>
            <a:r>
              <a:rPr lang="en-US" sz="1800">
                <a:latin typeface="Arial" charset="0"/>
                <a:cs typeface="Arial" charset="0"/>
              </a:rPr>
              <a:t>’,</a:t>
            </a:r>
            <a:r>
              <a:rPr lang="en-US" sz="1800">
                <a:solidFill>
                  <a:srgbClr val="FF0000"/>
                </a:solidFill>
                <a:latin typeface="Arial" charset="0"/>
                <a:cs typeface="Arial" charset="0"/>
              </a:rPr>
              <a:t>b</a:t>
            </a:r>
            <a:r>
              <a:rPr lang="en-US" sz="1800" baseline="-25000">
                <a:solidFill>
                  <a:srgbClr val="FF0000"/>
                </a:solidFill>
                <a:latin typeface="Arial" charset="0"/>
                <a:cs typeface="Arial" charset="0"/>
              </a:rPr>
              <a:t>1</a:t>
            </a:r>
            <a:r>
              <a:rPr lang="en-US" sz="1800">
                <a:latin typeface="Arial" charset="0"/>
                <a:cs typeface="Arial" charset="0"/>
              </a:rPr>
              <a:t>)</a:t>
            </a:r>
            <a:endParaRPr lang="en-US" sz="2000">
              <a:latin typeface="Arial" charset="0"/>
              <a:cs typeface="Arial" charset="0"/>
            </a:endParaRPr>
          </a:p>
        </p:txBody>
      </p:sp>
      <p:sp>
        <p:nvSpPr>
          <p:cNvPr id="94238" name="Text Box 5"/>
          <p:cNvSpPr txBox="1">
            <a:spLocks noChangeArrowheads="1"/>
          </p:cNvSpPr>
          <p:nvPr/>
        </p:nvSpPr>
        <p:spPr bwMode="auto">
          <a:xfrm>
            <a:off x="6334125" y="4457700"/>
            <a:ext cx="7921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2</a:t>
            </a:r>
            <a:r>
              <a:rPr lang="en-US" sz="1800">
                <a:latin typeface="Arial" charset="0"/>
                <a:cs typeface="Arial" charset="0"/>
              </a:rPr>
              <a:t>’,c</a:t>
            </a:r>
            <a:r>
              <a:rPr lang="en-US" sz="1800" baseline="-25000">
                <a:latin typeface="Arial" charset="0"/>
                <a:cs typeface="Arial" charset="0"/>
              </a:rPr>
              <a:t>2</a:t>
            </a:r>
            <a:r>
              <a:rPr lang="en-US" sz="1800">
                <a:latin typeface="Arial" charset="0"/>
                <a:cs typeface="Arial" charset="0"/>
              </a:rPr>
              <a:t>)</a:t>
            </a:r>
            <a:endParaRPr lang="en-US" sz="2000">
              <a:latin typeface="Arial" charset="0"/>
              <a:cs typeface="Arial" charset="0"/>
            </a:endParaRPr>
          </a:p>
        </p:txBody>
      </p:sp>
      <p:sp>
        <p:nvSpPr>
          <p:cNvPr id="94239" name="Text Box 5"/>
          <p:cNvSpPr txBox="1">
            <a:spLocks noChangeArrowheads="1"/>
          </p:cNvSpPr>
          <p:nvPr/>
        </p:nvSpPr>
        <p:spPr bwMode="auto">
          <a:xfrm>
            <a:off x="6335713" y="4794250"/>
            <a:ext cx="8048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2</a:t>
            </a:r>
            <a:r>
              <a:rPr lang="en-US" sz="1800">
                <a:latin typeface="Arial" charset="0"/>
                <a:cs typeface="Arial" charset="0"/>
              </a:rPr>
              <a:t>’,</a:t>
            </a:r>
            <a:r>
              <a:rPr lang="en-US" sz="1800">
                <a:solidFill>
                  <a:srgbClr val="FF0000"/>
                </a:solidFill>
                <a:latin typeface="Arial" charset="0"/>
                <a:cs typeface="Arial" charset="0"/>
              </a:rPr>
              <a:t>b</a:t>
            </a:r>
            <a:r>
              <a:rPr lang="en-US" sz="1800" baseline="-25000">
                <a:solidFill>
                  <a:srgbClr val="FF0000"/>
                </a:solidFill>
                <a:latin typeface="Arial" charset="0"/>
                <a:cs typeface="Arial" charset="0"/>
              </a:rPr>
              <a:t>3</a:t>
            </a:r>
            <a:r>
              <a:rPr lang="en-US" sz="1800">
                <a:latin typeface="Arial" charset="0"/>
                <a:cs typeface="Arial" charset="0"/>
              </a:rPr>
              <a:t>)</a:t>
            </a:r>
            <a:endParaRPr lang="en-US" sz="200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simulation</a:t>
            </a:r>
            <a:endParaRPr lang="en-US" sz="1400">
              <a:solidFill>
                <a:srgbClr val="0000FF"/>
              </a:solidFill>
              <a:latin typeface="Arial" charset="0"/>
              <a:cs typeface="MS PGothic" charset="0"/>
            </a:endParaRPr>
          </a:p>
        </p:txBody>
      </p:sp>
      <p:sp>
        <p:nvSpPr>
          <p:cNvPr id="23"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a:cs typeface="Arial"/>
            </a:endParaRPr>
          </a:p>
        </p:txBody>
      </p:sp>
      <p:sp>
        <p:nvSpPr>
          <p:cNvPr id="96259" name="Rectangle 4"/>
          <p:cNvSpPr>
            <a:spLocks noChangeArrowheads="1"/>
          </p:cNvSpPr>
          <p:nvPr/>
        </p:nvSpPr>
        <p:spPr bwMode="auto">
          <a:xfrm>
            <a:off x="450850" y="2438400"/>
            <a:ext cx="3856038" cy="391953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495300" indent="-495300">
              <a:spcBef>
                <a:spcPct val="20000"/>
              </a:spcBef>
              <a:buClr>
                <a:schemeClr val="accent2"/>
              </a:buClr>
              <a:buFont typeface="Wingdings" charset="0"/>
              <a:buNone/>
            </a:pPr>
            <a:endParaRPr lang="en-US">
              <a:solidFill>
                <a:schemeClr val="accent2"/>
              </a:solidFill>
              <a:latin typeface="Arial" charset="0"/>
              <a:cs typeface="Arial" charset="0"/>
            </a:endParaRPr>
          </a:p>
          <a:p>
            <a:pPr marL="495300" indent="-495300">
              <a:spcBef>
                <a:spcPct val="20000"/>
              </a:spcBef>
              <a:buClr>
                <a:schemeClr val="accent2"/>
              </a:buClr>
              <a:buFont typeface="Wingdings" charset="0"/>
              <a:buNone/>
            </a:pPr>
            <a:r>
              <a:rPr lang="en-US">
                <a:solidFill>
                  <a:schemeClr val="accent2"/>
                </a:solidFill>
                <a:latin typeface="Arial" charset="0"/>
                <a:cs typeface="Arial" charset="0"/>
              </a:rPr>
              <a:t>Sequential program</a:t>
            </a:r>
            <a:r>
              <a:rPr lang="en-US">
                <a:latin typeface="Arial" charset="0"/>
                <a:cs typeface="Arial" charset="0"/>
              </a:rPr>
              <a:t> (k-rounds)</a:t>
            </a:r>
          </a:p>
          <a:p>
            <a:pPr marL="495300" indent="-495300">
              <a:spcBef>
                <a:spcPct val="20000"/>
              </a:spcBef>
              <a:buClr>
                <a:schemeClr val="accent2"/>
              </a:buClr>
              <a:buFont typeface="Wingdings" charset="0"/>
              <a:buNone/>
            </a:pPr>
            <a:endParaRPr lang="en-US">
              <a:latin typeface="Arial" charset="0"/>
              <a:cs typeface="Arial" charset="0"/>
            </a:endParaRPr>
          </a:p>
          <a:p>
            <a:pPr marL="908050" lvl="1" indent="-436563">
              <a:spcBef>
                <a:spcPct val="20000"/>
              </a:spcBef>
              <a:buClr>
                <a:schemeClr val="accent2"/>
              </a:buClr>
              <a:buFont typeface="Arial" charset="0"/>
              <a:buAutoNum type="arabicPeriod"/>
            </a:pPr>
            <a:r>
              <a:rPr lang="en-US" sz="1600">
                <a:solidFill>
                  <a:srgbClr val="606060"/>
                </a:solidFill>
                <a:latin typeface="Arial" charset="0"/>
                <a:cs typeface="Arial" charset="0"/>
              </a:rPr>
              <a:t>Guess a</a:t>
            </a:r>
            <a:r>
              <a:rPr lang="it-IT" sz="1600" baseline="-25000">
                <a:solidFill>
                  <a:srgbClr val="606060"/>
                </a:solidFill>
                <a:latin typeface="Arial" charset="0"/>
                <a:cs typeface="Arial" charset="0"/>
              </a:rPr>
              <a:t>2</a:t>
            </a:r>
            <a:r>
              <a:rPr lang="it-IT" sz="1600">
                <a:solidFill>
                  <a:srgbClr val="606060"/>
                </a:solidFill>
                <a:latin typeface="Arial" charset="0"/>
                <a:cs typeface="Arial" charset="0"/>
              </a:rPr>
              <a:t>,…,a</a:t>
            </a:r>
            <a:r>
              <a:rPr lang="it-IT" sz="1600" baseline="-25000">
                <a:solidFill>
                  <a:srgbClr val="606060"/>
                </a:solidFill>
                <a:latin typeface="Arial" charset="0"/>
                <a:cs typeface="Arial" charset="0"/>
              </a:rPr>
              <a:t>k</a:t>
            </a:r>
            <a:endParaRPr lang="en-US" sz="1600">
              <a:solidFill>
                <a:srgbClr val="606060"/>
              </a:solidFill>
              <a:latin typeface="Arial" charset="0"/>
              <a:cs typeface="Arial" charset="0"/>
            </a:endParaRPr>
          </a:p>
          <a:p>
            <a:pPr marL="908050" lvl="1" indent="-436563">
              <a:spcBef>
                <a:spcPct val="20000"/>
              </a:spcBef>
              <a:buClr>
                <a:schemeClr val="accent2"/>
              </a:buClr>
              <a:buFont typeface="Arial" charset="0"/>
              <a:buAutoNum type="arabicPeriod"/>
            </a:pPr>
            <a:r>
              <a:rPr lang="en-US" sz="1600">
                <a:solidFill>
                  <a:srgbClr val="606060"/>
                </a:solidFill>
                <a:latin typeface="Arial" charset="0"/>
                <a:cs typeface="Arial" charset="0"/>
              </a:rPr>
              <a:t>Execute T</a:t>
            </a:r>
            <a:r>
              <a:rPr lang="en-US" sz="1600" baseline="-25000">
                <a:solidFill>
                  <a:srgbClr val="606060"/>
                </a:solidFill>
                <a:latin typeface="Arial" charset="0"/>
                <a:cs typeface="Arial" charset="0"/>
              </a:rPr>
              <a:t>1</a:t>
            </a:r>
            <a:r>
              <a:rPr lang="en-US" sz="1600">
                <a:solidFill>
                  <a:srgbClr val="606060"/>
                </a:solidFill>
                <a:latin typeface="Arial" charset="0"/>
                <a:cs typeface="Arial" charset="0"/>
              </a:rPr>
              <a:t> to completion</a:t>
            </a:r>
          </a:p>
          <a:p>
            <a:pPr marL="908050" lvl="1" indent="-436563">
              <a:spcBef>
                <a:spcPct val="20000"/>
              </a:spcBef>
              <a:buClr>
                <a:schemeClr val="accent2"/>
              </a:buClr>
              <a:buFont typeface="Arial" charset="0"/>
              <a:buAutoNum type="arabicPeriod"/>
            </a:pPr>
            <a:r>
              <a:rPr lang="en-US" sz="1600">
                <a:solidFill>
                  <a:srgbClr val="606060"/>
                </a:solidFill>
                <a:latin typeface="Arial" charset="0"/>
                <a:cs typeface="Arial" charset="0"/>
              </a:rPr>
              <a:t>Pass b</a:t>
            </a:r>
            <a:r>
              <a:rPr lang="it-IT" sz="1600" baseline="-25000">
                <a:solidFill>
                  <a:srgbClr val="606060"/>
                </a:solidFill>
                <a:latin typeface="Arial" charset="0"/>
                <a:cs typeface="Arial" charset="0"/>
              </a:rPr>
              <a:t>1</a:t>
            </a:r>
            <a:r>
              <a:rPr lang="it-IT" sz="1600">
                <a:solidFill>
                  <a:srgbClr val="606060"/>
                </a:solidFill>
                <a:latin typeface="Arial" charset="0"/>
                <a:cs typeface="Arial" charset="0"/>
              </a:rPr>
              <a:t>,…,b</a:t>
            </a:r>
            <a:r>
              <a:rPr lang="it-IT" sz="1600" baseline="-25000">
                <a:solidFill>
                  <a:srgbClr val="606060"/>
                </a:solidFill>
                <a:latin typeface="Arial" charset="0"/>
                <a:cs typeface="Arial" charset="0"/>
              </a:rPr>
              <a:t>k  </a:t>
            </a:r>
            <a:r>
              <a:rPr lang="en-US" sz="1600">
                <a:solidFill>
                  <a:srgbClr val="606060"/>
                </a:solidFill>
                <a:latin typeface="Arial" charset="0"/>
                <a:cs typeface="Arial" charset="0"/>
              </a:rPr>
              <a:t>to T</a:t>
            </a:r>
            <a:r>
              <a:rPr lang="en-US" sz="1600" baseline="-25000">
                <a:solidFill>
                  <a:srgbClr val="606060"/>
                </a:solidFill>
                <a:latin typeface="Arial" charset="0"/>
                <a:cs typeface="Arial" charset="0"/>
              </a:rPr>
              <a:t>2</a:t>
            </a:r>
            <a:r>
              <a:rPr lang="en-US" sz="1600">
                <a:solidFill>
                  <a:srgbClr val="606060"/>
                </a:solidFill>
                <a:latin typeface="Arial" charset="0"/>
                <a:cs typeface="Arial" charset="0"/>
              </a:rPr>
              <a:t> </a:t>
            </a:r>
          </a:p>
          <a:p>
            <a:pPr marL="908050" lvl="1" indent="-436563">
              <a:spcBef>
                <a:spcPct val="20000"/>
              </a:spcBef>
              <a:buClr>
                <a:schemeClr val="accent2"/>
              </a:buClr>
              <a:buFont typeface="Arial" charset="0"/>
              <a:buAutoNum type="arabicPeriod"/>
            </a:pPr>
            <a:r>
              <a:rPr lang="en-US" sz="1600">
                <a:latin typeface="Arial" charset="0"/>
                <a:cs typeface="Arial" charset="0"/>
              </a:rPr>
              <a:t>Execute T</a:t>
            </a:r>
            <a:r>
              <a:rPr lang="en-US" sz="1600" baseline="-25000">
                <a:latin typeface="Arial" charset="0"/>
                <a:cs typeface="Arial" charset="0"/>
              </a:rPr>
              <a:t>2</a:t>
            </a:r>
            <a:r>
              <a:rPr lang="en-US" sz="1600">
                <a:latin typeface="Arial" charset="0"/>
                <a:cs typeface="Arial" charset="0"/>
              </a:rPr>
              <a:t> to completion</a:t>
            </a:r>
          </a:p>
          <a:p>
            <a:pPr marL="908050" lvl="1" indent="-436563">
              <a:spcBef>
                <a:spcPct val="20000"/>
              </a:spcBef>
              <a:buClr>
                <a:schemeClr val="accent2"/>
              </a:buClr>
              <a:buFont typeface="Arial" charset="0"/>
              <a:buAutoNum type="arabicPeriod"/>
            </a:pPr>
            <a:endParaRPr lang="en-US" sz="1600">
              <a:latin typeface="Arial" charset="0"/>
              <a:cs typeface="Arial" charset="0"/>
            </a:endParaRPr>
          </a:p>
        </p:txBody>
      </p:sp>
      <p:sp>
        <p:nvSpPr>
          <p:cNvPr id="106500" name="Line 9"/>
          <p:cNvSpPr>
            <a:spLocks noChangeShapeType="1"/>
          </p:cNvSpPr>
          <p:nvPr/>
        </p:nvSpPr>
        <p:spPr bwMode="auto">
          <a:xfrm flipV="1">
            <a:off x="5734050" y="2449513"/>
            <a:ext cx="904875" cy="684212"/>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6501" name="Line 11"/>
          <p:cNvSpPr>
            <a:spLocks noChangeShapeType="1"/>
          </p:cNvSpPr>
          <p:nvPr/>
        </p:nvSpPr>
        <p:spPr bwMode="auto">
          <a:xfrm flipV="1">
            <a:off x="5795963" y="3789363"/>
            <a:ext cx="800100" cy="6381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6502" name="Line 13"/>
          <p:cNvSpPr>
            <a:spLocks noChangeShapeType="1"/>
          </p:cNvSpPr>
          <p:nvPr/>
        </p:nvSpPr>
        <p:spPr bwMode="auto">
          <a:xfrm flipV="1">
            <a:off x="5676900" y="5189538"/>
            <a:ext cx="930275" cy="7397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96263"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1</a:t>
            </a:r>
            <a:endParaRPr lang="en-US" sz="2800">
              <a:solidFill>
                <a:srgbClr val="B3B3B3"/>
              </a:solidFill>
              <a:latin typeface="Arial" charset="0"/>
              <a:cs typeface="Arial" charset="0"/>
            </a:endParaRPr>
          </a:p>
        </p:txBody>
      </p:sp>
      <p:sp>
        <p:nvSpPr>
          <p:cNvPr id="106504" name="Line 22"/>
          <p:cNvSpPr>
            <a:spLocks noChangeShapeType="1"/>
          </p:cNvSpPr>
          <p:nvPr/>
        </p:nvSpPr>
        <p:spPr bwMode="auto">
          <a:xfrm>
            <a:off x="5611813" y="241141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6505" name="Line 23"/>
          <p:cNvSpPr>
            <a:spLocks noChangeShapeType="1"/>
          </p:cNvSpPr>
          <p:nvPr/>
        </p:nvSpPr>
        <p:spPr bwMode="auto">
          <a:xfrm>
            <a:off x="5611813" y="380365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6506" name="Line 24"/>
          <p:cNvSpPr>
            <a:spLocks noChangeShapeType="1"/>
          </p:cNvSpPr>
          <p:nvPr/>
        </p:nvSpPr>
        <p:spPr bwMode="auto">
          <a:xfrm>
            <a:off x="561181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96267"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latin typeface="Arial" charset="0"/>
              <a:cs typeface="Arial" charset="0"/>
            </a:endParaRPr>
          </a:p>
        </p:txBody>
      </p:sp>
      <p:sp>
        <p:nvSpPr>
          <p:cNvPr id="96268" name="Text Box 30"/>
          <p:cNvSpPr txBox="1">
            <a:spLocks noChangeArrowheads="1"/>
          </p:cNvSpPr>
          <p:nvPr/>
        </p:nvSpPr>
        <p:spPr bwMode="auto">
          <a:xfrm>
            <a:off x="5467350" y="3479800"/>
            <a:ext cx="3984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2</a:t>
            </a:r>
            <a:endParaRPr lang="en-US" sz="2000">
              <a:latin typeface="Arial" charset="0"/>
              <a:cs typeface="Arial" charset="0"/>
            </a:endParaRPr>
          </a:p>
        </p:txBody>
      </p:sp>
      <p:sp>
        <p:nvSpPr>
          <p:cNvPr id="96269" name="Text Box 32"/>
          <p:cNvSpPr txBox="1">
            <a:spLocks noChangeArrowheads="1"/>
          </p:cNvSpPr>
          <p:nvPr/>
        </p:nvSpPr>
        <p:spPr bwMode="auto">
          <a:xfrm>
            <a:off x="5467350" y="485933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3</a:t>
            </a:r>
            <a:endParaRPr lang="en-US" sz="2000">
              <a:latin typeface="Arial" charset="0"/>
              <a:cs typeface="Arial" charset="0"/>
            </a:endParaRPr>
          </a:p>
        </p:txBody>
      </p:sp>
      <p:sp>
        <p:nvSpPr>
          <p:cNvPr id="96270"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2</a:t>
            </a:r>
            <a:endParaRPr lang="en-US" sz="2800">
              <a:solidFill>
                <a:srgbClr val="B3B3B3"/>
              </a:solidFill>
              <a:latin typeface="Arial" charset="0"/>
              <a:cs typeface="Arial" charset="0"/>
            </a:endParaRPr>
          </a:p>
        </p:txBody>
      </p:sp>
      <p:sp>
        <p:nvSpPr>
          <p:cNvPr id="96271"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3</a:t>
            </a:r>
            <a:endParaRPr lang="en-US" sz="2800">
              <a:latin typeface="Arial" charset="0"/>
              <a:cs typeface="Arial" charset="0"/>
            </a:endParaRPr>
          </a:p>
        </p:txBody>
      </p:sp>
      <p:sp>
        <p:nvSpPr>
          <p:cNvPr id="106512" name="Freeform 34"/>
          <p:cNvSpPr>
            <a:spLocks/>
          </p:cNvSpPr>
          <p:nvPr/>
        </p:nvSpPr>
        <p:spPr bwMode="auto">
          <a:xfrm flipH="1">
            <a:off x="5187950"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6513" name="Freeform 34"/>
          <p:cNvSpPr>
            <a:spLocks/>
          </p:cNvSpPr>
          <p:nvPr/>
        </p:nvSpPr>
        <p:spPr bwMode="auto">
          <a:xfrm flipH="1">
            <a:off x="512127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6514" name="Text Box 5"/>
          <p:cNvSpPr txBox="1">
            <a:spLocks noChangeArrowheads="1"/>
          </p:cNvSpPr>
          <p:nvPr/>
        </p:nvSpPr>
        <p:spPr bwMode="auto">
          <a:xfrm>
            <a:off x="5940425" y="24114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en-US" sz="1800" dirty="0" smtClean="0">
                <a:solidFill>
                  <a:schemeClr val="bg2">
                    <a:lumMod val="60000"/>
                    <a:lumOff val="40000"/>
                  </a:schemeClr>
                </a:solidFill>
                <a:latin typeface="Arial" charset="0"/>
                <a:cs typeface="Arial" charset="0"/>
              </a:rPr>
              <a:t>b</a:t>
            </a:r>
            <a:r>
              <a:rPr lang="en-US" sz="1800" baseline="-25000" dirty="0" smtClean="0">
                <a:solidFill>
                  <a:schemeClr val="bg2">
                    <a:lumMod val="60000"/>
                    <a:lumOff val="40000"/>
                  </a:schemeClr>
                </a:solidFill>
                <a:latin typeface="Arial" charset="0"/>
                <a:cs typeface="Arial" charset="0"/>
              </a:rPr>
              <a:t>1</a:t>
            </a:r>
            <a:endParaRPr lang="en-US" sz="2000" dirty="0" smtClean="0">
              <a:solidFill>
                <a:schemeClr val="bg2">
                  <a:lumMod val="60000"/>
                  <a:lumOff val="40000"/>
                </a:schemeClr>
              </a:solidFill>
              <a:latin typeface="Arial" charset="0"/>
              <a:cs typeface="Arial" charset="0"/>
            </a:endParaRPr>
          </a:p>
        </p:txBody>
      </p:sp>
      <p:sp>
        <p:nvSpPr>
          <p:cNvPr id="96275" name="Text Box 5"/>
          <p:cNvSpPr txBox="1">
            <a:spLocks noChangeArrowheads="1"/>
          </p:cNvSpPr>
          <p:nvPr/>
        </p:nvSpPr>
        <p:spPr bwMode="auto">
          <a:xfrm>
            <a:off x="5900738" y="377983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96276" name="Text Box 5"/>
          <p:cNvSpPr txBox="1">
            <a:spLocks noChangeArrowheads="1"/>
          </p:cNvSpPr>
          <p:nvPr/>
        </p:nvSpPr>
        <p:spPr bwMode="auto">
          <a:xfrm>
            <a:off x="5969000" y="515778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6517" name="Line 22"/>
          <p:cNvSpPr>
            <a:spLocks noChangeShapeType="1"/>
          </p:cNvSpPr>
          <p:nvPr/>
        </p:nvSpPr>
        <p:spPr bwMode="auto">
          <a:xfrm>
            <a:off x="6697663" y="2420938"/>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6518" name="Line 23"/>
          <p:cNvSpPr>
            <a:spLocks noChangeShapeType="1"/>
          </p:cNvSpPr>
          <p:nvPr/>
        </p:nvSpPr>
        <p:spPr bwMode="auto">
          <a:xfrm>
            <a:off x="6697663" y="37893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6519" name="Line 23"/>
          <p:cNvSpPr>
            <a:spLocks noChangeShapeType="1"/>
          </p:cNvSpPr>
          <p:nvPr/>
        </p:nvSpPr>
        <p:spPr bwMode="auto">
          <a:xfrm>
            <a:off x="669766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96280" name="Text Box 5"/>
          <p:cNvSpPr txBox="1">
            <a:spLocks noChangeArrowheads="1"/>
          </p:cNvSpPr>
          <p:nvPr/>
        </p:nvSpPr>
        <p:spPr bwMode="auto">
          <a:xfrm>
            <a:off x="6632575" y="3068638"/>
            <a:ext cx="3857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c</a:t>
            </a:r>
            <a:r>
              <a:rPr lang="en-US" sz="1800" baseline="-25000">
                <a:latin typeface="Arial" charset="0"/>
                <a:cs typeface="Arial" charset="0"/>
              </a:rPr>
              <a:t>1</a:t>
            </a:r>
            <a:endParaRPr lang="en-US" sz="2000">
              <a:latin typeface="Arial" charset="0"/>
              <a:cs typeface="Arial" charset="0"/>
            </a:endParaRPr>
          </a:p>
        </p:txBody>
      </p:sp>
      <p:sp>
        <p:nvSpPr>
          <p:cNvPr id="106521" name="Freeform 34"/>
          <p:cNvSpPr>
            <a:spLocks/>
          </p:cNvSpPr>
          <p:nvPr/>
        </p:nvSpPr>
        <p:spPr bwMode="auto">
          <a:xfrm flipH="1">
            <a:off x="6234113"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6522" name="Freeform 34"/>
          <p:cNvSpPr>
            <a:spLocks/>
          </p:cNvSpPr>
          <p:nvPr/>
        </p:nvSpPr>
        <p:spPr bwMode="auto">
          <a:xfrm flipH="1">
            <a:off x="6299200"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96283" name="Text Box 5"/>
          <p:cNvSpPr txBox="1">
            <a:spLocks noChangeArrowheads="1"/>
          </p:cNvSpPr>
          <p:nvPr/>
        </p:nvSpPr>
        <p:spPr bwMode="auto">
          <a:xfrm>
            <a:off x="6688138" y="4427538"/>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c</a:t>
            </a:r>
            <a:r>
              <a:rPr lang="en-US" sz="1800" baseline="-25000">
                <a:latin typeface="Arial" charset="0"/>
                <a:cs typeface="Arial" charset="0"/>
              </a:rPr>
              <a:t>2</a:t>
            </a:r>
            <a:endParaRPr lang="en-US" sz="2000">
              <a:latin typeface="Arial" charset="0"/>
              <a:cs typeface="Arial" charset="0"/>
            </a:endParaRPr>
          </a:p>
        </p:txBody>
      </p:sp>
      <p:sp>
        <p:nvSpPr>
          <p:cNvPr id="96284" name="Text Box 5"/>
          <p:cNvSpPr txBox="1">
            <a:spLocks noChangeArrowheads="1"/>
          </p:cNvSpPr>
          <p:nvPr/>
        </p:nvSpPr>
        <p:spPr bwMode="auto">
          <a:xfrm>
            <a:off x="6664325" y="5795963"/>
            <a:ext cx="3857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c</a:t>
            </a:r>
            <a:r>
              <a:rPr lang="en-US" sz="1800" baseline="-25000">
                <a:latin typeface="Arial" charset="0"/>
                <a:cs typeface="Arial" charset="0"/>
              </a:rPr>
              <a:t>3</a:t>
            </a:r>
            <a:endParaRPr lang="en-US" sz="200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simulation</a:t>
            </a:r>
            <a:endParaRPr lang="en-US" sz="1400">
              <a:solidFill>
                <a:srgbClr val="0000FF"/>
              </a:solidFill>
              <a:latin typeface="Arial" charset="0"/>
              <a:cs typeface="MS PGothic" charset="0"/>
            </a:endParaRPr>
          </a:p>
        </p:txBody>
      </p:sp>
      <p:sp>
        <p:nvSpPr>
          <p:cNvPr id="36"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a:cs typeface="Arial"/>
            </a:endParaRPr>
          </a:p>
        </p:txBody>
      </p:sp>
      <p:sp>
        <p:nvSpPr>
          <p:cNvPr id="98307" name="Rectangle 4"/>
          <p:cNvSpPr>
            <a:spLocks noChangeArrowheads="1"/>
          </p:cNvSpPr>
          <p:nvPr/>
        </p:nvSpPr>
        <p:spPr bwMode="auto">
          <a:xfrm>
            <a:off x="450850" y="2435225"/>
            <a:ext cx="3856038" cy="392271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495300" indent="-495300">
              <a:spcBef>
                <a:spcPct val="20000"/>
              </a:spcBef>
              <a:buClr>
                <a:schemeClr val="accent2"/>
              </a:buClr>
              <a:buFont typeface="Wingdings" charset="0"/>
              <a:buNone/>
            </a:pPr>
            <a:endParaRPr lang="en-US">
              <a:solidFill>
                <a:schemeClr val="accent2"/>
              </a:solidFill>
              <a:latin typeface="Arial" charset="0"/>
            </a:endParaRPr>
          </a:p>
          <a:p>
            <a:pPr marL="495300" indent="-495300">
              <a:spcBef>
                <a:spcPct val="20000"/>
              </a:spcBef>
              <a:buClr>
                <a:schemeClr val="accent2"/>
              </a:buClr>
              <a:buFont typeface="Wingdings" charset="0"/>
              <a:buNone/>
            </a:pPr>
            <a:r>
              <a:rPr lang="en-US">
                <a:solidFill>
                  <a:schemeClr val="accent2"/>
                </a:solidFill>
                <a:latin typeface="Arial" charset="0"/>
              </a:rPr>
              <a:t>Sequential program</a:t>
            </a:r>
            <a:r>
              <a:rPr lang="en-US">
                <a:latin typeface="Arial" charset="0"/>
              </a:rPr>
              <a:t> (k-rounds)</a:t>
            </a:r>
          </a:p>
          <a:p>
            <a:pPr marL="495300" indent="-495300">
              <a:spcBef>
                <a:spcPct val="20000"/>
              </a:spcBef>
              <a:buClr>
                <a:schemeClr val="accent2"/>
              </a:buClr>
              <a:buFont typeface="Wingdings" charset="0"/>
              <a:buNone/>
            </a:pPr>
            <a:endParaRPr lang="en-US">
              <a:latin typeface="Arial" charset="0"/>
            </a:endParaRPr>
          </a:p>
          <a:p>
            <a:pPr marL="908050" lvl="1" indent="-436563">
              <a:spcBef>
                <a:spcPct val="20000"/>
              </a:spcBef>
              <a:buClr>
                <a:schemeClr val="accent2"/>
              </a:buClr>
              <a:buFont typeface="Arial" charset="0"/>
              <a:buAutoNum type="arabicPeriod"/>
            </a:pPr>
            <a:r>
              <a:rPr lang="en-US" sz="1600">
                <a:solidFill>
                  <a:srgbClr val="606060"/>
                </a:solidFill>
                <a:latin typeface="Arial" charset="0"/>
              </a:rPr>
              <a:t>Guess a</a:t>
            </a:r>
            <a:r>
              <a:rPr lang="it-IT" sz="1600" baseline="-25000">
                <a:solidFill>
                  <a:srgbClr val="606060"/>
                </a:solidFill>
                <a:latin typeface="Arial" charset="0"/>
              </a:rPr>
              <a:t>2</a:t>
            </a:r>
            <a:r>
              <a:rPr lang="it-IT" sz="1600">
                <a:solidFill>
                  <a:srgbClr val="606060"/>
                </a:solidFill>
                <a:latin typeface="Arial" charset="0"/>
              </a:rPr>
              <a:t>,…,a</a:t>
            </a:r>
            <a:r>
              <a:rPr lang="it-IT" sz="1600" baseline="-25000">
                <a:solidFill>
                  <a:srgbClr val="606060"/>
                </a:solidFill>
                <a:latin typeface="Arial" charset="0"/>
              </a:rPr>
              <a:t>k</a:t>
            </a:r>
            <a:endParaRPr lang="en-US" sz="1600">
              <a:solidFill>
                <a:srgbClr val="606060"/>
              </a:solidFill>
              <a:latin typeface="Arial" charset="0"/>
            </a:endParaRPr>
          </a:p>
          <a:p>
            <a:pPr marL="908050" lvl="1" indent="-436563">
              <a:spcBef>
                <a:spcPct val="20000"/>
              </a:spcBef>
              <a:buClr>
                <a:schemeClr val="accent2"/>
              </a:buClr>
              <a:buFont typeface="Arial" charset="0"/>
              <a:buAutoNum type="arabicPeriod"/>
            </a:pPr>
            <a:r>
              <a:rPr lang="en-US" sz="1600">
                <a:solidFill>
                  <a:srgbClr val="606060"/>
                </a:solidFill>
                <a:latin typeface="Arial" charset="0"/>
              </a:rPr>
              <a:t>Execute T</a:t>
            </a:r>
            <a:r>
              <a:rPr lang="en-US" sz="1600" baseline="-25000">
                <a:solidFill>
                  <a:srgbClr val="606060"/>
                </a:solidFill>
                <a:latin typeface="Arial" charset="0"/>
              </a:rPr>
              <a:t>1</a:t>
            </a:r>
            <a:r>
              <a:rPr lang="en-US" sz="1600">
                <a:solidFill>
                  <a:srgbClr val="606060"/>
                </a:solidFill>
                <a:latin typeface="Arial" charset="0"/>
              </a:rPr>
              <a:t> to completion</a:t>
            </a:r>
          </a:p>
          <a:p>
            <a:pPr marL="908050" lvl="1" indent="-436563">
              <a:spcBef>
                <a:spcPct val="20000"/>
              </a:spcBef>
              <a:buClr>
                <a:schemeClr val="accent2"/>
              </a:buClr>
              <a:buFont typeface="Arial" charset="0"/>
              <a:buAutoNum type="arabicPeriod"/>
            </a:pPr>
            <a:r>
              <a:rPr lang="en-US" sz="1600">
                <a:solidFill>
                  <a:srgbClr val="606060"/>
                </a:solidFill>
                <a:latin typeface="Arial" charset="0"/>
              </a:rPr>
              <a:t>Pass b</a:t>
            </a:r>
            <a:r>
              <a:rPr lang="it-IT" sz="1600" baseline="-25000">
                <a:solidFill>
                  <a:srgbClr val="606060"/>
                </a:solidFill>
                <a:latin typeface="Arial" charset="0"/>
              </a:rPr>
              <a:t>1</a:t>
            </a:r>
            <a:r>
              <a:rPr lang="it-IT" sz="1600">
                <a:solidFill>
                  <a:srgbClr val="606060"/>
                </a:solidFill>
                <a:latin typeface="Arial" charset="0"/>
              </a:rPr>
              <a:t>,…,b</a:t>
            </a:r>
            <a:r>
              <a:rPr lang="it-IT" sz="1600" baseline="-25000">
                <a:solidFill>
                  <a:srgbClr val="606060"/>
                </a:solidFill>
                <a:latin typeface="Arial" charset="0"/>
              </a:rPr>
              <a:t>k  </a:t>
            </a:r>
            <a:r>
              <a:rPr lang="en-US" sz="1600">
                <a:solidFill>
                  <a:srgbClr val="606060"/>
                </a:solidFill>
                <a:latin typeface="Arial" charset="0"/>
              </a:rPr>
              <a:t>to T</a:t>
            </a:r>
            <a:r>
              <a:rPr lang="en-US" sz="1600" baseline="-25000">
                <a:solidFill>
                  <a:srgbClr val="606060"/>
                </a:solidFill>
                <a:latin typeface="Arial" charset="0"/>
              </a:rPr>
              <a:t>2</a:t>
            </a:r>
            <a:r>
              <a:rPr lang="en-US" sz="1600">
                <a:solidFill>
                  <a:srgbClr val="606060"/>
                </a:solidFill>
                <a:latin typeface="Arial" charset="0"/>
              </a:rPr>
              <a:t> </a:t>
            </a:r>
          </a:p>
          <a:p>
            <a:pPr marL="908050" lvl="1" indent="-436563">
              <a:spcBef>
                <a:spcPct val="20000"/>
              </a:spcBef>
              <a:buClr>
                <a:schemeClr val="accent2"/>
              </a:buClr>
              <a:buFont typeface="Arial" charset="0"/>
              <a:buAutoNum type="arabicPeriod"/>
            </a:pPr>
            <a:r>
              <a:rPr lang="en-US" sz="1600">
                <a:solidFill>
                  <a:srgbClr val="606060"/>
                </a:solidFill>
                <a:latin typeface="Arial" charset="0"/>
              </a:rPr>
              <a:t>Execute T</a:t>
            </a:r>
            <a:r>
              <a:rPr lang="en-US" sz="1600" baseline="-25000">
                <a:solidFill>
                  <a:srgbClr val="606060"/>
                </a:solidFill>
                <a:latin typeface="Arial" charset="0"/>
              </a:rPr>
              <a:t>2</a:t>
            </a:r>
            <a:r>
              <a:rPr lang="en-US" sz="1600">
                <a:solidFill>
                  <a:srgbClr val="606060"/>
                </a:solidFill>
                <a:latin typeface="Arial" charset="0"/>
              </a:rPr>
              <a:t> to completion</a:t>
            </a:r>
          </a:p>
          <a:p>
            <a:pPr marL="908050" lvl="1" indent="-436563">
              <a:spcBef>
                <a:spcPct val="20000"/>
              </a:spcBef>
              <a:buClr>
                <a:schemeClr val="accent2"/>
              </a:buClr>
              <a:buFont typeface="Arial" charset="0"/>
              <a:buAutoNum type="arabicPeriod"/>
            </a:pPr>
            <a:r>
              <a:rPr lang="en-US" sz="1600">
                <a:latin typeface="Arial" charset="0"/>
              </a:rPr>
              <a:t>Pass c</a:t>
            </a:r>
            <a:r>
              <a:rPr lang="it-IT" sz="1600" baseline="-25000">
                <a:latin typeface="Arial" charset="0"/>
              </a:rPr>
              <a:t>1</a:t>
            </a:r>
            <a:r>
              <a:rPr lang="it-IT" sz="1600">
                <a:latin typeface="Arial" charset="0"/>
              </a:rPr>
              <a:t>,…,c</a:t>
            </a:r>
            <a:r>
              <a:rPr lang="it-IT" sz="1600" baseline="-25000">
                <a:latin typeface="Arial" charset="0"/>
              </a:rPr>
              <a:t>k  </a:t>
            </a:r>
            <a:r>
              <a:rPr lang="en-US" sz="1600">
                <a:latin typeface="Arial" charset="0"/>
              </a:rPr>
              <a:t>to T</a:t>
            </a:r>
            <a:r>
              <a:rPr lang="en-US" sz="1600" baseline="-25000">
                <a:latin typeface="Arial" charset="0"/>
              </a:rPr>
              <a:t>3</a:t>
            </a:r>
            <a:r>
              <a:rPr lang="en-US" sz="1600">
                <a:latin typeface="Arial" charset="0"/>
              </a:rPr>
              <a:t> </a:t>
            </a:r>
          </a:p>
          <a:p>
            <a:pPr marL="908050" lvl="1" indent="-436563">
              <a:spcBef>
                <a:spcPct val="20000"/>
              </a:spcBef>
              <a:buClr>
                <a:schemeClr val="accent2"/>
              </a:buClr>
              <a:buFont typeface="Arial" charset="0"/>
              <a:buAutoNum type="arabicPeriod"/>
            </a:pPr>
            <a:r>
              <a:rPr lang="en-US" sz="1600">
                <a:latin typeface="Arial" charset="0"/>
              </a:rPr>
              <a:t>Execute T</a:t>
            </a:r>
            <a:r>
              <a:rPr lang="en-US" sz="1600" baseline="-25000">
                <a:latin typeface="Arial" charset="0"/>
              </a:rPr>
              <a:t>3</a:t>
            </a:r>
            <a:r>
              <a:rPr lang="en-US" sz="1600">
                <a:latin typeface="Arial" charset="0"/>
              </a:rPr>
              <a:t> to completion</a:t>
            </a:r>
            <a:endParaRPr lang="en-US" sz="1600">
              <a:latin typeface="Arial" charset="0"/>
              <a:cs typeface="Arial" charset="0"/>
            </a:endParaRPr>
          </a:p>
          <a:p>
            <a:pPr marL="1309688" lvl="2" indent="-400050">
              <a:spcBef>
                <a:spcPct val="20000"/>
              </a:spcBef>
              <a:buClr>
                <a:schemeClr val="accent2"/>
              </a:buClr>
              <a:buFont typeface="Wingdings" charset="0"/>
              <a:buChar char="o"/>
            </a:pPr>
            <a:r>
              <a:rPr lang="en-US" sz="1600">
                <a:latin typeface="Arial" charset="0"/>
                <a:cs typeface="Arial" charset="0"/>
              </a:rPr>
              <a:t>Dismiss locals of T</a:t>
            </a:r>
            <a:r>
              <a:rPr lang="en-US" sz="1600" baseline="-25000">
                <a:latin typeface="Arial" charset="0"/>
                <a:cs typeface="Arial" charset="0"/>
              </a:rPr>
              <a:t>3</a:t>
            </a:r>
          </a:p>
          <a:p>
            <a:pPr marL="1309688" lvl="2" indent="-400050">
              <a:spcBef>
                <a:spcPct val="20000"/>
              </a:spcBef>
              <a:buClr>
                <a:schemeClr val="accent2"/>
              </a:buClr>
              <a:buFont typeface="Wingdings" charset="0"/>
              <a:buChar char="o"/>
            </a:pPr>
            <a:r>
              <a:rPr lang="en-US" sz="1600">
                <a:latin typeface="Arial" charset="0"/>
                <a:cs typeface="Arial" charset="0"/>
              </a:rPr>
              <a:t>Dismiss </a:t>
            </a:r>
            <a:r>
              <a:rPr lang="en-US" sz="1600">
                <a:latin typeface="Arial" charset="0"/>
              </a:rPr>
              <a:t>c</a:t>
            </a:r>
            <a:r>
              <a:rPr lang="it-IT" sz="1600" baseline="-25000">
                <a:latin typeface="Arial" charset="0"/>
              </a:rPr>
              <a:t>1</a:t>
            </a:r>
            <a:r>
              <a:rPr lang="it-IT" sz="1600">
                <a:latin typeface="Arial" charset="0"/>
              </a:rPr>
              <a:t>,…,c</a:t>
            </a:r>
            <a:r>
              <a:rPr lang="it-IT" sz="1600" baseline="-25000">
                <a:latin typeface="Arial" charset="0"/>
              </a:rPr>
              <a:t>k</a:t>
            </a:r>
            <a:endParaRPr lang="en-US" sz="1600" baseline="-25000">
              <a:latin typeface="Arial" charset="0"/>
              <a:cs typeface="Arial" charset="0"/>
            </a:endParaRPr>
          </a:p>
          <a:p>
            <a:pPr marL="908050" lvl="1" indent="-436563">
              <a:spcBef>
                <a:spcPct val="20000"/>
              </a:spcBef>
              <a:buClr>
                <a:schemeClr val="accent2"/>
              </a:buClr>
              <a:buFont typeface="Arial" charset="0"/>
              <a:buAutoNum type="arabicPeriod"/>
            </a:pPr>
            <a:endParaRPr lang="en-US" sz="1600">
              <a:latin typeface="Arial" charset="0"/>
            </a:endParaRPr>
          </a:p>
          <a:p>
            <a:pPr marL="908050" lvl="1" indent="-436563">
              <a:spcBef>
                <a:spcPct val="20000"/>
              </a:spcBef>
              <a:buClr>
                <a:schemeClr val="accent2"/>
              </a:buClr>
              <a:buFont typeface="Arial" charset="0"/>
              <a:buAutoNum type="arabicPeriod"/>
            </a:pPr>
            <a:endParaRPr lang="en-US" sz="1600">
              <a:latin typeface="Arial" charset="0"/>
            </a:endParaRPr>
          </a:p>
          <a:p>
            <a:pPr marL="908050" lvl="1" indent="-436563">
              <a:spcBef>
                <a:spcPct val="20000"/>
              </a:spcBef>
              <a:buClr>
                <a:schemeClr val="accent2"/>
              </a:buClr>
              <a:buFont typeface="Arial" charset="0"/>
              <a:buAutoNum type="arabicPeriod"/>
            </a:pPr>
            <a:endParaRPr lang="en-US" sz="1600">
              <a:latin typeface="Arial" charset="0"/>
            </a:endParaRPr>
          </a:p>
        </p:txBody>
      </p:sp>
      <p:sp>
        <p:nvSpPr>
          <p:cNvPr id="108548" name="Line 9"/>
          <p:cNvSpPr>
            <a:spLocks noChangeShapeType="1"/>
          </p:cNvSpPr>
          <p:nvPr/>
        </p:nvSpPr>
        <p:spPr bwMode="auto">
          <a:xfrm flipV="1">
            <a:off x="5734050" y="2449513"/>
            <a:ext cx="904875" cy="684212"/>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108549" name="Line 11"/>
          <p:cNvSpPr>
            <a:spLocks noChangeShapeType="1"/>
          </p:cNvSpPr>
          <p:nvPr/>
        </p:nvSpPr>
        <p:spPr bwMode="auto">
          <a:xfrm flipV="1">
            <a:off x="5795963" y="3789363"/>
            <a:ext cx="800100" cy="6381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108550" name="Line 13"/>
          <p:cNvSpPr>
            <a:spLocks noChangeShapeType="1"/>
          </p:cNvSpPr>
          <p:nvPr/>
        </p:nvSpPr>
        <p:spPr bwMode="auto">
          <a:xfrm flipV="1">
            <a:off x="5676900" y="5189538"/>
            <a:ext cx="930275" cy="7397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98311"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1</a:t>
            </a:r>
            <a:endParaRPr lang="en-US" sz="2800">
              <a:solidFill>
                <a:srgbClr val="B3B3B3"/>
              </a:solidFill>
              <a:latin typeface="Arial" charset="0"/>
              <a:cs typeface="Arial" charset="0"/>
            </a:endParaRPr>
          </a:p>
        </p:txBody>
      </p:sp>
      <p:sp>
        <p:nvSpPr>
          <p:cNvPr id="108552" name="Line 22"/>
          <p:cNvSpPr>
            <a:spLocks noChangeShapeType="1"/>
          </p:cNvSpPr>
          <p:nvPr/>
        </p:nvSpPr>
        <p:spPr bwMode="auto">
          <a:xfrm>
            <a:off x="5611813" y="241141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108553" name="Line 23"/>
          <p:cNvSpPr>
            <a:spLocks noChangeShapeType="1"/>
          </p:cNvSpPr>
          <p:nvPr/>
        </p:nvSpPr>
        <p:spPr bwMode="auto">
          <a:xfrm>
            <a:off x="5611813" y="380365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108554" name="Line 24"/>
          <p:cNvSpPr>
            <a:spLocks noChangeShapeType="1"/>
          </p:cNvSpPr>
          <p:nvPr/>
        </p:nvSpPr>
        <p:spPr bwMode="auto">
          <a:xfrm>
            <a:off x="561181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98315"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latin typeface="Arial" charset="0"/>
              <a:cs typeface="Arial" charset="0"/>
            </a:endParaRPr>
          </a:p>
        </p:txBody>
      </p:sp>
      <p:sp>
        <p:nvSpPr>
          <p:cNvPr id="98316" name="Text Box 30"/>
          <p:cNvSpPr txBox="1">
            <a:spLocks noChangeArrowheads="1"/>
          </p:cNvSpPr>
          <p:nvPr/>
        </p:nvSpPr>
        <p:spPr bwMode="auto">
          <a:xfrm>
            <a:off x="5467350" y="3479800"/>
            <a:ext cx="3984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2</a:t>
            </a:r>
            <a:endParaRPr lang="en-US" sz="2000">
              <a:latin typeface="Arial" charset="0"/>
              <a:cs typeface="Arial" charset="0"/>
            </a:endParaRPr>
          </a:p>
        </p:txBody>
      </p:sp>
      <p:sp>
        <p:nvSpPr>
          <p:cNvPr id="98317" name="Text Box 32"/>
          <p:cNvSpPr txBox="1">
            <a:spLocks noChangeArrowheads="1"/>
          </p:cNvSpPr>
          <p:nvPr/>
        </p:nvSpPr>
        <p:spPr bwMode="auto">
          <a:xfrm>
            <a:off x="5467350" y="485933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3</a:t>
            </a:r>
            <a:endParaRPr lang="en-US" sz="2000">
              <a:latin typeface="Arial" charset="0"/>
              <a:cs typeface="Arial" charset="0"/>
            </a:endParaRPr>
          </a:p>
        </p:txBody>
      </p:sp>
      <p:sp>
        <p:nvSpPr>
          <p:cNvPr id="98318"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2</a:t>
            </a:r>
            <a:endParaRPr lang="en-US" sz="2800">
              <a:solidFill>
                <a:srgbClr val="B3B3B3"/>
              </a:solidFill>
              <a:latin typeface="Arial" charset="0"/>
              <a:cs typeface="Arial" charset="0"/>
            </a:endParaRPr>
          </a:p>
        </p:txBody>
      </p:sp>
      <p:sp>
        <p:nvSpPr>
          <p:cNvPr id="98319"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3</a:t>
            </a:r>
            <a:endParaRPr lang="en-US" sz="2800">
              <a:latin typeface="Arial" charset="0"/>
              <a:cs typeface="Arial" charset="0"/>
            </a:endParaRPr>
          </a:p>
        </p:txBody>
      </p:sp>
      <p:sp>
        <p:nvSpPr>
          <p:cNvPr id="108560" name="Freeform 34"/>
          <p:cNvSpPr>
            <a:spLocks/>
          </p:cNvSpPr>
          <p:nvPr/>
        </p:nvSpPr>
        <p:spPr bwMode="auto">
          <a:xfrm flipH="1">
            <a:off x="5187950"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61" name="Freeform 34"/>
          <p:cNvSpPr>
            <a:spLocks/>
          </p:cNvSpPr>
          <p:nvPr/>
        </p:nvSpPr>
        <p:spPr bwMode="auto">
          <a:xfrm flipH="1">
            <a:off x="512127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solidFill>
                <a:srgbClr val="B3B3B3"/>
              </a:solidFill>
            </a:endParaRPr>
          </a:p>
        </p:txBody>
      </p:sp>
      <p:sp>
        <p:nvSpPr>
          <p:cNvPr id="98322" name="Text Box 5"/>
          <p:cNvSpPr txBox="1">
            <a:spLocks noChangeArrowheads="1"/>
          </p:cNvSpPr>
          <p:nvPr/>
        </p:nvSpPr>
        <p:spPr bwMode="auto">
          <a:xfrm>
            <a:off x="5940425" y="24114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1</a:t>
            </a:r>
            <a:endParaRPr lang="en-US" sz="2000">
              <a:solidFill>
                <a:srgbClr val="B3B3B3"/>
              </a:solidFill>
              <a:latin typeface="Arial" charset="0"/>
              <a:cs typeface="Arial" charset="0"/>
            </a:endParaRPr>
          </a:p>
        </p:txBody>
      </p:sp>
      <p:sp>
        <p:nvSpPr>
          <p:cNvPr id="98323" name="Text Box 5"/>
          <p:cNvSpPr txBox="1">
            <a:spLocks noChangeArrowheads="1"/>
          </p:cNvSpPr>
          <p:nvPr/>
        </p:nvSpPr>
        <p:spPr bwMode="auto">
          <a:xfrm>
            <a:off x="5900738" y="377983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98324" name="Text Box 5"/>
          <p:cNvSpPr txBox="1">
            <a:spLocks noChangeArrowheads="1"/>
          </p:cNvSpPr>
          <p:nvPr/>
        </p:nvSpPr>
        <p:spPr bwMode="auto">
          <a:xfrm>
            <a:off x="5900738" y="515778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8565" name="Line 22"/>
          <p:cNvSpPr>
            <a:spLocks noChangeShapeType="1"/>
          </p:cNvSpPr>
          <p:nvPr/>
        </p:nvSpPr>
        <p:spPr bwMode="auto">
          <a:xfrm>
            <a:off x="6697663" y="2420938"/>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108566" name="Line 23"/>
          <p:cNvSpPr>
            <a:spLocks noChangeShapeType="1"/>
          </p:cNvSpPr>
          <p:nvPr/>
        </p:nvSpPr>
        <p:spPr bwMode="auto">
          <a:xfrm>
            <a:off x="6697663" y="37893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108567" name="Line 23"/>
          <p:cNvSpPr>
            <a:spLocks noChangeShapeType="1"/>
          </p:cNvSpPr>
          <p:nvPr/>
        </p:nvSpPr>
        <p:spPr bwMode="auto">
          <a:xfrm>
            <a:off x="669766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solidFill>
                <a:srgbClr val="B3B3B3"/>
              </a:solidFill>
            </a:endParaRPr>
          </a:p>
        </p:txBody>
      </p:sp>
      <p:sp>
        <p:nvSpPr>
          <p:cNvPr id="98328" name="Text Box 5"/>
          <p:cNvSpPr txBox="1">
            <a:spLocks noChangeArrowheads="1"/>
          </p:cNvSpPr>
          <p:nvPr/>
        </p:nvSpPr>
        <p:spPr bwMode="auto">
          <a:xfrm>
            <a:off x="6964363" y="2411413"/>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c</a:t>
            </a:r>
            <a:r>
              <a:rPr lang="en-US" sz="1800" baseline="-25000">
                <a:latin typeface="Arial" charset="0"/>
                <a:cs typeface="Arial" charset="0"/>
              </a:rPr>
              <a:t>1</a:t>
            </a:r>
            <a:endParaRPr lang="en-US" sz="2000">
              <a:latin typeface="Arial" charset="0"/>
              <a:cs typeface="Arial" charset="0"/>
            </a:endParaRPr>
          </a:p>
        </p:txBody>
      </p:sp>
      <p:sp>
        <p:nvSpPr>
          <p:cNvPr id="108569" name="Freeform 34"/>
          <p:cNvSpPr>
            <a:spLocks/>
          </p:cNvSpPr>
          <p:nvPr/>
        </p:nvSpPr>
        <p:spPr bwMode="auto">
          <a:xfrm flipH="1">
            <a:off x="6234113"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solidFill>
                <a:srgbClr val="B3B3B3"/>
              </a:solidFill>
            </a:endParaRPr>
          </a:p>
        </p:txBody>
      </p:sp>
      <p:sp>
        <p:nvSpPr>
          <p:cNvPr id="108570" name="Freeform 34"/>
          <p:cNvSpPr>
            <a:spLocks/>
          </p:cNvSpPr>
          <p:nvPr/>
        </p:nvSpPr>
        <p:spPr bwMode="auto">
          <a:xfrm flipH="1">
            <a:off x="6299200"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solidFill>
                <a:srgbClr val="B3B3B3"/>
              </a:solidFill>
            </a:endParaRPr>
          </a:p>
        </p:txBody>
      </p:sp>
      <p:sp>
        <p:nvSpPr>
          <p:cNvPr id="98331" name="Text Box 5"/>
          <p:cNvSpPr txBox="1">
            <a:spLocks noChangeArrowheads="1"/>
          </p:cNvSpPr>
          <p:nvPr/>
        </p:nvSpPr>
        <p:spPr bwMode="auto">
          <a:xfrm>
            <a:off x="7031038" y="3716338"/>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c</a:t>
            </a:r>
            <a:r>
              <a:rPr lang="en-US" sz="1800" baseline="-25000">
                <a:latin typeface="Arial" charset="0"/>
                <a:cs typeface="Arial" charset="0"/>
              </a:rPr>
              <a:t>2</a:t>
            </a:r>
            <a:endParaRPr lang="en-US" sz="2000">
              <a:latin typeface="Arial" charset="0"/>
              <a:cs typeface="Arial" charset="0"/>
            </a:endParaRPr>
          </a:p>
        </p:txBody>
      </p:sp>
      <p:sp>
        <p:nvSpPr>
          <p:cNvPr id="98332" name="Text Box 5"/>
          <p:cNvSpPr txBox="1">
            <a:spLocks noChangeArrowheads="1"/>
          </p:cNvSpPr>
          <p:nvPr/>
        </p:nvSpPr>
        <p:spPr bwMode="auto">
          <a:xfrm>
            <a:off x="7062788" y="5116513"/>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c</a:t>
            </a:r>
            <a:r>
              <a:rPr lang="en-US" sz="1800" baseline="-25000">
                <a:latin typeface="Arial" charset="0"/>
                <a:cs typeface="Arial" charset="0"/>
              </a:rPr>
              <a:t>3</a:t>
            </a:r>
            <a:endParaRPr lang="en-US" sz="2000">
              <a:latin typeface="Arial" charset="0"/>
              <a:cs typeface="Arial" charset="0"/>
            </a:endParaRPr>
          </a:p>
        </p:txBody>
      </p:sp>
      <p:sp>
        <p:nvSpPr>
          <p:cNvPr id="98333" name="Line 11"/>
          <p:cNvSpPr>
            <a:spLocks noChangeShapeType="1"/>
          </p:cNvSpPr>
          <p:nvPr/>
        </p:nvSpPr>
        <p:spPr bwMode="auto">
          <a:xfrm flipV="1">
            <a:off x="6884988" y="3798888"/>
            <a:ext cx="800100" cy="6381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8334" name="Line 13"/>
          <p:cNvSpPr>
            <a:spLocks noChangeShapeType="1"/>
          </p:cNvSpPr>
          <p:nvPr/>
        </p:nvSpPr>
        <p:spPr bwMode="auto">
          <a:xfrm flipV="1">
            <a:off x="6765925" y="5199063"/>
            <a:ext cx="930275" cy="73977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8335" name="Line 22"/>
          <p:cNvSpPr>
            <a:spLocks noChangeShapeType="1"/>
          </p:cNvSpPr>
          <p:nvPr/>
        </p:nvSpPr>
        <p:spPr bwMode="auto">
          <a:xfrm>
            <a:off x="7786688" y="243046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8336" name="Line 23"/>
          <p:cNvSpPr>
            <a:spLocks noChangeShapeType="1"/>
          </p:cNvSpPr>
          <p:nvPr/>
        </p:nvSpPr>
        <p:spPr bwMode="auto">
          <a:xfrm>
            <a:off x="7786688" y="379888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8337" name="Line 23"/>
          <p:cNvSpPr>
            <a:spLocks noChangeShapeType="1"/>
          </p:cNvSpPr>
          <p:nvPr/>
        </p:nvSpPr>
        <p:spPr bwMode="auto">
          <a:xfrm>
            <a:off x="7786688" y="5181600"/>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8338" name="Freeform 34"/>
          <p:cNvSpPr>
            <a:spLocks/>
          </p:cNvSpPr>
          <p:nvPr/>
        </p:nvSpPr>
        <p:spPr bwMode="auto">
          <a:xfrm flipH="1">
            <a:off x="7146925" y="3340100"/>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98339" name="Freeform 34"/>
          <p:cNvSpPr>
            <a:spLocks/>
          </p:cNvSpPr>
          <p:nvPr/>
        </p:nvSpPr>
        <p:spPr bwMode="auto">
          <a:xfrm flipH="1">
            <a:off x="7158038" y="4718050"/>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98340" name="Text Box 5"/>
          <p:cNvSpPr txBox="1">
            <a:spLocks noChangeArrowheads="1"/>
          </p:cNvSpPr>
          <p:nvPr/>
        </p:nvSpPr>
        <p:spPr bwMode="auto">
          <a:xfrm>
            <a:off x="7753350" y="580548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d</a:t>
            </a:r>
            <a:r>
              <a:rPr lang="en-US" sz="1800" baseline="-25000">
                <a:latin typeface="Arial" charset="0"/>
                <a:cs typeface="Arial" charset="0"/>
              </a:rPr>
              <a:t>3</a:t>
            </a:r>
            <a:endParaRPr lang="en-US" sz="2000">
              <a:latin typeface="Arial" charset="0"/>
              <a:cs typeface="Arial" charset="0"/>
            </a:endParaRPr>
          </a:p>
        </p:txBody>
      </p:sp>
      <p:sp>
        <p:nvSpPr>
          <p:cNvPr id="98341" name="Line 9"/>
          <p:cNvSpPr>
            <a:spLocks noChangeShapeType="1"/>
          </p:cNvSpPr>
          <p:nvPr/>
        </p:nvSpPr>
        <p:spPr bwMode="auto">
          <a:xfrm flipV="1">
            <a:off x="6791325" y="2420938"/>
            <a:ext cx="904875" cy="68421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8342" name="Rectangle 1"/>
          <p:cNvSpPr>
            <a:spLocks noChangeArrowheads="1"/>
          </p:cNvSpPr>
          <p:nvPr/>
        </p:nvSpPr>
        <p:spPr bwMode="auto">
          <a:xfrm>
            <a:off x="7373938" y="2055813"/>
            <a:ext cx="9032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atin typeface="Arial" charset="0"/>
                <a:cs typeface="Arial" charset="0"/>
              </a:rPr>
              <a:t>(l</a:t>
            </a:r>
            <a:r>
              <a:rPr lang="en-US" baseline="-25000">
                <a:latin typeface="Arial" charset="0"/>
                <a:cs typeface="Arial" charset="0"/>
              </a:rPr>
              <a:t>0</a:t>
            </a:r>
            <a:r>
              <a:rPr lang="en-US">
                <a:latin typeface="Arial" charset="0"/>
                <a:cs typeface="Arial" charset="0"/>
              </a:rPr>
              <a:t>’’, </a:t>
            </a:r>
            <a:r>
              <a:rPr lang="en-US">
                <a:solidFill>
                  <a:srgbClr val="FF0000"/>
                </a:solidFill>
                <a:latin typeface="Arial" charset="0"/>
                <a:cs typeface="Arial" charset="0"/>
              </a:rPr>
              <a:t>c</a:t>
            </a:r>
            <a:r>
              <a:rPr lang="en-US" baseline="-25000">
                <a:solidFill>
                  <a:srgbClr val="FF0000"/>
                </a:solidFill>
                <a:latin typeface="Arial" charset="0"/>
                <a:cs typeface="Arial" charset="0"/>
              </a:rPr>
              <a:t>1</a:t>
            </a:r>
            <a:r>
              <a:rPr lang="en-US">
                <a:latin typeface="Arial" charset="0"/>
                <a:cs typeface="Arial" charset="0"/>
              </a:rPr>
              <a:t>)</a:t>
            </a:r>
            <a:endParaRPr lang="en-US" sz="2000">
              <a:latin typeface="Arial" charset="0"/>
              <a:cs typeface="Arial" charset="0"/>
            </a:endParaRPr>
          </a:p>
        </p:txBody>
      </p:sp>
      <p:sp>
        <p:nvSpPr>
          <p:cNvPr id="98343" name="Text Box 5"/>
          <p:cNvSpPr txBox="1">
            <a:spLocks noChangeArrowheads="1"/>
          </p:cNvSpPr>
          <p:nvPr/>
        </p:nvSpPr>
        <p:spPr bwMode="auto">
          <a:xfrm>
            <a:off x="7421563" y="3108325"/>
            <a:ext cx="8048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’,d</a:t>
            </a:r>
            <a:r>
              <a:rPr lang="en-US" sz="1800" baseline="-25000">
                <a:latin typeface="Arial" charset="0"/>
                <a:cs typeface="Arial" charset="0"/>
              </a:rPr>
              <a:t>1</a:t>
            </a:r>
            <a:r>
              <a:rPr lang="en-US" sz="1800">
                <a:latin typeface="Arial" charset="0"/>
                <a:cs typeface="Arial" charset="0"/>
              </a:rPr>
              <a:t>)</a:t>
            </a:r>
            <a:endParaRPr lang="en-US" sz="2000">
              <a:latin typeface="Arial" charset="0"/>
              <a:cs typeface="Arial" charset="0"/>
            </a:endParaRPr>
          </a:p>
        </p:txBody>
      </p:sp>
      <p:sp>
        <p:nvSpPr>
          <p:cNvPr id="98344" name="Text Box 5"/>
          <p:cNvSpPr txBox="1">
            <a:spLocks noChangeArrowheads="1"/>
          </p:cNvSpPr>
          <p:nvPr/>
        </p:nvSpPr>
        <p:spPr bwMode="auto">
          <a:xfrm>
            <a:off x="7399338" y="3395663"/>
            <a:ext cx="7921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’,c</a:t>
            </a:r>
            <a:r>
              <a:rPr lang="en-US" sz="1800" baseline="-25000">
                <a:latin typeface="Arial" charset="0"/>
                <a:cs typeface="Arial" charset="0"/>
              </a:rPr>
              <a:t>2</a:t>
            </a:r>
            <a:r>
              <a:rPr lang="en-US" sz="1800">
                <a:latin typeface="Arial" charset="0"/>
                <a:cs typeface="Arial" charset="0"/>
              </a:rPr>
              <a:t>)</a:t>
            </a:r>
            <a:endParaRPr lang="en-US" sz="2000">
              <a:latin typeface="Arial" charset="0"/>
              <a:cs typeface="Arial" charset="0"/>
            </a:endParaRPr>
          </a:p>
        </p:txBody>
      </p:sp>
      <p:sp>
        <p:nvSpPr>
          <p:cNvPr id="98345" name="Text Box 5"/>
          <p:cNvSpPr txBox="1">
            <a:spLocks noChangeArrowheads="1"/>
          </p:cNvSpPr>
          <p:nvPr/>
        </p:nvSpPr>
        <p:spPr bwMode="auto">
          <a:xfrm>
            <a:off x="7426325" y="4476750"/>
            <a:ext cx="8048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’,d</a:t>
            </a:r>
            <a:r>
              <a:rPr lang="en-US" sz="1800" baseline="-25000">
                <a:latin typeface="Arial" charset="0"/>
                <a:cs typeface="Arial" charset="0"/>
              </a:rPr>
              <a:t>2</a:t>
            </a:r>
            <a:r>
              <a:rPr lang="en-US" sz="1800">
                <a:latin typeface="Arial" charset="0"/>
                <a:cs typeface="Arial" charset="0"/>
              </a:rPr>
              <a:t>)</a:t>
            </a:r>
            <a:endParaRPr lang="en-US" sz="2000">
              <a:latin typeface="Arial" charset="0"/>
              <a:cs typeface="Arial" charset="0"/>
            </a:endParaRPr>
          </a:p>
        </p:txBody>
      </p:sp>
      <p:sp>
        <p:nvSpPr>
          <p:cNvPr id="98346" name="Text Box 5"/>
          <p:cNvSpPr txBox="1">
            <a:spLocks noChangeArrowheads="1"/>
          </p:cNvSpPr>
          <p:nvPr/>
        </p:nvSpPr>
        <p:spPr bwMode="auto">
          <a:xfrm>
            <a:off x="7402513" y="4764088"/>
            <a:ext cx="7921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(l</a:t>
            </a:r>
            <a:r>
              <a:rPr lang="en-US" sz="1800" baseline="-25000">
                <a:latin typeface="Arial" charset="0"/>
                <a:cs typeface="Arial" charset="0"/>
              </a:rPr>
              <a:t>1</a:t>
            </a:r>
            <a:r>
              <a:rPr lang="en-US" sz="1800">
                <a:latin typeface="Arial" charset="0"/>
                <a:cs typeface="Arial" charset="0"/>
              </a:rPr>
              <a:t>’,c</a:t>
            </a:r>
            <a:r>
              <a:rPr lang="en-US" sz="1800" baseline="-25000">
                <a:latin typeface="Arial" charset="0"/>
                <a:cs typeface="Arial" charset="0"/>
              </a:rPr>
              <a:t>3</a:t>
            </a:r>
            <a:r>
              <a:rPr lang="en-US" sz="1800">
                <a:latin typeface="Arial" charset="0"/>
                <a:cs typeface="Arial" charset="0"/>
              </a:rPr>
              <a:t>)</a:t>
            </a:r>
            <a:endParaRPr lang="en-US" sz="200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3175" y="0"/>
            <a:ext cx="9172575" cy="762000"/>
          </a:xfrm>
        </p:spPr>
        <p:txBody>
          <a:bodyPr/>
          <a:lstStyle/>
          <a:p>
            <a:r>
              <a:rPr lang="en-US" sz="3200" dirty="0">
                <a:latin typeface="Arial" charset="0"/>
                <a:cs typeface="MS PGothic" charset="0"/>
              </a:rPr>
              <a:t>  </a:t>
            </a:r>
            <a:r>
              <a:rPr lang="en-US" sz="3200" dirty="0">
                <a:latin typeface="Charcoal CY" charset="0"/>
                <a:cs typeface="MS PGothic" charset="0"/>
              </a:rPr>
              <a:t>Writing concurrent programs is DIFFICULT</a:t>
            </a:r>
            <a:endParaRPr lang="en-US" sz="1600" dirty="0">
              <a:solidFill>
                <a:srgbClr val="00FFFF"/>
              </a:solidFill>
              <a:latin typeface="Arial" charset="0"/>
              <a:cs typeface="MS PGothic" charset="0"/>
            </a:endParaRPr>
          </a:p>
        </p:txBody>
      </p:sp>
      <p:sp>
        <p:nvSpPr>
          <p:cNvPr id="67586" name="Content Placeholder 2"/>
          <p:cNvSpPr>
            <a:spLocks noGrp="1"/>
          </p:cNvSpPr>
          <p:nvPr>
            <p:ph idx="1"/>
          </p:nvPr>
        </p:nvSpPr>
        <p:spPr bwMode="auto">
          <a:xfrm>
            <a:off x="234950" y="915988"/>
            <a:ext cx="8909050" cy="5526087"/>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buFontTx/>
              <a:buNone/>
              <a:defRPr/>
            </a:pPr>
            <a:r>
              <a:rPr lang="en-US" sz="2400" b="1" dirty="0">
                <a:latin typeface="Arial" charset="0"/>
                <a:cs typeface="MS PGothic" charset="0"/>
              </a:rPr>
              <a:t>Programmers have to guarantee</a:t>
            </a:r>
          </a:p>
          <a:p>
            <a:pPr marL="360363" lvl="1" indent="-360363" eaLnBrk="1" hangingPunct="1">
              <a:defRPr/>
            </a:pPr>
            <a:r>
              <a:rPr lang="en-US" sz="2400" dirty="0">
                <a:latin typeface="Arial" charset="0"/>
                <a:cs typeface="MS PGothic" charset="0"/>
              </a:rPr>
              <a:t>correctness of sequential execution</a:t>
            </a:r>
            <a:br>
              <a:rPr lang="en-US" sz="2400" dirty="0">
                <a:latin typeface="Arial" charset="0"/>
                <a:cs typeface="MS PGothic" charset="0"/>
              </a:rPr>
            </a:br>
            <a:r>
              <a:rPr lang="en-US" sz="2400" dirty="0">
                <a:latin typeface="Arial" charset="0"/>
                <a:cs typeface="MS PGothic" charset="0"/>
              </a:rPr>
              <a:t>of each individual thread</a:t>
            </a:r>
          </a:p>
          <a:p>
            <a:pPr marL="360363" lvl="1" indent="-360363" eaLnBrk="1" hangingPunct="1">
              <a:defRPr/>
            </a:pPr>
            <a:r>
              <a:rPr lang="en-US" sz="2400" dirty="0">
                <a:latin typeface="Arial" charset="0"/>
                <a:cs typeface="MS PGothic" charset="0"/>
              </a:rPr>
              <a:t>under nondeterministic interferences</a:t>
            </a:r>
            <a:br>
              <a:rPr lang="en-US" sz="2400" dirty="0">
                <a:latin typeface="Arial" charset="0"/>
                <a:cs typeface="MS PGothic" charset="0"/>
              </a:rPr>
            </a:br>
            <a:r>
              <a:rPr lang="en-US" sz="2400" dirty="0">
                <a:latin typeface="Arial" charset="0"/>
                <a:cs typeface="MS PGothic" charset="0"/>
              </a:rPr>
              <a:t>from other threads (schedules)</a:t>
            </a:r>
            <a:endParaRPr lang="en-US" sz="1200" dirty="0">
              <a:latin typeface="Arial" charset="0"/>
              <a:cs typeface="MS PGothic" charset="0"/>
            </a:endParaRPr>
          </a:p>
          <a:p>
            <a:pPr marL="0" indent="0" eaLnBrk="1" hangingPunct="1">
              <a:buFontTx/>
              <a:buNone/>
              <a:defRPr/>
            </a:pPr>
            <a:endParaRPr lang="en-US" sz="2400" b="1" dirty="0">
              <a:latin typeface="Arial" charset="0"/>
              <a:cs typeface="MS PGothic" charset="0"/>
            </a:endParaRPr>
          </a:p>
          <a:p>
            <a:pPr marL="0" indent="0" eaLnBrk="1" hangingPunct="1">
              <a:buFontTx/>
              <a:buNone/>
              <a:defRPr/>
            </a:pPr>
            <a:endParaRPr lang="en-US" sz="2400" b="1" dirty="0" smtClean="0">
              <a:latin typeface="Arial" charset="0"/>
              <a:cs typeface="MS PGothic" charset="0"/>
            </a:endParaRPr>
          </a:p>
          <a:p>
            <a:pPr marL="0" indent="0" eaLnBrk="1" hangingPunct="1">
              <a:buFontTx/>
              <a:buNone/>
              <a:defRPr/>
            </a:pPr>
            <a:endParaRPr lang="en-US" sz="2400" b="1" dirty="0">
              <a:latin typeface="Arial" charset="0"/>
              <a:cs typeface="MS PGothic" charset="0"/>
            </a:endParaRPr>
          </a:p>
          <a:p>
            <a:pPr marL="0" indent="0" eaLnBrk="1" hangingPunct="1">
              <a:buFontTx/>
              <a:buNone/>
              <a:defRPr/>
            </a:pPr>
            <a:r>
              <a:rPr lang="en-US" sz="2400" b="1" dirty="0" smtClean="0">
                <a:latin typeface="Arial" charset="0"/>
                <a:cs typeface="MS PGothic" charset="0"/>
              </a:rPr>
              <a:t>Rare </a:t>
            </a:r>
            <a:r>
              <a:rPr lang="en-US" sz="2400" b="1" dirty="0">
                <a:latin typeface="Arial" charset="0"/>
                <a:cs typeface="MS PGothic" charset="0"/>
              </a:rPr>
              <a:t>schedules result in errors that are difficult to find, reproduce, and repair</a:t>
            </a:r>
          </a:p>
          <a:p>
            <a:pPr marL="360363" lvl="1" indent="-360363" eaLnBrk="1" hangingPunct="1">
              <a:defRPr/>
            </a:pPr>
            <a:r>
              <a:rPr lang="en-GB" sz="2400" dirty="0">
                <a:latin typeface="Arial" charset="0"/>
                <a:cs typeface="MS PGothic" charset="0"/>
              </a:rPr>
              <a:t>developers / testers can spend weeks chasing a single </a:t>
            </a:r>
            <a:r>
              <a:rPr lang="en-GB" sz="2400" dirty="0" smtClean="0">
                <a:latin typeface="Arial" charset="0"/>
                <a:cs typeface="MS PGothic" charset="0"/>
              </a:rPr>
              <a:t>bug</a:t>
            </a:r>
          </a:p>
          <a:p>
            <a:pPr marL="360363" lvl="1" indent="-360363" eaLnBrk="1" hangingPunct="1">
              <a:defRPr/>
            </a:pPr>
            <a:endParaRPr lang="en-GB" sz="3200" dirty="0">
              <a:latin typeface="Arial" charset="0"/>
              <a:cs typeface="MS PGothic" charset="0"/>
            </a:endParaRPr>
          </a:p>
          <a:p>
            <a:pPr marL="360363" lvl="1" indent="-360363" eaLnBrk="1" hangingPunct="1">
              <a:buFont typeface="Arial Unicode MS" charset="0"/>
              <a:buChar char="⇒"/>
              <a:defRPr/>
            </a:pPr>
            <a:r>
              <a:rPr lang="en-US" sz="2400" b="1" i="1" dirty="0">
                <a:latin typeface="Arial" charset="0"/>
                <a:cs typeface="MS PGothic" charset="0"/>
              </a:rPr>
              <a:t>huge productivity problem </a:t>
            </a:r>
          </a:p>
        </p:txBody>
      </p:sp>
      <p:grpSp>
        <p:nvGrpSpPr>
          <p:cNvPr id="54275" name="Group 60"/>
          <p:cNvGrpSpPr>
            <a:grpSpLocks/>
          </p:cNvGrpSpPr>
          <p:nvPr/>
        </p:nvGrpSpPr>
        <p:grpSpPr bwMode="auto">
          <a:xfrm>
            <a:off x="5786438" y="958849"/>
            <a:ext cx="3127375" cy="2214658"/>
            <a:chOff x="2708644" y="3893028"/>
            <a:chExt cx="3836102" cy="2923443"/>
          </a:xfrm>
        </p:grpSpPr>
        <p:sp>
          <p:nvSpPr>
            <p:cNvPr id="5" name="Shape 84"/>
            <p:cNvSpPr>
              <a:spLocks noChangeArrowheads="1"/>
            </p:cNvSpPr>
            <p:nvPr/>
          </p:nvSpPr>
          <p:spPr bwMode="auto">
            <a:xfrm>
              <a:off x="2708644" y="3893028"/>
              <a:ext cx="3836102" cy="540656"/>
            </a:xfrm>
            <a:prstGeom prst="roundRect">
              <a:avLst>
                <a:gd name="adj" fmla="val 16667"/>
              </a:avLst>
            </a:prstGeom>
            <a:solidFill>
              <a:srgbClr val="FFCC00"/>
            </a:solidFill>
            <a:ln w="9525">
              <a:solidFill>
                <a:schemeClr val="tx1"/>
              </a:solidFill>
              <a:round/>
              <a:headEnd/>
              <a:tailEnd/>
            </a:ln>
          </p:spPr>
          <p:txBody>
            <a:bodyPr lIns="91425" tIns="45700" rIns="91425" bIns="45700" anchor="ctr"/>
            <a:lstStyle/>
            <a:p>
              <a:pPr algn="ctr">
                <a:defRPr/>
              </a:pPr>
              <a:r>
                <a:rPr lang="en-US" dirty="0">
                  <a:latin typeface="+mn-lt"/>
                  <a:ea typeface="MS PGothic" pitchFamily="34" charset="-128"/>
                  <a:cs typeface="+mn-cs"/>
                </a:rPr>
                <a:t>communication mechanism</a:t>
              </a:r>
            </a:p>
          </p:txBody>
        </p:sp>
        <p:cxnSp>
          <p:nvCxnSpPr>
            <p:cNvPr id="54277" name="Shape 86"/>
            <p:cNvCxnSpPr>
              <a:cxnSpLocks noChangeShapeType="1"/>
            </p:cNvCxnSpPr>
            <p:nvPr/>
          </p:nvCxnSpPr>
          <p:spPr bwMode="auto">
            <a:xfrm rot="10800000">
              <a:off x="4264391" y="4426426"/>
              <a:ext cx="0" cy="515262"/>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sp>
          <p:nvSpPr>
            <p:cNvPr id="54278" name="Shape 87"/>
            <p:cNvSpPr txBox="1">
              <a:spLocks noChangeArrowheads="1"/>
            </p:cNvSpPr>
            <p:nvPr/>
          </p:nvSpPr>
          <p:spPr bwMode="auto">
            <a:xfrm>
              <a:off x="4715946" y="5185734"/>
              <a:ext cx="1066799"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a:solidFill>
                    <a:srgbClr val="000000"/>
                  </a:solidFill>
                  <a:latin typeface="Arial" charset="0"/>
                  <a:cs typeface="Arial" charset="0"/>
                  <a:sym typeface="Arial" charset="0"/>
                </a:rPr>
                <a:t>…</a:t>
              </a:r>
            </a:p>
          </p:txBody>
        </p:sp>
        <p:grpSp>
          <p:nvGrpSpPr>
            <p:cNvPr id="54279" name="Group 66"/>
            <p:cNvGrpSpPr>
              <a:grpSpLocks/>
            </p:cNvGrpSpPr>
            <p:nvPr/>
          </p:nvGrpSpPr>
          <p:grpSpPr bwMode="auto">
            <a:xfrm>
              <a:off x="3869280" y="4941689"/>
              <a:ext cx="762000" cy="1295400"/>
              <a:chOff x="3953946" y="4941689"/>
              <a:chExt cx="762000" cy="1295400"/>
            </a:xfrm>
          </p:grpSpPr>
          <p:sp>
            <p:nvSpPr>
              <p:cNvPr id="54289" name="Shape 90"/>
              <p:cNvSpPr>
                <a:spLocks noChangeArrowheads="1"/>
              </p:cNvSpPr>
              <p:nvPr/>
            </p:nvSpPr>
            <p:spPr bwMode="auto">
              <a:xfrm>
                <a:off x="3953946" y="4941689"/>
                <a:ext cx="762000" cy="1295400"/>
              </a:xfrm>
              <a:prstGeom prst="roundRect">
                <a:avLst>
                  <a:gd name="adj" fmla="val 16667"/>
                </a:avLst>
              </a:prstGeom>
              <a:solidFill>
                <a:schemeClr val="bg1"/>
              </a:solidFill>
              <a:ln w="25400">
                <a:solidFill>
                  <a:schemeClr val="tx1"/>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54290" name="Shape 91"/>
              <p:cNvSpPr txBox="1">
                <a:spLocks noChangeArrowheads="1"/>
              </p:cNvSpPr>
              <p:nvPr/>
            </p:nvSpPr>
            <p:spPr bwMode="auto">
              <a:xfrm>
                <a:off x="4030146" y="5703689"/>
                <a:ext cx="6095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2</a:t>
                </a:r>
              </a:p>
            </p:txBody>
          </p:sp>
        </p:grpSp>
        <p:grpSp>
          <p:nvGrpSpPr>
            <p:cNvPr id="54280" name="Group 67"/>
            <p:cNvGrpSpPr>
              <a:grpSpLocks/>
            </p:cNvGrpSpPr>
            <p:nvPr/>
          </p:nvGrpSpPr>
          <p:grpSpPr bwMode="auto">
            <a:xfrm>
              <a:off x="5782746" y="4952976"/>
              <a:ext cx="762000" cy="1295400"/>
              <a:chOff x="5782746" y="4811866"/>
              <a:chExt cx="762000" cy="1295400"/>
            </a:xfrm>
          </p:grpSpPr>
          <p:sp>
            <p:nvSpPr>
              <p:cNvPr id="54287" name="Shape 92"/>
              <p:cNvSpPr>
                <a:spLocks noChangeArrowheads="1"/>
              </p:cNvSpPr>
              <p:nvPr/>
            </p:nvSpPr>
            <p:spPr bwMode="auto">
              <a:xfrm>
                <a:off x="5782746" y="4811866"/>
                <a:ext cx="762000" cy="1295400"/>
              </a:xfrm>
              <a:prstGeom prst="roundRect">
                <a:avLst>
                  <a:gd name="adj" fmla="val 16667"/>
                </a:avLst>
              </a:prstGeom>
              <a:solidFill>
                <a:schemeClr val="bg1"/>
              </a:solidFill>
              <a:ln w="25400">
                <a:solidFill>
                  <a:schemeClr val="tx1"/>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54288" name="Shape 93"/>
              <p:cNvSpPr txBox="1">
                <a:spLocks noChangeArrowheads="1"/>
              </p:cNvSpPr>
              <p:nvPr/>
            </p:nvSpPr>
            <p:spPr bwMode="auto">
              <a:xfrm>
                <a:off x="5858946" y="5585532"/>
                <a:ext cx="6095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N</a:t>
                </a:r>
              </a:p>
            </p:txBody>
          </p:sp>
        </p:grpSp>
        <p:grpSp>
          <p:nvGrpSpPr>
            <p:cNvPr id="54281" name="Group 68"/>
            <p:cNvGrpSpPr>
              <a:grpSpLocks/>
            </p:cNvGrpSpPr>
            <p:nvPr/>
          </p:nvGrpSpPr>
          <p:grpSpPr bwMode="auto">
            <a:xfrm>
              <a:off x="2825066" y="4941689"/>
              <a:ext cx="762000" cy="1295400"/>
              <a:chOff x="3953946" y="4941689"/>
              <a:chExt cx="762000" cy="1295400"/>
            </a:xfrm>
          </p:grpSpPr>
          <p:sp>
            <p:nvSpPr>
              <p:cNvPr id="54285" name="Shape 90"/>
              <p:cNvSpPr>
                <a:spLocks noChangeArrowheads="1"/>
              </p:cNvSpPr>
              <p:nvPr/>
            </p:nvSpPr>
            <p:spPr bwMode="auto">
              <a:xfrm>
                <a:off x="3953946" y="4941689"/>
                <a:ext cx="762000" cy="1295400"/>
              </a:xfrm>
              <a:prstGeom prst="roundRect">
                <a:avLst>
                  <a:gd name="adj" fmla="val 16667"/>
                </a:avLst>
              </a:prstGeom>
              <a:solidFill>
                <a:schemeClr val="bg1"/>
              </a:solidFill>
              <a:ln w="25400">
                <a:solidFill>
                  <a:schemeClr val="tx1"/>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54286" name="Shape 91"/>
              <p:cNvSpPr txBox="1">
                <a:spLocks noChangeArrowheads="1"/>
              </p:cNvSpPr>
              <p:nvPr/>
            </p:nvSpPr>
            <p:spPr bwMode="auto">
              <a:xfrm>
                <a:off x="4030146" y="5703689"/>
                <a:ext cx="6095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2</a:t>
                </a:r>
              </a:p>
            </p:txBody>
          </p:sp>
        </p:grpSp>
        <p:cxnSp>
          <p:nvCxnSpPr>
            <p:cNvPr id="54282" name="Shape 86"/>
            <p:cNvCxnSpPr>
              <a:cxnSpLocks noChangeShapeType="1"/>
            </p:cNvCxnSpPr>
            <p:nvPr/>
          </p:nvCxnSpPr>
          <p:spPr bwMode="auto">
            <a:xfrm rot="10800000">
              <a:off x="3217356" y="4451827"/>
              <a:ext cx="0" cy="515262"/>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cxnSp>
          <p:nvCxnSpPr>
            <p:cNvPr id="54283" name="Shape 86"/>
            <p:cNvCxnSpPr>
              <a:cxnSpLocks noChangeShapeType="1"/>
            </p:cNvCxnSpPr>
            <p:nvPr/>
          </p:nvCxnSpPr>
          <p:spPr bwMode="auto">
            <a:xfrm rot="10800000">
              <a:off x="6180666" y="4423605"/>
              <a:ext cx="0" cy="515262"/>
            </a:xfrm>
            <a:prstGeom prst="straightConnector1">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cxnSp>
        <p:sp>
          <p:nvSpPr>
            <p:cNvPr id="54284" name="TextBox 71"/>
            <p:cNvSpPr txBox="1">
              <a:spLocks noChangeArrowheads="1"/>
            </p:cNvSpPr>
            <p:nvPr/>
          </p:nvSpPr>
          <p:spPr bwMode="auto">
            <a:xfrm>
              <a:off x="3504577" y="6328937"/>
              <a:ext cx="2387836" cy="487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dirty="0" smtClean="0">
                  <a:cs typeface="Arial" charset="0"/>
                </a:rPr>
                <a:t>Threads/processes</a:t>
              </a:r>
              <a:endParaRPr lang="en-US" sz="1800" dirty="0">
                <a:cs typeface="Arial" charset="0"/>
              </a:endParaRPr>
            </a:p>
          </p:txBody>
        </p:sp>
      </p:gr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simulation</a:t>
            </a:r>
            <a:endParaRPr lang="en-US" sz="1400">
              <a:solidFill>
                <a:srgbClr val="0000FF"/>
              </a:solidFill>
              <a:latin typeface="Arial" charset="0"/>
              <a:cs typeface="MS PGothic" charset="0"/>
            </a:endParaRPr>
          </a:p>
        </p:txBody>
      </p:sp>
      <p:sp>
        <p:nvSpPr>
          <p:cNvPr id="36"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a:cs typeface="Arial"/>
            </a:endParaRPr>
          </a:p>
        </p:txBody>
      </p:sp>
      <p:sp>
        <p:nvSpPr>
          <p:cNvPr id="100355" name="Rectangle 4"/>
          <p:cNvSpPr>
            <a:spLocks noChangeArrowheads="1"/>
          </p:cNvSpPr>
          <p:nvPr/>
        </p:nvSpPr>
        <p:spPr bwMode="auto">
          <a:xfrm>
            <a:off x="450850" y="2435225"/>
            <a:ext cx="3856038" cy="392271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495300" indent="-495300">
              <a:spcBef>
                <a:spcPct val="20000"/>
              </a:spcBef>
              <a:buClr>
                <a:schemeClr val="accent2"/>
              </a:buClr>
              <a:buFont typeface="Wingdings" charset="0"/>
              <a:buNone/>
            </a:pPr>
            <a:endParaRPr lang="en-US">
              <a:solidFill>
                <a:schemeClr val="accent2"/>
              </a:solidFill>
              <a:latin typeface="Arial" charset="0"/>
            </a:endParaRPr>
          </a:p>
          <a:p>
            <a:pPr marL="495300" indent="-495300">
              <a:spcBef>
                <a:spcPct val="20000"/>
              </a:spcBef>
              <a:buClr>
                <a:schemeClr val="accent2"/>
              </a:buClr>
              <a:buFont typeface="Wingdings" charset="0"/>
              <a:buNone/>
            </a:pPr>
            <a:r>
              <a:rPr lang="en-US">
                <a:solidFill>
                  <a:schemeClr val="accent2"/>
                </a:solidFill>
                <a:latin typeface="Arial" charset="0"/>
              </a:rPr>
              <a:t>Sequential program</a:t>
            </a:r>
            <a:r>
              <a:rPr lang="en-US">
                <a:latin typeface="Arial" charset="0"/>
              </a:rPr>
              <a:t> (k-rounds)</a:t>
            </a:r>
          </a:p>
          <a:p>
            <a:pPr marL="495300" indent="-495300">
              <a:spcBef>
                <a:spcPct val="20000"/>
              </a:spcBef>
              <a:buClr>
                <a:schemeClr val="accent2"/>
              </a:buClr>
              <a:buFont typeface="Wingdings" charset="0"/>
              <a:buNone/>
            </a:pPr>
            <a:endParaRPr lang="en-US">
              <a:latin typeface="Arial" charset="0"/>
            </a:endParaRPr>
          </a:p>
          <a:p>
            <a:pPr marL="908050" lvl="1" indent="-436563">
              <a:spcBef>
                <a:spcPct val="20000"/>
              </a:spcBef>
              <a:buClr>
                <a:schemeClr val="accent2"/>
              </a:buClr>
              <a:buFont typeface="Arial" charset="0"/>
              <a:buAutoNum type="arabicPeriod"/>
            </a:pPr>
            <a:r>
              <a:rPr lang="en-US" sz="1600">
                <a:latin typeface="Arial" charset="0"/>
              </a:rPr>
              <a:t>Guess a</a:t>
            </a:r>
            <a:r>
              <a:rPr lang="it-IT" sz="1600" baseline="-25000">
                <a:latin typeface="Arial" charset="0"/>
              </a:rPr>
              <a:t>2</a:t>
            </a:r>
            <a:r>
              <a:rPr lang="it-IT" sz="1600">
                <a:latin typeface="Arial" charset="0"/>
              </a:rPr>
              <a:t>,…,a</a:t>
            </a:r>
            <a:r>
              <a:rPr lang="it-IT" sz="1600" baseline="-25000">
                <a:latin typeface="Arial" charset="0"/>
              </a:rPr>
              <a:t>k</a:t>
            </a:r>
            <a:endParaRPr lang="en-US" sz="1600">
              <a:latin typeface="Arial" charset="0"/>
            </a:endParaRPr>
          </a:p>
          <a:p>
            <a:pPr marL="908050" lvl="1" indent="-436563">
              <a:spcBef>
                <a:spcPct val="20000"/>
              </a:spcBef>
              <a:buClr>
                <a:schemeClr val="accent2"/>
              </a:buClr>
              <a:buFont typeface="Arial" charset="0"/>
              <a:buAutoNum type="arabicPeriod"/>
            </a:pPr>
            <a:r>
              <a:rPr lang="en-US" sz="1600">
                <a:latin typeface="Arial" charset="0"/>
              </a:rPr>
              <a:t>Execute T</a:t>
            </a:r>
            <a:r>
              <a:rPr lang="en-US" sz="1600" baseline="-25000">
                <a:latin typeface="Arial" charset="0"/>
              </a:rPr>
              <a:t>1</a:t>
            </a:r>
            <a:r>
              <a:rPr lang="en-US" sz="1600">
                <a:latin typeface="Arial" charset="0"/>
              </a:rPr>
              <a:t> to completion</a:t>
            </a:r>
          </a:p>
          <a:p>
            <a:pPr marL="908050" lvl="1" indent="-436563">
              <a:spcBef>
                <a:spcPct val="20000"/>
              </a:spcBef>
              <a:buClr>
                <a:schemeClr val="accent2"/>
              </a:buClr>
              <a:buFont typeface="Arial" charset="0"/>
              <a:buAutoNum type="arabicPeriod"/>
            </a:pPr>
            <a:r>
              <a:rPr lang="en-US" sz="1600">
                <a:latin typeface="Arial" charset="0"/>
              </a:rPr>
              <a:t>Pass b</a:t>
            </a:r>
            <a:r>
              <a:rPr lang="it-IT" sz="1600" baseline="-25000">
                <a:latin typeface="Arial" charset="0"/>
              </a:rPr>
              <a:t>1</a:t>
            </a:r>
            <a:r>
              <a:rPr lang="it-IT" sz="1600">
                <a:latin typeface="Arial" charset="0"/>
              </a:rPr>
              <a:t>,…,b</a:t>
            </a:r>
            <a:r>
              <a:rPr lang="it-IT" sz="1600" baseline="-25000">
                <a:latin typeface="Arial" charset="0"/>
              </a:rPr>
              <a:t>k  </a:t>
            </a:r>
            <a:r>
              <a:rPr lang="en-US" sz="1600">
                <a:latin typeface="Arial" charset="0"/>
              </a:rPr>
              <a:t>to T</a:t>
            </a:r>
            <a:r>
              <a:rPr lang="en-US" sz="1600" baseline="-25000">
                <a:latin typeface="Arial" charset="0"/>
              </a:rPr>
              <a:t>2</a:t>
            </a:r>
            <a:r>
              <a:rPr lang="en-US" sz="1600">
                <a:latin typeface="Arial" charset="0"/>
              </a:rPr>
              <a:t> </a:t>
            </a:r>
          </a:p>
          <a:p>
            <a:pPr marL="908050" lvl="1" indent="-436563">
              <a:spcBef>
                <a:spcPct val="20000"/>
              </a:spcBef>
              <a:buClr>
                <a:schemeClr val="accent2"/>
              </a:buClr>
              <a:buFont typeface="Arial" charset="0"/>
              <a:buAutoNum type="arabicPeriod"/>
            </a:pPr>
            <a:r>
              <a:rPr lang="en-US" sz="1600">
                <a:latin typeface="Arial" charset="0"/>
              </a:rPr>
              <a:t>Execute T</a:t>
            </a:r>
            <a:r>
              <a:rPr lang="en-US" sz="1600" baseline="-25000">
                <a:latin typeface="Arial" charset="0"/>
              </a:rPr>
              <a:t>2</a:t>
            </a:r>
            <a:r>
              <a:rPr lang="en-US" sz="1600">
                <a:latin typeface="Arial" charset="0"/>
              </a:rPr>
              <a:t> to completion</a:t>
            </a:r>
          </a:p>
          <a:p>
            <a:pPr marL="908050" lvl="1" indent="-436563">
              <a:spcBef>
                <a:spcPct val="20000"/>
              </a:spcBef>
              <a:buClr>
                <a:schemeClr val="accent2"/>
              </a:buClr>
              <a:buFont typeface="Arial" charset="0"/>
              <a:buAutoNum type="arabicPeriod"/>
            </a:pPr>
            <a:r>
              <a:rPr lang="en-US" sz="1600">
                <a:latin typeface="Arial" charset="0"/>
              </a:rPr>
              <a:t>Pass c</a:t>
            </a:r>
            <a:r>
              <a:rPr lang="it-IT" sz="1600" baseline="-25000">
                <a:latin typeface="Arial" charset="0"/>
              </a:rPr>
              <a:t>1</a:t>
            </a:r>
            <a:r>
              <a:rPr lang="it-IT" sz="1600">
                <a:latin typeface="Arial" charset="0"/>
              </a:rPr>
              <a:t>,…,c</a:t>
            </a:r>
            <a:r>
              <a:rPr lang="it-IT" sz="1600" baseline="-25000">
                <a:latin typeface="Arial" charset="0"/>
              </a:rPr>
              <a:t>k  </a:t>
            </a:r>
            <a:r>
              <a:rPr lang="en-US" sz="1600">
                <a:latin typeface="Arial" charset="0"/>
              </a:rPr>
              <a:t>to T</a:t>
            </a:r>
            <a:r>
              <a:rPr lang="en-US" sz="1600" baseline="-25000">
                <a:latin typeface="Arial" charset="0"/>
              </a:rPr>
              <a:t>3</a:t>
            </a:r>
            <a:r>
              <a:rPr lang="en-US" sz="1600">
                <a:latin typeface="Arial" charset="0"/>
              </a:rPr>
              <a:t> </a:t>
            </a:r>
          </a:p>
          <a:p>
            <a:pPr marL="908050" lvl="1" indent="-436563">
              <a:spcBef>
                <a:spcPct val="20000"/>
              </a:spcBef>
              <a:buClr>
                <a:schemeClr val="accent2"/>
              </a:buClr>
              <a:buFont typeface="Arial" charset="0"/>
              <a:buAutoNum type="arabicPeriod"/>
            </a:pPr>
            <a:r>
              <a:rPr lang="en-US" sz="1600">
                <a:latin typeface="Arial" charset="0"/>
              </a:rPr>
              <a:t>Execute T</a:t>
            </a:r>
            <a:r>
              <a:rPr lang="en-US" sz="1600" baseline="-25000">
                <a:latin typeface="Arial" charset="0"/>
              </a:rPr>
              <a:t>3</a:t>
            </a:r>
            <a:r>
              <a:rPr lang="en-US" sz="1600">
                <a:latin typeface="Arial" charset="0"/>
              </a:rPr>
              <a:t> to completion</a:t>
            </a:r>
          </a:p>
          <a:p>
            <a:pPr marL="908050" lvl="1" indent="-436563">
              <a:spcBef>
                <a:spcPct val="20000"/>
              </a:spcBef>
              <a:buClr>
                <a:schemeClr val="accent2"/>
              </a:buClr>
              <a:buFont typeface="Wingdings" charset="0"/>
              <a:buNone/>
            </a:pPr>
            <a:endParaRPr lang="en-US" sz="1600">
              <a:latin typeface="Arial" charset="0"/>
            </a:endParaRPr>
          </a:p>
          <a:p>
            <a:pPr marL="908050" lvl="1" indent="-436563">
              <a:spcBef>
                <a:spcPct val="20000"/>
              </a:spcBef>
              <a:buClr>
                <a:schemeClr val="accent2"/>
              </a:buClr>
              <a:buFont typeface="Arial" charset="0"/>
              <a:buAutoNum type="arabicPeriod"/>
            </a:pPr>
            <a:endParaRPr lang="en-US" sz="1600">
              <a:latin typeface="Arial" charset="0"/>
            </a:endParaRPr>
          </a:p>
          <a:p>
            <a:pPr marL="908050" lvl="1" indent="-436563">
              <a:spcBef>
                <a:spcPct val="20000"/>
              </a:spcBef>
              <a:buClr>
                <a:schemeClr val="accent2"/>
              </a:buClr>
              <a:buFont typeface="Arial" charset="0"/>
              <a:buAutoNum type="arabicPeriod"/>
            </a:pPr>
            <a:endParaRPr lang="en-US" sz="1600">
              <a:latin typeface="Arial" charset="0"/>
            </a:endParaRPr>
          </a:p>
        </p:txBody>
      </p:sp>
      <p:sp>
        <p:nvSpPr>
          <p:cNvPr id="108548" name="Line 9"/>
          <p:cNvSpPr>
            <a:spLocks noChangeShapeType="1"/>
          </p:cNvSpPr>
          <p:nvPr/>
        </p:nvSpPr>
        <p:spPr bwMode="auto">
          <a:xfrm flipV="1">
            <a:off x="5734050" y="2449513"/>
            <a:ext cx="904875" cy="684212"/>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49" name="Line 11"/>
          <p:cNvSpPr>
            <a:spLocks noChangeShapeType="1"/>
          </p:cNvSpPr>
          <p:nvPr/>
        </p:nvSpPr>
        <p:spPr bwMode="auto">
          <a:xfrm flipV="1">
            <a:off x="5795963" y="3789363"/>
            <a:ext cx="800100" cy="6381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0" name="Line 13"/>
          <p:cNvSpPr>
            <a:spLocks noChangeShapeType="1"/>
          </p:cNvSpPr>
          <p:nvPr/>
        </p:nvSpPr>
        <p:spPr bwMode="auto">
          <a:xfrm flipV="1">
            <a:off x="5676900" y="5189538"/>
            <a:ext cx="930275" cy="7397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0359"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1</a:t>
            </a:r>
            <a:endParaRPr lang="en-US" sz="2800">
              <a:solidFill>
                <a:srgbClr val="B3B3B3"/>
              </a:solidFill>
              <a:latin typeface="Arial" charset="0"/>
              <a:cs typeface="Arial" charset="0"/>
            </a:endParaRPr>
          </a:p>
        </p:txBody>
      </p:sp>
      <p:sp>
        <p:nvSpPr>
          <p:cNvPr id="108552" name="Line 22"/>
          <p:cNvSpPr>
            <a:spLocks noChangeShapeType="1"/>
          </p:cNvSpPr>
          <p:nvPr/>
        </p:nvSpPr>
        <p:spPr bwMode="auto">
          <a:xfrm>
            <a:off x="5611813" y="241141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3" name="Line 23"/>
          <p:cNvSpPr>
            <a:spLocks noChangeShapeType="1"/>
          </p:cNvSpPr>
          <p:nvPr/>
        </p:nvSpPr>
        <p:spPr bwMode="auto">
          <a:xfrm>
            <a:off x="5611813" y="380365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4" name="Line 24"/>
          <p:cNvSpPr>
            <a:spLocks noChangeShapeType="1"/>
          </p:cNvSpPr>
          <p:nvPr/>
        </p:nvSpPr>
        <p:spPr bwMode="auto">
          <a:xfrm>
            <a:off x="561181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0363"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latin typeface="Arial" charset="0"/>
              <a:cs typeface="Arial" charset="0"/>
            </a:endParaRPr>
          </a:p>
        </p:txBody>
      </p:sp>
      <p:sp>
        <p:nvSpPr>
          <p:cNvPr id="100364" name="Text Box 30"/>
          <p:cNvSpPr txBox="1">
            <a:spLocks noChangeArrowheads="1"/>
          </p:cNvSpPr>
          <p:nvPr/>
        </p:nvSpPr>
        <p:spPr bwMode="auto">
          <a:xfrm>
            <a:off x="5467350" y="3479800"/>
            <a:ext cx="3984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2</a:t>
            </a:r>
            <a:endParaRPr lang="en-US" sz="2000">
              <a:latin typeface="Arial" charset="0"/>
              <a:cs typeface="Arial" charset="0"/>
            </a:endParaRPr>
          </a:p>
        </p:txBody>
      </p:sp>
      <p:sp>
        <p:nvSpPr>
          <p:cNvPr id="100365" name="Text Box 32"/>
          <p:cNvSpPr txBox="1">
            <a:spLocks noChangeArrowheads="1"/>
          </p:cNvSpPr>
          <p:nvPr/>
        </p:nvSpPr>
        <p:spPr bwMode="auto">
          <a:xfrm>
            <a:off x="5467350" y="485933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3</a:t>
            </a:r>
            <a:endParaRPr lang="en-US" sz="2000">
              <a:latin typeface="Arial" charset="0"/>
              <a:cs typeface="Arial" charset="0"/>
            </a:endParaRPr>
          </a:p>
        </p:txBody>
      </p:sp>
      <p:sp>
        <p:nvSpPr>
          <p:cNvPr id="100366"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2</a:t>
            </a:r>
            <a:endParaRPr lang="en-US" sz="2800">
              <a:solidFill>
                <a:srgbClr val="B3B3B3"/>
              </a:solidFill>
              <a:latin typeface="Arial" charset="0"/>
              <a:cs typeface="Arial" charset="0"/>
            </a:endParaRPr>
          </a:p>
        </p:txBody>
      </p:sp>
      <p:sp>
        <p:nvSpPr>
          <p:cNvPr id="100367"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3</a:t>
            </a:r>
            <a:endParaRPr lang="en-US" sz="2800">
              <a:solidFill>
                <a:srgbClr val="B3B3B3"/>
              </a:solidFill>
              <a:latin typeface="Arial" charset="0"/>
              <a:cs typeface="Arial" charset="0"/>
            </a:endParaRPr>
          </a:p>
        </p:txBody>
      </p:sp>
      <p:sp>
        <p:nvSpPr>
          <p:cNvPr id="108560" name="Freeform 34"/>
          <p:cNvSpPr>
            <a:spLocks/>
          </p:cNvSpPr>
          <p:nvPr/>
        </p:nvSpPr>
        <p:spPr bwMode="auto">
          <a:xfrm flipH="1">
            <a:off x="5187950"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61" name="Freeform 34"/>
          <p:cNvSpPr>
            <a:spLocks/>
          </p:cNvSpPr>
          <p:nvPr/>
        </p:nvSpPr>
        <p:spPr bwMode="auto">
          <a:xfrm flipH="1">
            <a:off x="512127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0370" name="Text Box 5"/>
          <p:cNvSpPr txBox="1">
            <a:spLocks noChangeArrowheads="1"/>
          </p:cNvSpPr>
          <p:nvPr/>
        </p:nvSpPr>
        <p:spPr bwMode="auto">
          <a:xfrm>
            <a:off x="5940425" y="24114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1</a:t>
            </a:r>
            <a:endParaRPr lang="en-US" sz="2000">
              <a:solidFill>
                <a:srgbClr val="B3B3B3"/>
              </a:solidFill>
              <a:latin typeface="Arial" charset="0"/>
              <a:cs typeface="Arial" charset="0"/>
            </a:endParaRPr>
          </a:p>
        </p:txBody>
      </p:sp>
      <p:sp>
        <p:nvSpPr>
          <p:cNvPr id="100371" name="Text Box 5"/>
          <p:cNvSpPr txBox="1">
            <a:spLocks noChangeArrowheads="1"/>
          </p:cNvSpPr>
          <p:nvPr/>
        </p:nvSpPr>
        <p:spPr bwMode="auto">
          <a:xfrm>
            <a:off x="5900738" y="377983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100372" name="Text Box 5"/>
          <p:cNvSpPr txBox="1">
            <a:spLocks noChangeArrowheads="1"/>
          </p:cNvSpPr>
          <p:nvPr/>
        </p:nvSpPr>
        <p:spPr bwMode="auto">
          <a:xfrm>
            <a:off x="5900738" y="515778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8565" name="Line 22"/>
          <p:cNvSpPr>
            <a:spLocks noChangeShapeType="1"/>
          </p:cNvSpPr>
          <p:nvPr/>
        </p:nvSpPr>
        <p:spPr bwMode="auto">
          <a:xfrm>
            <a:off x="6697663" y="2420938"/>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66" name="Line 23"/>
          <p:cNvSpPr>
            <a:spLocks noChangeShapeType="1"/>
          </p:cNvSpPr>
          <p:nvPr/>
        </p:nvSpPr>
        <p:spPr bwMode="auto">
          <a:xfrm>
            <a:off x="6697663" y="37893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67" name="Line 23"/>
          <p:cNvSpPr>
            <a:spLocks noChangeShapeType="1"/>
          </p:cNvSpPr>
          <p:nvPr/>
        </p:nvSpPr>
        <p:spPr bwMode="auto">
          <a:xfrm>
            <a:off x="669766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0376" name="Text Box 5"/>
          <p:cNvSpPr txBox="1">
            <a:spLocks noChangeArrowheads="1"/>
          </p:cNvSpPr>
          <p:nvPr/>
        </p:nvSpPr>
        <p:spPr bwMode="auto">
          <a:xfrm>
            <a:off x="6964363" y="2411413"/>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1</a:t>
            </a:r>
            <a:endParaRPr lang="en-US" sz="2000">
              <a:solidFill>
                <a:srgbClr val="B3B3B3"/>
              </a:solidFill>
              <a:latin typeface="Arial" charset="0"/>
              <a:cs typeface="Arial" charset="0"/>
            </a:endParaRPr>
          </a:p>
        </p:txBody>
      </p:sp>
      <p:sp>
        <p:nvSpPr>
          <p:cNvPr id="108569" name="Freeform 34"/>
          <p:cNvSpPr>
            <a:spLocks/>
          </p:cNvSpPr>
          <p:nvPr/>
        </p:nvSpPr>
        <p:spPr bwMode="auto">
          <a:xfrm flipH="1">
            <a:off x="6234113"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70" name="Freeform 34"/>
          <p:cNvSpPr>
            <a:spLocks/>
          </p:cNvSpPr>
          <p:nvPr/>
        </p:nvSpPr>
        <p:spPr bwMode="auto">
          <a:xfrm flipH="1">
            <a:off x="6299200"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0379" name="Text Box 5"/>
          <p:cNvSpPr txBox="1">
            <a:spLocks noChangeArrowheads="1"/>
          </p:cNvSpPr>
          <p:nvPr/>
        </p:nvSpPr>
        <p:spPr bwMode="auto">
          <a:xfrm>
            <a:off x="7031038" y="3716338"/>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100380" name="Text Box 5"/>
          <p:cNvSpPr txBox="1">
            <a:spLocks noChangeArrowheads="1"/>
          </p:cNvSpPr>
          <p:nvPr/>
        </p:nvSpPr>
        <p:spPr bwMode="auto">
          <a:xfrm>
            <a:off x="7062788" y="5116513"/>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8573" name="Line 11"/>
          <p:cNvSpPr>
            <a:spLocks noChangeShapeType="1"/>
          </p:cNvSpPr>
          <p:nvPr/>
        </p:nvSpPr>
        <p:spPr bwMode="auto">
          <a:xfrm flipV="1">
            <a:off x="6884988" y="3798888"/>
            <a:ext cx="800100" cy="6381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4" name="Line 13"/>
          <p:cNvSpPr>
            <a:spLocks noChangeShapeType="1"/>
          </p:cNvSpPr>
          <p:nvPr/>
        </p:nvSpPr>
        <p:spPr bwMode="auto">
          <a:xfrm flipV="1">
            <a:off x="6765925" y="5199063"/>
            <a:ext cx="930275" cy="7397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5" name="Line 22"/>
          <p:cNvSpPr>
            <a:spLocks noChangeShapeType="1"/>
          </p:cNvSpPr>
          <p:nvPr/>
        </p:nvSpPr>
        <p:spPr bwMode="auto">
          <a:xfrm>
            <a:off x="7786688" y="24304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6" name="Line 23"/>
          <p:cNvSpPr>
            <a:spLocks noChangeShapeType="1"/>
          </p:cNvSpPr>
          <p:nvPr/>
        </p:nvSpPr>
        <p:spPr bwMode="auto">
          <a:xfrm>
            <a:off x="7786688" y="3798888"/>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7" name="Line 23"/>
          <p:cNvSpPr>
            <a:spLocks noChangeShapeType="1"/>
          </p:cNvSpPr>
          <p:nvPr/>
        </p:nvSpPr>
        <p:spPr bwMode="auto">
          <a:xfrm>
            <a:off x="7786688" y="518160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0386" name="Text Box 5"/>
          <p:cNvSpPr txBox="1">
            <a:spLocks noChangeArrowheads="1"/>
          </p:cNvSpPr>
          <p:nvPr/>
        </p:nvSpPr>
        <p:spPr bwMode="auto">
          <a:xfrm>
            <a:off x="7721600" y="307816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d</a:t>
            </a:r>
            <a:r>
              <a:rPr lang="en-US" sz="1800" baseline="-25000">
                <a:latin typeface="Arial" charset="0"/>
                <a:cs typeface="Arial" charset="0"/>
              </a:rPr>
              <a:t>1</a:t>
            </a:r>
            <a:endParaRPr lang="en-US" sz="2000">
              <a:latin typeface="Arial" charset="0"/>
              <a:cs typeface="Arial" charset="0"/>
            </a:endParaRPr>
          </a:p>
        </p:txBody>
      </p:sp>
      <p:sp>
        <p:nvSpPr>
          <p:cNvPr id="108579" name="Freeform 34"/>
          <p:cNvSpPr>
            <a:spLocks/>
          </p:cNvSpPr>
          <p:nvPr/>
        </p:nvSpPr>
        <p:spPr bwMode="auto">
          <a:xfrm flipH="1">
            <a:off x="7323138" y="3340100"/>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80" name="Freeform 34"/>
          <p:cNvSpPr>
            <a:spLocks/>
          </p:cNvSpPr>
          <p:nvPr/>
        </p:nvSpPr>
        <p:spPr bwMode="auto">
          <a:xfrm flipH="1">
            <a:off x="7388225" y="4718050"/>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0389" name="Text Box 5"/>
          <p:cNvSpPr txBox="1">
            <a:spLocks noChangeArrowheads="1"/>
          </p:cNvSpPr>
          <p:nvPr/>
        </p:nvSpPr>
        <p:spPr bwMode="auto">
          <a:xfrm>
            <a:off x="7777163" y="4437063"/>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d</a:t>
            </a:r>
            <a:r>
              <a:rPr lang="en-US" sz="1800" baseline="-25000">
                <a:latin typeface="Arial" charset="0"/>
                <a:cs typeface="Arial" charset="0"/>
              </a:rPr>
              <a:t>2</a:t>
            </a:r>
            <a:endParaRPr lang="en-US" sz="2000">
              <a:latin typeface="Arial" charset="0"/>
              <a:cs typeface="Arial" charset="0"/>
            </a:endParaRPr>
          </a:p>
        </p:txBody>
      </p:sp>
      <p:sp>
        <p:nvSpPr>
          <p:cNvPr id="100390" name="Text Box 5"/>
          <p:cNvSpPr txBox="1">
            <a:spLocks noChangeArrowheads="1"/>
          </p:cNvSpPr>
          <p:nvPr/>
        </p:nvSpPr>
        <p:spPr bwMode="auto">
          <a:xfrm>
            <a:off x="7753350" y="580548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d</a:t>
            </a:r>
            <a:r>
              <a:rPr lang="en-US" sz="1800" baseline="-25000">
                <a:latin typeface="Arial" charset="0"/>
                <a:cs typeface="Arial" charset="0"/>
              </a:rPr>
              <a:t>3</a:t>
            </a:r>
            <a:endParaRPr lang="en-US" sz="2000">
              <a:latin typeface="Arial" charset="0"/>
              <a:cs typeface="Arial" charset="0"/>
            </a:endParaRPr>
          </a:p>
        </p:txBody>
      </p:sp>
      <p:sp>
        <p:nvSpPr>
          <p:cNvPr id="108583" name="Line 9"/>
          <p:cNvSpPr>
            <a:spLocks noChangeShapeType="1"/>
          </p:cNvSpPr>
          <p:nvPr/>
        </p:nvSpPr>
        <p:spPr bwMode="auto">
          <a:xfrm flipV="1">
            <a:off x="6791325" y="2420938"/>
            <a:ext cx="904875" cy="684212"/>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simulation</a:t>
            </a:r>
            <a:endParaRPr lang="en-US" sz="1400">
              <a:solidFill>
                <a:srgbClr val="0000FF"/>
              </a:solidFill>
              <a:latin typeface="Arial" charset="0"/>
              <a:cs typeface="MS PGothic" charset="0"/>
            </a:endParaRPr>
          </a:p>
        </p:txBody>
      </p:sp>
      <p:sp>
        <p:nvSpPr>
          <p:cNvPr id="36"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a:cs typeface="Arial"/>
            </a:endParaRPr>
          </a:p>
        </p:txBody>
      </p:sp>
      <p:sp>
        <p:nvSpPr>
          <p:cNvPr id="38" name="Rectangle 4"/>
          <p:cNvSpPr>
            <a:spLocks noChangeArrowheads="1"/>
          </p:cNvSpPr>
          <p:nvPr/>
        </p:nvSpPr>
        <p:spPr bwMode="auto">
          <a:xfrm>
            <a:off x="450850" y="2435225"/>
            <a:ext cx="3856038" cy="3922713"/>
          </a:xfrm>
          <a:prstGeom prst="rect">
            <a:avLst/>
          </a:prstGeom>
          <a:solidFill>
            <a:srgbClr val="CCCCCC"/>
          </a:solidFill>
          <a:ln>
            <a:noFill/>
          </a:ln>
          <a:effectLst/>
          <a:extLst/>
        </p:spPr>
        <p:txBody>
          <a:bodyPr/>
          <a:lstStyle/>
          <a:p>
            <a:pPr marL="495300" indent="-495300">
              <a:spcBef>
                <a:spcPct val="20000"/>
              </a:spcBef>
              <a:buClr>
                <a:schemeClr val="accent2"/>
              </a:buClr>
              <a:buFont typeface="Wingdings" charset="0"/>
              <a:buNone/>
              <a:defRPr/>
            </a:pPr>
            <a:endParaRPr lang="en-US" dirty="0">
              <a:solidFill>
                <a:schemeClr val="accent2"/>
              </a:solidFill>
              <a:latin typeface="Arial" charset="0"/>
            </a:endParaRPr>
          </a:p>
          <a:p>
            <a:pPr marL="495300" indent="-495300">
              <a:spcBef>
                <a:spcPct val="20000"/>
              </a:spcBef>
              <a:buClr>
                <a:schemeClr val="accent2"/>
              </a:buClr>
              <a:buFont typeface="Wingdings" charset="0"/>
              <a:buNone/>
              <a:defRPr/>
            </a:pPr>
            <a:r>
              <a:rPr lang="en-US" dirty="0">
                <a:solidFill>
                  <a:schemeClr val="accent2"/>
                </a:solidFill>
                <a:latin typeface="Arial" charset="0"/>
              </a:rPr>
              <a:t>Sequential program</a:t>
            </a:r>
            <a:r>
              <a:rPr lang="en-US" dirty="0">
                <a:latin typeface="Arial" charset="0"/>
              </a:rPr>
              <a:t> (k-rounds)</a:t>
            </a:r>
          </a:p>
          <a:p>
            <a:pPr marL="495300" indent="-495300">
              <a:spcBef>
                <a:spcPct val="20000"/>
              </a:spcBef>
              <a:buClr>
                <a:schemeClr val="accent2"/>
              </a:buClr>
              <a:buFont typeface="Wingdings" charset="0"/>
              <a:buNone/>
              <a:defRPr/>
            </a:pPr>
            <a:endParaRPr lang="en-US" dirty="0">
              <a:latin typeface="Arial" charset="0"/>
            </a:endParaRP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Guess a</a:t>
            </a:r>
            <a:r>
              <a:rPr lang="it-IT" sz="1600" baseline="-25000" dirty="0">
                <a:solidFill>
                  <a:srgbClr val="606060"/>
                </a:solidFill>
                <a:latin typeface="Arial" charset="0"/>
              </a:rPr>
              <a:t>2</a:t>
            </a:r>
            <a:r>
              <a:rPr lang="it-IT" sz="1600" dirty="0">
                <a:solidFill>
                  <a:srgbClr val="606060"/>
                </a:solidFill>
                <a:latin typeface="Arial" charset="0"/>
              </a:rPr>
              <a:t>,…,</a:t>
            </a:r>
            <a:r>
              <a:rPr lang="it-IT" sz="1600" dirty="0" err="1">
                <a:solidFill>
                  <a:srgbClr val="606060"/>
                </a:solidFill>
                <a:latin typeface="Arial" charset="0"/>
              </a:rPr>
              <a:t>a</a:t>
            </a:r>
            <a:r>
              <a:rPr lang="it-IT" sz="1600" baseline="-25000" dirty="0" err="1">
                <a:solidFill>
                  <a:srgbClr val="606060"/>
                </a:solidFill>
                <a:latin typeface="Arial" charset="0"/>
              </a:rPr>
              <a:t>k</a:t>
            </a:r>
            <a:endParaRPr lang="en-US" sz="1600" dirty="0">
              <a:solidFill>
                <a:srgbClr val="606060"/>
              </a:solidFill>
              <a:latin typeface="Arial" charset="0"/>
            </a:endParaRP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Execute T</a:t>
            </a:r>
            <a:r>
              <a:rPr lang="en-US" sz="1600" baseline="-25000" dirty="0">
                <a:solidFill>
                  <a:srgbClr val="606060"/>
                </a:solidFill>
                <a:latin typeface="Arial" charset="0"/>
              </a:rPr>
              <a:t>1</a:t>
            </a:r>
            <a:r>
              <a:rPr lang="en-US" sz="1600" dirty="0">
                <a:solidFill>
                  <a:srgbClr val="606060"/>
                </a:solidFill>
                <a:latin typeface="Arial" charset="0"/>
              </a:rPr>
              <a:t> to completion</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Pass b</a:t>
            </a:r>
            <a:r>
              <a:rPr lang="it-IT" sz="1600" baseline="-25000" dirty="0">
                <a:solidFill>
                  <a:srgbClr val="606060"/>
                </a:solidFill>
                <a:latin typeface="Arial" charset="0"/>
              </a:rPr>
              <a:t>1</a:t>
            </a:r>
            <a:r>
              <a:rPr lang="it-IT" sz="1600" dirty="0">
                <a:solidFill>
                  <a:srgbClr val="606060"/>
                </a:solidFill>
                <a:latin typeface="Arial" charset="0"/>
              </a:rPr>
              <a:t>,…,</a:t>
            </a:r>
            <a:r>
              <a:rPr lang="it-IT" sz="1600" dirty="0" err="1">
                <a:solidFill>
                  <a:srgbClr val="606060"/>
                </a:solidFill>
                <a:latin typeface="Arial" charset="0"/>
              </a:rPr>
              <a:t>b</a:t>
            </a:r>
            <a:r>
              <a:rPr lang="it-IT" sz="1600" baseline="-25000" dirty="0" err="1">
                <a:solidFill>
                  <a:srgbClr val="606060"/>
                </a:solidFill>
                <a:latin typeface="Arial" charset="0"/>
              </a:rPr>
              <a:t>k</a:t>
            </a:r>
            <a:r>
              <a:rPr lang="it-IT" sz="1600" baseline="-25000" dirty="0">
                <a:solidFill>
                  <a:srgbClr val="606060"/>
                </a:solidFill>
                <a:latin typeface="Arial" charset="0"/>
              </a:rPr>
              <a:t>  </a:t>
            </a:r>
            <a:r>
              <a:rPr lang="en-US" sz="1600" dirty="0">
                <a:solidFill>
                  <a:srgbClr val="606060"/>
                </a:solidFill>
                <a:latin typeface="Arial" charset="0"/>
              </a:rPr>
              <a:t>to T</a:t>
            </a:r>
            <a:r>
              <a:rPr lang="en-US" sz="1600" baseline="-25000" dirty="0">
                <a:solidFill>
                  <a:srgbClr val="606060"/>
                </a:solidFill>
                <a:latin typeface="Arial" charset="0"/>
              </a:rPr>
              <a:t>2</a:t>
            </a:r>
            <a:r>
              <a:rPr lang="en-US" sz="1600" dirty="0">
                <a:solidFill>
                  <a:srgbClr val="606060"/>
                </a:solidFill>
                <a:latin typeface="Arial" charset="0"/>
              </a:rPr>
              <a:t> </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Execute T</a:t>
            </a:r>
            <a:r>
              <a:rPr lang="en-US" sz="1600" baseline="-25000" dirty="0">
                <a:solidFill>
                  <a:srgbClr val="606060"/>
                </a:solidFill>
                <a:latin typeface="Arial" charset="0"/>
              </a:rPr>
              <a:t>2</a:t>
            </a:r>
            <a:r>
              <a:rPr lang="en-US" sz="1600" dirty="0">
                <a:solidFill>
                  <a:srgbClr val="606060"/>
                </a:solidFill>
                <a:latin typeface="Arial" charset="0"/>
              </a:rPr>
              <a:t> to completion</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Pass c</a:t>
            </a:r>
            <a:r>
              <a:rPr lang="it-IT" sz="1600" baseline="-25000" dirty="0">
                <a:solidFill>
                  <a:srgbClr val="606060"/>
                </a:solidFill>
                <a:latin typeface="Arial" charset="0"/>
              </a:rPr>
              <a:t>1</a:t>
            </a:r>
            <a:r>
              <a:rPr lang="it-IT" sz="1600" dirty="0">
                <a:solidFill>
                  <a:srgbClr val="606060"/>
                </a:solidFill>
                <a:latin typeface="Arial" charset="0"/>
              </a:rPr>
              <a:t>,…,</a:t>
            </a:r>
            <a:r>
              <a:rPr lang="it-IT" sz="1600" dirty="0" err="1">
                <a:solidFill>
                  <a:srgbClr val="606060"/>
                </a:solidFill>
                <a:latin typeface="Arial" charset="0"/>
              </a:rPr>
              <a:t>c</a:t>
            </a:r>
            <a:r>
              <a:rPr lang="it-IT" sz="1600" baseline="-25000" dirty="0" err="1">
                <a:solidFill>
                  <a:srgbClr val="606060"/>
                </a:solidFill>
                <a:latin typeface="Arial" charset="0"/>
              </a:rPr>
              <a:t>k</a:t>
            </a:r>
            <a:r>
              <a:rPr lang="it-IT" sz="1600" baseline="-25000" dirty="0">
                <a:solidFill>
                  <a:srgbClr val="606060"/>
                </a:solidFill>
                <a:latin typeface="Arial" charset="0"/>
              </a:rPr>
              <a:t>  </a:t>
            </a:r>
            <a:r>
              <a:rPr lang="en-US" sz="1600" dirty="0">
                <a:solidFill>
                  <a:srgbClr val="606060"/>
                </a:solidFill>
                <a:latin typeface="Arial" charset="0"/>
              </a:rPr>
              <a:t>to T</a:t>
            </a:r>
            <a:r>
              <a:rPr lang="en-US" sz="1600" baseline="-25000" dirty="0">
                <a:solidFill>
                  <a:srgbClr val="606060"/>
                </a:solidFill>
                <a:latin typeface="Arial" charset="0"/>
              </a:rPr>
              <a:t>3</a:t>
            </a:r>
            <a:r>
              <a:rPr lang="en-US" sz="1600" dirty="0">
                <a:solidFill>
                  <a:srgbClr val="606060"/>
                </a:solidFill>
                <a:latin typeface="Arial" charset="0"/>
              </a:rPr>
              <a:t> </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Execute T</a:t>
            </a:r>
            <a:r>
              <a:rPr lang="en-US" sz="1600" baseline="-25000" dirty="0">
                <a:solidFill>
                  <a:srgbClr val="606060"/>
                </a:solidFill>
                <a:latin typeface="Arial" charset="0"/>
              </a:rPr>
              <a:t>3</a:t>
            </a:r>
            <a:r>
              <a:rPr lang="en-US" sz="1600" dirty="0">
                <a:solidFill>
                  <a:srgbClr val="606060"/>
                </a:solidFill>
                <a:latin typeface="Arial" charset="0"/>
              </a:rPr>
              <a:t> to completion</a:t>
            </a:r>
          </a:p>
          <a:p>
            <a:pPr marL="908050" lvl="1" indent="-436563">
              <a:spcBef>
                <a:spcPct val="20000"/>
              </a:spcBef>
              <a:buClr>
                <a:schemeClr val="accent2"/>
              </a:buClr>
              <a:buFont typeface="Arial" charset="0"/>
              <a:buAutoNum type="arabicPeriod"/>
              <a:defRPr/>
            </a:pPr>
            <a:r>
              <a:rPr lang="en-US" sz="1600" dirty="0">
                <a:latin typeface="Arial" charset="0"/>
              </a:rPr>
              <a:t>Computation </a:t>
            </a:r>
            <a:r>
              <a:rPr lang="en-US" sz="1600" dirty="0" err="1">
                <a:latin typeface="Arial" charset="0"/>
              </a:rPr>
              <a:t>iff</a:t>
            </a:r>
            <a:r>
              <a:rPr lang="en-US" sz="1600" dirty="0">
                <a:latin typeface="Arial" charset="0"/>
              </a:rPr>
              <a:t>  d</a:t>
            </a:r>
            <a:r>
              <a:rPr lang="en-US" sz="1600" baseline="-25000" dirty="0">
                <a:latin typeface="Arial" charset="0"/>
              </a:rPr>
              <a:t>i</a:t>
            </a:r>
            <a:r>
              <a:rPr lang="en-US" sz="1600" dirty="0">
                <a:latin typeface="Arial" charset="0"/>
              </a:rPr>
              <a:t> = a</a:t>
            </a:r>
            <a:r>
              <a:rPr lang="en-US" sz="1600" baseline="-25000" dirty="0">
                <a:latin typeface="Arial" charset="0"/>
              </a:rPr>
              <a:t>i+1</a:t>
            </a:r>
            <a:r>
              <a:rPr lang="en-US" sz="1600" dirty="0">
                <a:latin typeface="Arial" charset="0"/>
              </a:rPr>
              <a:t> </a:t>
            </a:r>
          </a:p>
          <a:p>
            <a:pPr marL="471487" lvl="1">
              <a:spcBef>
                <a:spcPct val="20000"/>
              </a:spcBef>
              <a:buClr>
                <a:schemeClr val="accent2"/>
              </a:buClr>
              <a:defRPr/>
            </a:pPr>
            <a:r>
              <a:rPr lang="en-US" sz="1600" dirty="0">
                <a:latin typeface="Arial" charset="0"/>
                <a:sym typeface="Symbol" charset="0"/>
              </a:rPr>
              <a:t>                                      </a:t>
            </a:r>
            <a:r>
              <a:rPr lang="en-US" sz="1600" dirty="0" err="1">
                <a:latin typeface="Arial" charset="0"/>
                <a:sym typeface="Symbol" charset="0"/>
              </a:rPr>
              <a:t>i</a:t>
            </a:r>
            <a:r>
              <a:rPr lang="en-US" sz="1600" dirty="0">
                <a:latin typeface="Arial" charset="0"/>
              </a:rPr>
              <a:t> </a:t>
            </a:r>
            <a:r>
              <a:rPr lang="en-US" sz="1600" dirty="0">
                <a:latin typeface="Arial" charset="0"/>
                <a:sym typeface="Symbol" charset="0"/>
              </a:rPr>
              <a:t> </a:t>
            </a:r>
            <a:r>
              <a:rPr lang="en-US" sz="1600" dirty="0">
                <a:latin typeface="Arial" charset="0"/>
              </a:rPr>
              <a:t>[1,k-1]</a:t>
            </a:r>
          </a:p>
          <a:p>
            <a:pPr marL="908050" lvl="1" indent="-436563">
              <a:spcBef>
                <a:spcPct val="20000"/>
              </a:spcBef>
              <a:buClr>
                <a:schemeClr val="accent2"/>
              </a:buClr>
              <a:buFont typeface="Wingdings" charset="0"/>
              <a:buNone/>
              <a:defRPr/>
            </a:pPr>
            <a:endParaRPr lang="en-US" sz="1600" dirty="0">
              <a:latin typeface="Arial" charset="0"/>
            </a:endParaRPr>
          </a:p>
          <a:p>
            <a:pPr marL="908050" lvl="1" indent="-436563">
              <a:spcBef>
                <a:spcPct val="20000"/>
              </a:spcBef>
              <a:buClr>
                <a:schemeClr val="accent2"/>
              </a:buClr>
              <a:buFont typeface="Arial" charset="0"/>
              <a:buAutoNum type="arabicPeriod"/>
              <a:defRPr/>
            </a:pPr>
            <a:endParaRPr lang="en-US" sz="1600" dirty="0">
              <a:latin typeface="Arial" charset="0"/>
            </a:endParaRPr>
          </a:p>
          <a:p>
            <a:pPr marL="908050" lvl="1" indent="-436563">
              <a:spcBef>
                <a:spcPct val="20000"/>
              </a:spcBef>
              <a:buClr>
                <a:schemeClr val="accent2"/>
              </a:buClr>
              <a:buFont typeface="Arial" charset="0"/>
              <a:buAutoNum type="arabicPeriod"/>
              <a:defRPr/>
            </a:pPr>
            <a:endParaRPr lang="en-US" sz="1600" dirty="0">
              <a:latin typeface="Arial" charset="0"/>
            </a:endParaRPr>
          </a:p>
        </p:txBody>
      </p:sp>
      <p:sp>
        <p:nvSpPr>
          <p:cNvPr id="108548" name="Line 9"/>
          <p:cNvSpPr>
            <a:spLocks noChangeShapeType="1"/>
          </p:cNvSpPr>
          <p:nvPr/>
        </p:nvSpPr>
        <p:spPr bwMode="auto">
          <a:xfrm flipV="1">
            <a:off x="5734050" y="2449513"/>
            <a:ext cx="904875" cy="684212"/>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49" name="Line 11"/>
          <p:cNvSpPr>
            <a:spLocks noChangeShapeType="1"/>
          </p:cNvSpPr>
          <p:nvPr/>
        </p:nvSpPr>
        <p:spPr bwMode="auto">
          <a:xfrm flipV="1">
            <a:off x="5795963" y="3789363"/>
            <a:ext cx="800100" cy="6381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0" name="Line 13"/>
          <p:cNvSpPr>
            <a:spLocks noChangeShapeType="1"/>
          </p:cNvSpPr>
          <p:nvPr/>
        </p:nvSpPr>
        <p:spPr bwMode="auto">
          <a:xfrm flipV="1">
            <a:off x="5676900" y="5189538"/>
            <a:ext cx="930275" cy="7397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2407"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1</a:t>
            </a:r>
            <a:endParaRPr lang="en-US" sz="2800">
              <a:solidFill>
                <a:srgbClr val="B3B3B3"/>
              </a:solidFill>
              <a:latin typeface="Arial" charset="0"/>
              <a:cs typeface="Arial" charset="0"/>
            </a:endParaRPr>
          </a:p>
        </p:txBody>
      </p:sp>
      <p:sp>
        <p:nvSpPr>
          <p:cNvPr id="108552" name="Line 22"/>
          <p:cNvSpPr>
            <a:spLocks noChangeShapeType="1"/>
          </p:cNvSpPr>
          <p:nvPr/>
        </p:nvSpPr>
        <p:spPr bwMode="auto">
          <a:xfrm>
            <a:off x="5611813" y="241141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3" name="Line 23"/>
          <p:cNvSpPr>
            <a:spLocks noChangeShapeType="1"/>
          </p:cNvSpPr>
          <p:nvPr/>
        </p:nvSpPr>
        <p:spPr bwMode="auto">
          <a:xfrm>
            <a:off x="5611813" y="380365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4" name="Line 24"/>
          <p:cNvSpPr>
            <a:spLocks noChangeShapeType="1"/>
          </p:cNvSpPr>
          <p:nvPr/>
        </p:nvSpPr>
        <p:spPr bwMode="auto">
          <a:xfrm>
            <a:off x="561181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2411"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latin typeface="Arial" charset="0"/>
              <a:cs typeface="Arial" charset="0"/>
            </a:endParaRPr>
          </a:p>
        </p:txBody>
      </p:sp>
      <p:sp>
        <p:nvSpPr>
          <p:cNvPr id="102412" name="Text Box 30"/>
          <p:cNvSpPr txBox="1">
            <a:spLocks noChangeArrowheads="1"/>
          </p:cNvSpPr>
          <p:nvPr/>
        </p:nvSpPr>
        <p:spPr bwMode="auto">
          <a:xfrm>
            <a:off x="5467350" y="3479800"/>
            <a:ext cx="3984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2</a:t>
            </a:r>
            <a:endParaRPr lang="en-US" sz="2000">
              <a:latin typeface="Arial" charset="0"/>
              <a:cs typeface="Arial" charset="0"/>
            </a:endParaRPr>
          </a:p>
        </p:txBody>
      </p:sp>
      <p:sp>
        <p:nvSpPr>
          <p:cNvPr id="102413" name="Text Box 32"/>
          <p:cNvSpPr txBox="1">
            <a:spLocks noChangeArrowheads="1"/>
          </p:cNvSpPr>
          <p:nvPr/>
        </p:nvSpPr>
        <p:spPr bwMode="auto">
          <a:xfrm>
            <a:off x="5467350" y="485933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3</a:t>
            </a:r>
            <a:endParaRPr lang="en-US" sz="2000">
              <a:latin typeface="Arial" charset="0"/>
              <a:cs typeface="Arial" charset="0"/>
            </a:endParaRPr>
          </a:p>
        </p:txBody>
      </p:sp>
      <p:sp>
        <p:nvSpPr>
          <p:cNvPr id="102414"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2</a:t>
            </a:r>
            <a:endParaRPr lang="en-US" sz="2800">
              <a:solidFill>
                <a:srgbClr val="B3B3B3"/>
              </a:solidFill>
              <a:latin typeface="Arial" charset="0"/>
              <a:cs typeface="Arial" charset="0"/>
            </a:endParaRPr>
          </a:p>
        </p:txBody>
      </p:sp>
      <p:sp>
        <p:nvSpPr>
          <p:cNvPr id="102415"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3</a:t>
            </a:r>
            <a:endParaRPr lang="en-US" sz="2800">
              <a:solidFill>
                <a:srgbClr val="B3B3B3"/>
              </a:solidFill>
              <a:latin typeface="Arial" charset="0"/>
              <a:cs typeface="Arial" charset="0"/>
            </a:endParaRPr>
          </a:p>
        </p:txBody>
      </p:sp>
      <p:sp>
        <p:nvSpPr>
          <p:cNvPr id="108560" name="Freeform 34"/>
          <p:cNvSpPr>
            <a:spLocks/>
          </p:cNvSpPr>
          <p:nvPr/>
        </p:nvSpPr>
        <p:spPr bwMode="auto">
          <a:xfrm flipH="1">
            <a:off x="5187950"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61" name="Freeform 34"/>
          <p:cNvSpPr>
            <a:spLocks/>
          </p:cNvSpPr>
          <p:nvPr/>
        </p:nvSpPr>
        <p:spPr bwMode="auto">
          <a:xfrm flipH="1">
            <a:off x="512127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2418" name="Text Box 5"/>
          <p:cNvSpPr txBox="1">
            <a:spLocks noChangeArrowheads="1"/>
          </p:cNvSpPr>
          <p:nvPr/>
        </p:nvSpPr>
        <p:spPr bwMode="auto">
          <a:xfrm>
            <a:off x="5940425" y="24114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1</a:t>
            </a:r>
            <a:endParaRPr lang="en-US" sz="2000">
              <a:solidFill>
                <a:srgbClr val="B3B3B3"/>
              </a:solidFill>
              <a:latin typeface="Arial" charset="0"/>
              <a:cs typeface="Arial" charset="0"/>
            </a:endParaRPr>
          </a:p>
        </p:txBody>
      </p:sp>
      <p:sp>
        <p:nvSpPr>
          <p:cNvPr id="102419" name="Text Box 5"/>
          <p:cNvSpPr txBox="1">
            <a:spLocks noChangeArrowheads="1"/>
          </p:cNvSpPr>
          <p:nvPr/>
        </p:nvSpPr>
        <p:spPr bwMode="auto">
          <a:xfrm>
            <a:off x="5900738" y="377983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102420" name="Text Box 5"/>
          <p:cNvSpPr txBox="1">
            <a:spLocks noChangeArrowheads="1"/>
          </p:cNvSpPr>
          <p:nvPr/>
        </p:nvSpPr>
        <p:spPr bwMode="auto">
          <a:xfrm>
            <a:off x="5900738" y="515778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8565" name="Line 22"/>
          <p:cNvSpPr>
            <a:spLocks noChangeShapeType="1"/>
          </p:cNvSpPr>
          <p:nvPr/>
        </p:nvSpPr>
        <p:spPr bwMode="auto">
          <a:xfrm>
            <a:off x="6697663" y="2420938"/>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66" name="Line 23"/>
          <p:cNvSpPr>
            <a:spLocks noChangeShapeType="1"/>
          </p:cNvSpPr>
          <p:nvPr/>
        </p:nvSpPr>
        <p:spPr bwMode="auto">
          <a:xfrm>
            <a:off x="6697663" y="37893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67" name="Line 23"/>
          <p:cNvSpPr>
            <a:spLocks noChangeShapeType="1"/>
          </p:cNvSpPr>
          <p:nvPr/>
        </p:nvSpPr>
        <p:spPr bwMode="auto">
          <a:xfrm>
            <a:off x="669766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2424" name="Text Box 5"/>
          <p:cNvSpPr txBox="1">
            <a:spLocks noChangeArrowheads="1"/>
          </p:cNvSpPr>
          <p:nvPr/>
        </p:nvSpPr>
        <p:spPr bwMode="auto">
          <a:xfrm>
            <a:off x="6964363" y="2411413"/>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1</a:t>
            </a:r>
            <a:endParaRPr lang="en-US" sz="2000">
              <a:solidFill>
                <a:srgbClr val="B3B3B3"/>
              </a:solidFill>
              <a:latin typeface="Arial" charset="0"/>
              <a:cs typeface="Arial" charset="0"/>
            </a:endParaRPr>
          </a:p>
        </p:txBody>
      </p:sp>
      <p:sp>
        <p:nvSpPr>
          <p:cNvPr id="108569" name="Freeform 34"/>
          <p:cNvSpPr>
            <a:spLocks/>
          </p:cNvSpPr>
          <p:nvPr/>
        </p:nvSpPr>
        <p:spPr bwMode="auto">
          <a:xfrm flipH="1">
            <a:off x="6234113"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70" name="Freeform 34"/>
          <p:cNvSpPr>
            <a:spLocks/>
          </p:cNvSpPr>
          <p:nvPr/>
        </p:nvSpPr>
        <p:spPr bwMode="auto">
          <a:xfrm flipH="1">
            <a:off x="6299200"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2427" name="Text Box 5"/>
          <p:cNvSpPr txBox="1">
            <a:spLocks noChangeArrowheads="1"/>
          </p:cNvSpPr>
          <p:nvPr/>
        </p:nvSpPr>
        <p:spPr bwMode="auto">
          <a:xfrm>
            <a:off x="7031038" y="3716338"/>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102428" name="Text Box 5"/>
          <p:cNvSpPr txBox="1">
            <a:spLocks noChangeArrowheads="1"/>
          </p:cNvSpPr>
          <p:nvPr/>
        </p:nvSpPr>
        <p:spPr bwMode="auto">
          <a:xfrm>
            <a:off x="7062788" y="5116513"/>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8573" name="Line 11"/>
          <p:cNvSpPr>
            <a:spLocks noChangeShapeType="1"/>
          </p:cNvSpPr>
          <p:nvPr/>
        </p:nvSpPr>
        <p:spPr bwMode="auto">
          <a:xfrm flipV="1">
            <a:off x="6884988" y="3798888"/>
            <a:ext cx="800100" cy="6381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4" name="Line 13"/>
          <p:cNvSpPr>
            <a:spLocks noChangeShapeType="1"/>
          </p:cNvSpPr>
          <p:nvPr/>
        </p:nvSpPr>
        <p:spPr bwMode="auto">
          <a:xfrm flipV="1">
            <a:off x="6765925" y="5199063"/>
            <a:ext cx="930275" cy="7397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5" name="Line 22"/>
          <p:cNvSpPr>
            <a:spLocks noChangeShapeType="1"/>
          </p:cNvSpPr>
          <p:nvPr/>
        </p:nvSpPr>
        <p:spPr bwMode="auto">
          <a:xfrm>
            <a:off x="7786688" y="24304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6" name="Line 23"/>
          <p:cNvSpPr>
            <a:spLocks noChangeShapeType="1"/>
          </p:cNvSpPr>
          <p:nvPr/>
        </p:nvSpPr>
        <p:spPr bwMode="auto">
          <a:xfrm>
            <a:off x="7786688" y="3798888"/>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7" name="Line 23"/>
          <p:cNvSpPr>
            <a:spLocks noChangeShapeType="1"/>
          </p:cNvSpPr>
          <p:nvPr/>
        </p:nvSpPr>
        <p:spPr bwMode="auto">
          <a:xfrm>
            <a:off x="7786688" y="518160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2434" name="Text Box 5"/>
          <p:cNvSpPr txBox="1">
            <a:spLocks noChangeArrowheads="1"/>
          </p:cNvSpPr>
          <p:nvPr/>
        </p:nvSpPr>
        <p:spPr bwMode="auto">
          <a:xfrm>
            <a:off x="7721600" y="307816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d</a:t>
            </a:r>
            <a:r>
              <a:rPr lang="en-US" sz="1800" baseline="-25000">
                <a:latin typeface="Arial" charset="0"/>
                <a:cs typeface="Arial" charset="0"/>
              </a:rPr>
              <a:t>1</a:t>
            </a:r>
            <a:endParaRPr lang="en-US" sz="2000">
              <a:latin typeface="Arial" charset="0"/>
              <a:cs typeface="Arial" charset="0"/>
            </a:endParaRPr>
          </a:p>
        </p:txBody>
      </p:sp>
      <p:sp>
        <p:nvSpPr>
          <p:cNvPr id="108579" name="Freeform 34"/>
          <p:cNvSpPr>
            <a:spLocks/>
          </p:cNvSpPr>
          <p:nvPr/>
        </p:nvSpPr>
        <p:spPr bwMode="auto">
          <a:xfrm flipH="1">
            <a:off x="7323138" y="3340100"/>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80" name="Freeform 34"/>
          <p:cNvSpPr>
            <a:spLocks/>
          </p:cNvSpPr>
          <p:nvPr/>
        </p:nvSpPr>
        <p:spPr bwMode="auto">
          <a:xfrm flipH="1">
            <a:off x="7388225" y="4718050"/>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2437" name="Text Box 5"/>
          <p:cNvSpPr txBox="1">
            <a:spLocks noChangeArrowheads="1"/>
          </p:cNvSpPr>
          <p:nvPr/>
        </p:nvSpPr>
        <p:spPr bwMode="auto">
          <a:xfrm>
            <a:off x="7777163" y="4437063"/>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d</a:t>
            </a:r>
            <a:r>
              <a:rPr lang="en-US" sz="1800" baseline="-25000">
                <a:latin typeface="Arial" charset="0"/>
                <a:cs typeface="Arial" charset="0"/>
              </a:rPr>
              <a:t>2</a:t>
            </a:r>
            <a:endParaRPr lang="en-US" sz="2000">
              <a:latin typeface="Arial" charset="0"/>
              <a:cs typeface="Arial" charset="0"/>
            </a:endParaRPr>
          </a:p>
        </p:txBody>
      </p:sp>
      <p:sp>
        <p:nvSpPr>
          <p:cNvPr id="102438" name="Text Box 5"/>
          <p:cNvSpPr txBox="1">
            <a:spLocks noChangeArrowheads="1"/>
          </p:cNvSpPr>
          <p:nvPr/>
        </p:nvSpPr>
        <p:spPr bwMode="auto">
          <a:xfrm>
            <a:off x="7753350" y="580548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d</a:t>
            </a:r>
            <a:r>
              <a:rPr lang="en-US" sz="1800" baseline="-25000">
                <a:latin typeface="Arial" charset="0"/>
                <a:cs typeface="Arial" charset="0"/>
              </a:rPr>
              <a:t>3</a:t>
            </a:r>
            <a:endParaRPr lang="en-US" sz="2000">
              <a:latin typeface="Arial" charset="0"/>
              <a:cs typeface="Arial" charset="0"/>
            </a:endParaRPr>
          </a:p>
        </p:txBody>
      </p:sp>
      <p:sp>
        <p:nvSpPr>
          <p:cNvPr id="108583" name="Line 9"/>
          <p:cNvSpPr>
            <a:spLocks noChangeShapeType="1"/>
          </p:cNvSpPr>
          <p:nvPr/>
        </p:nvSpPr>
        <p:spPr bwMode="auto">
          <a:xfrm flipV="1">
            <a:off x="6791325" y="2420938"/>
            <a:ext cx="904875" cy="684212"/>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2440" name="Line 10"/>
          <p:cNvSpPr>
            <a:spLocks noChangeShapeType="1"/>
          </p:cNvSpPr>
          <p:nvPr/>
        </p:nvSpPr>
        <p:spPr bwMode="auto">
          <a:xfrm flipH="1">
            <a:off x="5702300" y="3251200"/>
            <a:ext cx="2084388" cy="304800"/>
          </a:xfrm>
          <a:prstGeom prst="line">
            <a:avLst/>
          </a:prstGeom>
          <a:noFill/>
          <a:ln w="38100">
            <a:solidFill>
              <a:srgbClr val="00B05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2441" name="Line 12"/>
          <p:cNvSpPr>
            <a:spLocks noChangeShapeType="1"/>
          </p:cNvSpPr>
          <p:nvPr/>
        </p:nvSpPr>
        <p:spPr bwMode="auto">
          <a:xfrm flipH="1">
            <a:off x="5724525" y="4559300"/>
            <a:ext cx="2128838" cy="393700"/>
          </a:xfrm>
          <a:prstGeom prst="line">
            <a:avLst/>
          </a:prstGeom>
          <a:noFill/>
          <a:ln w="38100">
            <a:solidFill>
              <a:srgbClr val="00B05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simulation</a:t>
            </a:r>
            <a:endParaRPr lang="en-US" sz="1400">
              <a:solidFill>
                <a:srgbClr val="0000FF"/>
              </a:solidFill>
              <a:latin typeface="Arial" charset="0"/>
              <a:cs typeface="MS PGothic" charset="0"/>
            </a:endParaRPr>
          </a:p>
        </p:txBody>
      </p:sp>
      <p:sp>
        <p:nvSpPr>
          <p:cNvPr id="36"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a:cs typeface="Arial"/>
            </a:endParaRPr>
          </a:p>
        </p:txBody>
      </p:sp>
      <p:sp>
        <p:nvSpPr>
          <p:cNvPr id="38" name="Rectangle 4"/>
          <p:cNvSpPr>
            <a:spLocks noChangeArrowheads="1"/>
          </p:cNvSpPr>
          <p:nvPr/>
        </p:nvSpPr>
        <p:spPr bwMode="auto">
          <a:xfrm>
            <a:off x="450850" y="2435225"/>
            <a:ext cx="3856038" cy="3922713"/>
          </a:xfrm>
          <a:prstGeom prst="rect">
            <a:avLst/>
          </a:prstGeom>
          <a:solidFill>
            <a:srgbClr val="CCCCCC"/>
          </a:solidFill>
          <a:ln>
            <a:noFill/>
          </a:ln>
          <a:effectLst/>
          <a:extLst/>
        </p:spPr>
        <p:txBody>
          <a:bodyPr/>
          <a:lstStyle/>
          <a:p>
            <a:pPr marL="495300" indent="-495300">
              <a:spcBef>
                <a:spcPct val="20000"/>
              </a:spcBef>
              <a:buClr>
                <a:schemeClr val="accent2"/>
              </a:buClr>
              <a:buFont typeface="Wingdings" charset="0"/>
              <a:buNone/>
              <a:defRPr/>
            </a:pPr>
            <a:endParaRPr lang="en-US" dirty="0">
              <a:solidFill>
                <a:schemeClr val="accent2"/>
              </a:solidFill>
              <a:latin typeface="Arial" charset="0"/>
            </a:endParaRPr>
          </a:p>
          <a:p>
            <a:pPr marL="495300" indent="-495300">
              <a:spcBef>
                <a:spcPct val="20000"/>
              </a:spcBef>
              <a:buClr>
                <a:schemeClr val="accent2"/>
              </a:buClr>
              <a:buFont typeface="Wingdings" charset="0"/>
              <a:buNone/>
              <a:defRPr/>
            </a:pPr>
            <a:r>
              <a:rPr lang="en-US" dirty="0">
                <a:solidFill>
                  <a:schemeClr val="accent2"/>
                </a:solidFill>
                <a:latin typeface="Arial" charset="0"/>
              </a:rPr>
              <a:t>Sequential program</a:t>
            </a:r>
            <a:r>
              <a:rPr lang="en-US" dirty="0">
                <a:latin typeface="Arial" charset="0"/>
              </a:rPr>
              <a:t> (k-rounds)</a:t>
            </a:r>
          </a:p>
          <a:p>
            <a:pPr marL="495300" indent="-495300">
              <a:spcBef>
                <a:spcPct val="20000"/>
              </a:spcBef>
              <a:buClr>
                <a:schemeClr val="accent2"/>
              </a:buClr>
              <a:buFont typeface="Wingdings" charset="0"/>
              <a:buNone/>
              <a:defRPr/>
            </a:pPr>
            <a:endParaRPr lang="en-US" dirty="0">
              <a:latin typeface="Arial" charset="0"/>
            </a:endParaRP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Guess a</a:t>
            </a:r>
            <a:r>
              <a:rPr lang="it-IT" sz="1600" baseline="-25000" dirty="0">
                <a:solidFill>
                  <a:srgbClr val="606060"/>
                </a:solidFill>
                <a:latin typeface="Arial" charset="0"/>
              </a:rPr>
              <a:t>2</a:t>
            </a:r>
            <a:r>
              <a:rPr lang="it-IT" sz="1600" dirty="0">
                <a:solidFill>
                  <a:srgbClr val="606060"/>
                </a:solidFill>
                <a:latin typeface="Arial" charset="0"/>
              </a:rPr>
              <a:t>,…,</a:t>
            </a:r>
            <a:r>
              <a:rPr lang="it-IT" sz="1600" dirty="0" err="1">
                <a:solidFill>
                  <a:srgbClr val="606060"/>
                </a:solidFill>
                <a:latin typeface="Arial" charset="0"/>
              </a:rPr>
              <a:t>a</a:t>
            </a:r>
            <a:r>
              <a:rPr lang="it-IT" sz="1600" baseline="-25000" dirty="0" err="1">
                <a:solidFill>
                  <a:srgbClr val="606060"/>
                </a:solidFill>
                <a:latin typeface="Arial" charset="0"/>
              </a:rPr>
              <a:t>k</a:t>
            </a:r>
            <a:endParaRPr lang="en-US" sz="1600" dirty="0">
              <a:solidFill>
                <a:srgbClr val="606060"/>
              </a:solidFill>
              <a:latin typeface="Arial" charset="0"/>
            </a:endParaRP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Execute T</a:t>
            </a:r>
            <a:r>
              <a:rPr lang="en-US" sz="1600" baseline="-25000" dirty="0">
                <a:solidFill>
                  <a:srgbClr val="606060"/>
                </a:solidFill>
                <a:latin typeface="Arial" charset="0"/>
              </a:rPr>
              <a:t>1</a:t>
            </a:r>
            <a:r>
              <a:rPr lang="en-US" sz="1600" dirty="0">
                <a:solidFill>
                  <a:srgbClr val="606060"/>
                </a:solidFill>
                <a:latin typeface="Arial" charset="0"/>
              </a:rPr>
              <a:t> to completion</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Pass b</a:t>
            </a:r>
            <a:r>
              <a:rPr lang="it-IT" sz="1600" baseline="-25000" dirty="0">
                <a:solidFill>
                  <a:srgbClr val="606060"/>
                </a:solidFill>
                <a:latin typeface="Arial" charset="0"/>
              </a:rPr>
              <a:t>1</a:t>
            </a:r>
            <a:r>
              <a:rPr lang="it-IT" sz="1600" dirty="0">
                <a:solidFill>
                  <a:srgbClr val="606060"/>
                </a:solidFill>
                <a:latin typeface="Arial" charset="0"/>
              </a:rPr>
              <a:t>,…,</a:t>
            </a:r>
            <a:r>
              <a:rPr lang="it-IT" sz="1600" dirty="0" err="1">
                <a:solidFill>
                  <a:srgbClr val="606060"/>
                </a:solidFill>
                <a:latin typeface="Arial" charset="0"/>
              </a:rPr>
              <a:t>b</a:t>
            </a:r>
            <a:r>
              <a:rPr lang="it-IT" sz="1600" baseline="-25000" dirty="0" err="1">
                <a:solidFill>
                  <a:srgbClr val="606060"/>
                </a:solidFill>
                <a:latin typeface="Arial" charset="0"/>
              </a:rPr>
              <a:t>k</a:t>
            </a:r>
            <a:r>
              <a:rPr lang="it-IT" sz="1600" baseline="-25000" dirty="0">
                <a:solidFill>
                  <a:srgbClr val="606060"/>
                </a:solidFill>
                <a:latin typeface="Arial" charset="0"/>
              </a:rPr>
              <a:t>  </a:t>
            </a:r>
            <a:r>
              <a:rPr lang="en-US" sz="1600" dirty="0">
                <a:solidFill>
                  <a:srgbClr val="606060"/>
                </a:solidFill>
                <a:latin typeface="Arial" charset="0"/>
              </a:rPr>
              <a:t>to T</a:t>
            </a:r>
            <a:r>
              <a:rPr lang="en-US" sz="1600" baseline="-25000" dirty="0">
                <a:solidFill>
                  <a:srgbClr val="606060"/>
                </a:solidFill>
                <a:latin typeface="Arial" charset="0"/>
              </a:rPr>
              <a:t>2</a:t>
            </a:r>
            <a:r>
              <a:rPr lang="en-US" sz="1600" dirty="0">
                <a:solidFill>
                  <a:srgbClr val="606060"/>
                </a:solidFill>
                <a:latin typeface="Arial" charset="0"/>
              </a:rPr>
              <a:t> </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Execute T</a:t>
            </a:r>
            <a:r>
              <a:rPr lang="en-US" sz="1600" baseline="-25000" dirty="0">
                <a:solidFill>
                  <a:srgbClr val="606060"/>
                </a:solidFill>
                <a:latin typeface="Arial" charset="0"/>
              </a:rPr>
              <a:t>2</a:t>
            </a:r>
            <a:r>
              <a:rPr lang="en-US" sz="1600" dirty="0">
                <a:solidFill>
                  <a:srgbClr val="606060"/>
                </a:solidFill>
                <a:latin typeface="Arial" charset="0"/>
              </a:rPr>
              <a:t> to completion</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Pass c</a:t>
            </a:r>
            <a:r>
              <a:rPr lang="it-IT" sz="1600" baseline="-25000" dirty="0">
                <a:solidFill>
                  <a:srgbClr val="606060"/>
                </a:solidFill>
                <a:latin typeface="Arial" charset="0"/>
              </a:rPr>
              <a:t>1</a:t>
            </a:r>
            <a:r>
              <a:rPr lang="it-IT" sz="1600" dirty="0">
                <a:solidFill>
                  <a:srgbClr val="606060"/>
                </a:solidFill>
                <a:latin typeface="Arial" charset="0"/>
              </a:rPr>
              <a:t>,…,</a:t>
            </a:r>
            <a:r>
              <a:rPr lang="it-IT" sz="1600" dirty="0" err="1">
                <a:solidFill>
                  <a:srgbClr val="606060"/>
                </a:solidFill>
                <a:latin typeface="Arial" charset="0"/>
              </a:rPr>
              <a:t>c</a:t>
            </a:r>
            <a:r>
              <a:rPr lang="it-IT" sz="1600" baseline="-25000" dirty="0" err="1">
                <a:solidFill>
                  <a:srgbClr val="606060"/>
                </a:solidFill>
                <a:latin typeface="Arial" charset="0"/>
              </a:rPr>
              <a:t>k</a:t>
            </a:r>
            <a:r>
              <a:rPr lang="it-IT" sz="1600" baseline="-25000" dirty="0">
                <a:solidFill>
                  <a:srgbClr val="606060"/>
                </a:solidFill>
                <a:latin typeface="Arial" charset="0"/>
              </a:rPr>
              <a:t>  </a:t>
            </a:r>
            <a:r>
              <a:rPr lang="en-US" sz="1600" dirty="0">
                <a:solidFill>
                  <a:srgbClr val="606060"/>
                </a:solidFill>
                <a:latin typeface="Arial" charset="0"/>
              </a:rPr>
              <a:t>to T</a:t>
            </a:r>
            <a:r>
              <a:rPr lang="en-US" sz="1600" baseline="-25000" dirty="0">
                <a:solidFill>
                  <a:srgbClr val="606060"/>
                </a:solidFill>
                <a:latin typeface="Arial" charset="0"/>
              </a:rPr>
              <a:t>3</a:t>
            </a:r>
            <a:r>
              <a:rPr lang="en-US" sz="1600" dirty="0">
                <a:solidFill>
                  <a:srgbClr val="606060"/>
                </a:solidFill>
                <a:latin typeface="Arial" charset="0"/>
              </a:rPr>
              <a:t> </a:t>
            </a:r>
          </a:p>
          <a:p>
            <a:pPr marL="908050" lvl="1" indent="-436563">
              <a:spcBef>
                <a:spcPct val="20000"/>
              </a:spcBef>
              <a:buClr>
                <a:schemeClr val="accent2"/>
              </a:buClr>
              <a:buFont typeface="Arial" charset="0"/>
              <a:buAutoNum type="arabicPeriod"/>
              <a:defRPr/>
            </a:pPr>
            <a:r>
              <a:rPr lang="en-US" sz="1600" dirty="0">
                <a:solidFill>
                  <a:srgbClr val="606060"/>
                </a:solidFill>
                <a:latin typeface="Arial" charset="0"/>
              </a:rPr>
              <a:t>Execute T</a:t>
            </a:r>
            <a:r>
              <a:rPr lang="en-US" sz="1600" baseline="-25000" dirty="0">
                <a:solidFill>
                  <a:srgbClr val="606060"/>
                </a:solidFill>
                <a:latin typeface="Arial" charset="0"/>
              </a:rPr>
              <a:t>3</a:t>
            </a:r>
            <a:r>
              <a:rPr lang="en-US" sz="1600" dirty="0">
                <a:solidFill>
                  <a:srgbClr val="606060"/>
                </a:solidFill>
                <a:latin typeface="Arial" charset="0"/>
              </a:rPr>
              <a:t> to completion</a:t>
            </a:r>
          </a:p>
          <a:p>
            <a:pPr marL="908050" lvl="1" indent="-436563">
              <a:spcBef>
                <a:spcPct val="20000"/>
              </a:spcBef>
              <a:buClr>
                <a:schemeClr val="accent2"/>
              </a:buClr>
              <a:buFont typeface="Arial" charset="0"/>
              <a:buAutoNum type="arabicPeriod"/>
              <a:defRPr/>
            </a:pPr>
            <a:r>
              <a:rPr lang="en-US" sz="1600" dirty="0">
                <a:solidFill>
                  <a:schemeClr val="bg2">
                    <a:lumMod val="75000"/>
                  </a:schemeClr>
                </a:solidFill>
                <a:latin typeface="Arial" charset="0"/>
              </a:rPr>
              <a:t>Computation </a:t>
            </a:r>
            <a:r>
              <a:rPr lang="en-US" sz="1600" dirty="0" err="1">
                <a:solidFill>
                  <a:schemeClr val="bg2">
                    <a:lumMod val="75000"/>
                  </a:schemeClr>
                </a:solidFill>
                <a:latin typeface="Arial" charset="0"/>
              </a:rPr>
              <a:t>iff</a:t>
            </a:r>
            <a:r>
              <a:rPr lang="en-US" sz="1600" dirty="0">
                <a:solidFill>
                  <a:schemeClr val="bg2">
                    <a:lumMod val="75000"/>
                  </a:schemeClr>
                </a:solidFill>
                <a:latin typeface="Arial" charset="0"/>
              </a:rPr>
              <a:t>  d</a:t>
            </a:r>
            <a:r>
              <a:rPr lang="en-US" sz="1600" baseline="-25000" dirty="0">
                <a:solidFill>
                  <a:schemeClr val="bg2">
                    <a:lumMod val="75000"/>
                  </a:schemeClr>
                </a:solidFill>
                <a:latin typeface="Arial" charset="0"/>
              </a:rPr>
              <a:t>i</a:t>
            </a:r>
            <a:r>
              <a:rPr lang="en-US" sz="1600" dirty="0">
                <a:solidFill>
                  <a:schemeClr val="bg2">
                    <a:lumMod val="75000"/>
                  </a:schemeClr>
                </a:solidFill>
                <a:latin typeface="Arial" charset="0"/>
              </a:rPr>
              <a:t> = a</a:t>
            </a:r>
            <a:r>
              <a:rPr lang="en-US" sz="1600" baseline="-25000" dirty="0">
                <a:solidFill>
                  <a:schemeClr val="bg2">
                    <a:lumMod val="75000"/>
                  </a:schemeClr>
                </a:solidFill>
                <a:latin typeface="Arial" charset="0"/>
              </a:rPr>
              <a:t>i+1</a:t>
            </a:r>
            <a:r>
              <a:rPr lang="en-US" sz="1600" dirty="0">
                <a:solidFill>
                  <a:schemeClr val="bg2">
                    <a:lumMod val="75000"/>
                  </a:schemeClr>
                </a:solidFill>
                <a:latin typeface="Arial" charset="0"/>
              </a:rPr>
              <a:t> </a:t>
            </a:r>
          </a:p>
          <a:p>
            <a:pPr marL="471487" lvl="1">
              <a:spcBef>
                <a:spcPct val="20000"/>
              </a:spcBef>
              <a:buClr>
                <a:schemeClr val="accent2"/>
              </a:buClr>
              <a:defRPr/>
            </a:pPr>
            <a:r>
              <a:rPr lang="en-US" sz="1600" dirty="0">
                <a:solidFill>
                  <a:schemeClr val="bg2">
                    <a:lumMod val="75000"/>
                  </a:schemeClr>
                </a:solidFill>
                <a:latin typeface="Arial" charset="0"/>
                <a:sym typeface="Symbol" charset="0"/>
              </a:rPr>
              <a:t>                                      </a:t>
            </a:r>
            <a:r>
              <a:rPr lang="en-US" sz="1600" dirty="0" err="1">
                <a:solidFill>
                  <a:schemeClr val="bg2">
                    <a:lumMod val="75000"/>
                  </a:schemeClr>
                </a:solidFill>
                <a:latin typeface="Arial" charset="0"/>
                <a:sym typeface="Symbol" charset="0"/>
              </a:rPr>
              <a:t>i</a:t>
            </a:r>
            <a:r>
              <a:rPr lang="en-US" sz="1600" dirty="0">
                <a:solidFill>
                  <a:schemeClr val="bg2">
                    <a:lumMod val="75000"/>
                  </a:schemeClr>
                </a:solidFill>
                <a:latin typeface="Arial" charset="0"/>
              </a:rPr>
              <a:t> </a:t>
            </a:r>
            <a:r>
              <a:rPr lang="en-US" sz="1600" dirty="0">
                <a:solidFill>
                  <a:schemeClr val="bg2">
                    <a:lumMod val="75000"/>
                  </a:schemeClr>
                </a:solidFill>
                <a:latin typeface="Arial" charset="0"/>
                <a:sym typeface="Symbol" charset="0"/>
              </a:rPr>
              <a:t> </a:t>
            </a:r>
            <a:r>
              <a:rPr lang="en-US" sz="1600" dirty="0">
                <a:solidFill>
                  <a:schemeClr val="bg2">
                    <a:lumMod val="75000"/>
                  </a:schemeClr>
                </a:solidFill>
                <a:latin typeface="Arial" charset="0"/>
              </a:rPr>
              <a:t>[1,k-1]</a:t>
            </a:r>
          </a:p>
          <a:p>
            <a:pPr marL="814387" lvl="1" indent="-342900">
              <a:spcBef>
                <a:spcPct val="20000"/>
              </a:spcBef>
              <a:buClr>
                <a:schemeClr val="accent2"/>
              </a:buClr>
              <a:buFont typeface="+mj-lt"/>
              <a:buAutoNum type="arabicPeriod" startAt="8"/>
              <a:defRPr/>
            </a:pPr>
            <a:r>
              <a:rPr lang="en-US" sz="1600" dirty="0">
                <a:solidFill>
                  <a:srgbClr val="FF0000"/>
                </a:solidFill>
                <a:latin typeface="Arial" charset="0"/>
              </a:rPr>
              <a:t>Report an </a:t>
            </a:r>
            <a:r>
              <a:rPr lang="en-US" sz="1600" b="1" dirty="0">
                <a:solidFill>
                  <a:srgbClr val="FF0000"/>
                </a:solidFill>
                <a:latin typeface="Arial" charset="0"/>
              </a:rPr>
              <a:t>error</a:t>
            </a:r>
            <a:r>
              <a:rPr lang="en-US" sz="1600" dirty="0">
                <a:solidFill>
                  <a:srgbClr val="FF0000"/>
                </a:solidFill>
                <a:latin typeface="Arial" charset="0"/>
              </a:rPr>
              <a:t> if a bug occurs during the simulation</a:t>
            </a:r>
          </a:p>
          <a:p>
            <a:pPr marL="908050" lvl="1" indent="-436563">
              <a:spcBef>
                <a:spcPct val="20000"/>
              </a:spcBef>
              <a:buClr>
                <a:schemeClr val="accent2"/>
              </a:buClr>
              <a:buFont typeface="Wingdings" charset="0"/>
              <a:buNone/>
              <a:defRPr/>
            </a:pPr>
            <a:endParaRPr lang="en-US" sz="1600" dirty="0">
              <a:latin typeface="Arial" charset="0"/>
            </a:endParaRPr>
          </a:p>
          <a:p>
            <a:pPr marL="908050" lvl="1" indent="-436563">
              <a:spcBef>
                <a:spcPct val="20000"/>
              </a:spcBef>
              <a:buClr>
                <a:schemeClr val="accent2"/>
              </a:buClr>
              <a:buFont typeface="Arial" charset="0"/>
              <a:buAutoNum type="arabicPeriod"/>
              <a:defRPr/>
            </a:pPr>
            <a:endParaRPr lang="en-US" sz="1600" dirty="0">
              <a:latin typeface="Arial" charset="0"/>
            </a:endParaRPr>
          </a:p>
          <a:p>
            <a:pPr marL="908050" lvl="1" indent="-436563">
              <a:spcBef>
                <a:spcPct val="20000"/>
              </a:spcBef>
              <a:buClr>
                <a:schemeClr val="accent2"/>
              </a:buClr>
              <a:buFont typeface="Arial" charset="0"/>
              <a:buAutoNum type="arabicPeriod"/>
              <a:defRPr/>
            </a:pPr>
            <a:endParaRPr lang="en-US" sz="1600" dirty="0">
              <a:latin typeface="Arial" charset="0"/>
            </a:endParaRPr>
          </a:p>
        </p:txBody>
      </p:sp>
      <p:sp>
        <p:nvSpPr>
          <p:cNvPr id="108548" name="Line 9"/>
          <p:cNvSpPr>
            <a:spLocks noChangeShapeType="1"/>
          </p:cNvSpPr>
          <p:nvPr/>
        </p:nvSpPr>
        <p:spPr bwMode="auto">
          <a:xfrm flipV="1">
            <a:off x="5734050" y="2449513"/>
            <a:ext cx="904875" cy="684212"/>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49" name="Line 11"/>
          <p:cNvSpPr>
            <a:spLocks noChangeShapeType="1"/>
          </p:cNvSpPr>
          <p:nvPr/>
        </p:nvSpPr>
        <p:spPr bwMode="auto">
          <a:xfrm flipV="1">
            <a:off x="5795963" y="3789363"/>
            <a:ext cx="800100" cy="6381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0" name="Line 13"/>
          <p:cNvSpPr>
            <a:spLocks noChangeShapeType="1"/>
          </p:cNvSpPr>
          <p:nvPr/>
        </p:nvSpPr>
        <p:spPr bwMode="auto">
          <a:xfrm flipV="1">
            <a:off x="5676900" y="5189538"/>
            <a:ext cx="930275" cy="7397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4455"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1</a:t>
            </a:r>
            <a:endParaRPr lang="en-US" sz="2800">
              <a:solidFill>
                <a:srgbClr val="B3B3B3"/>
              </a:solidFill>
              <a:latin typeface="Arial" charset="0"/>
              <a:cs typeface="Arial" charset="0"/>
            </a:endParaRPr>
          </a:p>
        </p:txBody>
      </p:sp>
      <p:sp>
        <p:nvSpPr>
          <p:cNvPr id="108552" name="Line 22"/>
          <p:cNvSpPr>
            <a:spLocks noChangeShapeType="1"/>
          </p:cNvSpPr>
          <p:nvPr/>
        </p:nvSpPr>
        <p:spPr bwMode="auto">
          <a:xfrm>
            <a:off x="5611813" y="241141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3" name="Line 23"/>
          <p:cNvSpPr>
            <a:spLocks noChangeShapeType="1"/>
          </p:cNvSpPr>
          <p:nvPr/>
        </p:nvSpPr>
        <p:spPr bwMode="auto">
          <a:xfrm>
            <a:off x="5611813" y="380365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54" name="Line 24"/>
          <p:cNvSpPr>
            <a:spLocks noChangeShapeType="1"/>
          </p:cNvSpPr>
          <p:nvPr/>
        </p:nvSpPr>
        <p:spPr bwMode="auto">
          <a:xfrm>
            <a:off x="561181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4459"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latin typeface="Arial" charset="0"/>
              <a:cs typeface="Arial" charset="0"/>
            </a:endParaRPr>
          </a:p>
        </p:txBody>
      </p:sp>
      <p:sp>
        <p:nvSpPr>
          <p:cNvPr id="108556" name="Text Box 30"/>
          <p:cNvSpPr txBox="1">
            <a:spLocks noChangeArrowheads="1"/>
          </p:cNvSpPr>
          <p:nvPr/>
        </p:nvSpPr>
        <p:spPr bwMode="auto">
          <a:xfrm>
            <a:off x="5467350" y="3479800"/>
            <a:ext cx="3984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en-US" sz="1800" dirty="0" smtClean="0">
                <a:solidFill>
                  <a:schemeClr val="bg2">
                    <a:lumMod val="60000"/>
                    <a:lumOff val="40000"/>
                  </a:schemeClr>
                </a:solidFill>
                <a:latin typeface="Arial" charset="0"/>
                <a:cs typeface="Arial" charset="0"/>
              </a:rPr>
              <a:t>a</a:t>
            </a:r>
            <a:r>
              <a:rPr lang="en-US" sz="1800" baseline="-25000" dirty="0" smtClean="0">
                <a:solidFill>
                  <a:schemeClr val="bg2">
                    <a:lumMod val="60000"/>
                    <a:lumOff val="40000"/>
                  </a:schemeClr>
                </a:solidFill>
                <a:latin typeface="Arial" charset="0"/>
                <a:cs typeface="Arial" charset="0"/>
              </a:rPr>
              <a:t>2</a:t>
            </a:r>
            <a:endParaRPr lang="en-US" sz="2000" dirty="0" smtClean="0">
              <a:solidFill>
                <a:schemeClr val="bg2">
                  <a:lumMod val="60000"/>
                  <a:lumOff val="40000"/>
                </a:schemeClr>
              </a:solidFill>
              <a:latin typeface="Arial" charset="0"/>
              <a:cs typeface="Arial" charset="0"/>
            </a:endParaRPr>
          </a:p>
        </p:txBody>
      </p:sp>
      <p:sp>
        <p:nvSpPr>
          <p:cNvPr id="104461" name="Text Box 32"/>
          <p:cNvSpPr txBox="1">
            <a:spLocks noChangeArrowheads="1"/>
          </p:cNvSpPr>
          <p:nvPr/>
        </p:nvSpPr>
        <p:spPr bwMode="auto">
          <a:xfrm>
            <a:off x="5467350" y="485933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a</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4462"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2</a:t>
            </a:r>
            <a:endParaRPr lang="en-US" sz="2800">
              <a:solidFill>
                <a:srgbClr val="B3B3B3"/>
              </a:solidFill>
              <a:latin typeface="Arial" charset="0"/>
              <a:cs typeface="Arial" charset="0"/>
            </a:endParaRPr>
          </a:p>
        </p:txBody>
      </p:sp>
      <p:sp>
        <p:nvSpPr>
          <p:cNvPr id="104463"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B3B3B3"/>
                </a:solidFill>
                <a:latin typeface="Arial" charset="0"/>
                <a:cs typeface="Arial" charset="0"/>
              </a:rPr>
              <a:t>T</a:t>
            </a:r>
            <a:r>
              <a:rPr lang="en-US" sz="2800" baseline="-25000">
                <a:solidFill>
                  <a:srgbClr val="B3B3B3"/>
                </a:solidFill>
                <a:latin typeface="Arial" charset="0"/>
                <a:cs typeface="Arial" charset="0"/>
              </a:rPr>
              <a:t>3</a:t>
            </a:r>
            <a:endParaRPr lang="en-US" sz="2800">
              <a:solidFill>
                <a:srgbClr val="B3B3B3"/>
              </a:solidFill>
              <a:latin typeface="Arial" charset="0"/>
              <a:cs typeface="Arial" charset="0"/>
            </a:endParaRPr>
          </a:p>
        </p:txBody>
      </p:sp>
      <p:sp>
        <p:nvSpPr>
          <p:cNvPr id="108560" name="Freeform 34"/>
          <p:cNvSpPr>
            <a:spLocks/>
          </p:cNvSpPr>
          <p:nvPr/>
        </p:nvSpPr>
        <p:spPr bwMode="auto">
          <a:xfrm flipH="1">
            <a:off x="5187950"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61" name="Freeform 34"/>
          <p:cNvSpPr>
            <a:spLocks/>
          </p:cNvSpPr>
          <p:nvPr/>
        </p:nvSpPr>
        <p:spPr bwMode="auto">
          <a:xfrm flipH="1">
            <a:off x="5121275"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4466" name="Text Box 5"/>
          <p:cNvSpPr txBox="1">
            <a:spLocks noChangeArrowheads="1"/>
          </p:cNvSpPr>
          <p:nvPr/>
        </p:nvSpPr>
        <p:spPr bwMode="auto">
          <a:xfrm>
            <a:off x="5940425" y="241141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1</a:t>
            </a:r>
            <a:endParaRPr lang="en-US" sz="2000">
              <a:solidFill>
                <a:srgbClr val="B3B3B3"/>
              </a:solidFill>
              <a:latin typeface="Arial" charset="0"/>
              <a:cs typeface="Arial" charset="0"/>
            </a:endParaRPr>
          </a:p>
        </p:txBody>
      </p:sp>
      <p:sp>
        <p:nvSpPr>
          <p:cNvPr id="104467" name="Text Box 5"/>
          <p:cNvSpPr txBox="1">
            <a:spLocks noChangeArrowheads="1"/>
          </p:cNvSpPr>
          <p:nvPr/>
        </p:nvSpPr>
        <p:spPr bwMode="auto">
          <a:xfrm>
            <a:off x="5900738" y="377983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104468" name="Text Box 5"/>
          <p:cNvSpPr txBox="1">
            <a:spLocks noChangeArrowheads="1"/>
          </p:cNvSpPr>
          <p:nvPr/>
        </p:nvSpPr>
        <p:spPr bwMode="auto">
          <a:xfrm>
            <a:off x="5900738" y="5157788"/>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b</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8565" name="Line 22"/>
          <p:cNvSpPr>
            <a:spLocks noChangeShapeType="1"/>
          </p:cNvSpPr>
          <p:nvPr/>
        </p:nvSpPr>
        <p:spPr bwMode="auto">
          <a:xfrm>
            <a:off x="6697663" y="2420938"/>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66" name="Line 23"/>
          <p:cNvSpPr>
            <a:spLocks noChangeShapeType="1"/>
          </p:cNvSpPr>
          <p:nvPr/>
        </p:nvSpPr>
        <p:spPr bwMode="auto">
          <a:xfrm>
            <a:off x="6697663" y="37893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67" name="Line 23"/>
          <p:cNvSpPr>
            <a:spLocks noChangeShapeType="1"/>
          </p:cNvSpPr>
          <p:nvPr/>
        </p:nvSpPr>
        <p:spPr bwMode="auto">
          <a:xfrm>
            <a:off x="6697663" y="51736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4472" name="Text Box 5"/>
          <p:cNvSpPr txBox="1">
            <a:spLocks noChangeArrowheads="1"/>
          </p:cNvSpPr>
          <p:nvPr/>
        </p:nvSpPr>
        <p:spPr bwMode="auto">
          <a:xfrm>
            <a:off x="6964363" y="2411413"/>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1</a:t>
            </a:r>
            <a:endParaRPr lang="en-US" sz="2000">
              <a:solidFill>
                <a:srgbClr val="B3B3B3"/>
              </a:solidFill>
              <a:latin typeface="Arial" charset="0"/>
              <a:cs typeface="Arial" charset="0"/>
            </a:endParaRPr>
          </a:p>
        </p:txBody>
      </p:sp>
      <p:sp>
        <p:nvSpPr>
          <p:cNvPr id="108569" name="Freeform 34"/>
          <p:cNvSpPr>
            <a:spLocks/>
          </p:cNvSpPr>
          <p:nvPr/>
        </p:nvSpPr>
        <p:spPr bwMode="auto">
          <a:xfrm flipH="1">
            <a:off x="6234113" y="3284538"/>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70" name="Freeform 34"/>
          <p:cNvSpPr>
            <a:spLocks/>
          </p:cNvSpPr>
          <p:nvPr/>
        </p:nvSpPr>
        <p:spPr bwMode="auto">
          <a:xfrm flipH="1">
            <a:off x="6299200" y="4708525"/>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4475" name="Text Box 5"/>
          <p:cNvSpPr txBox="1">
            <a:spLocks noChangeArrowheads="1"/>
          </p:cNvSpPr>
          <p:nvPr/>
        </p:nvSpPr>
        <p:spPr bwMode="auto">
          <a:xfrm>
            <a:off x="7031038" y="3716338"/>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104476" name="Text Box 5"/>
          <p:cNvSpPr txBox="1">
            <a:spLocks noChangeArrowheads="1"/>
          </p:cNvSpPr>
          <p:nvPr/>
        </p:nvSpPr>
        <p:spPr bwMode="auto">
          <a:xfrm>
            <a:off x="7062788" y="5116513"/>
            <a:ext cx="3857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c</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8573" name="Line 11"/>
          <p:cNvSpPr>
            <a:spLocks noChangeShapeType="1"/>
          </p:cNvSpPr>
          <p:nvPr/>
        </p:nvSpPr>
        <p:spPr bwMode="auto">
          <a:xfrm flipV="1">
            <a:off x="6884988" y="3798888"/>
            <a:ext cx="800100" cy="6381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4" name="Line 13"/>
          <p:cNvSpPr>
            <a:spLocks noChangeShapeType="1"/>
          </p:cNvSpPr>
          <p:nvPr/>
        </p:nvSpPr>
        <p:spPr bwMode="auto">
          <a:xfrm flipV="1">
            <a:off x="6765925" y="5199063"/>
            <a:ext cx="930275" cy="739775"/>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5" name="Line 22"/>
          <p:cNvSpPr>
            <a:spLocks noChangeShapeType="1"/>
          </p:cNvSpPr>
          <p:nvPr/>
        </p:nvSpPr>
        <p:spPr bwMode="auto">
          <a:xfrm>
            <a:off x="7786688" y="2430463"/>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6" name="Line 23"/>
          <p:cNvSpPr>
            <a:spLocks noChangeShapeType="1"/>
          </p:cNvSpPr>
          <p:nvPr/>
        </p:nvSpPr>
        <p:spPr bwMode="auto">
          <a:xfrm>
            <a:off x="7786688" y="3798888"/>
            <a:ext cx="0" cy="776287"/>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8577" name="Line 23"/>
          <p:cNvSpPr>
            <a:spLocks noChangeShapeType="1"/>
          </p:cNvSpPr>
          <p:nvPr/>
        </p:nvSpPr>
        <p:spPr bwMode="auto">
          <a:xfrm>
            <a:off x="7786688" y="5181600"/>
            <a:ext cx="0" cy="776288"/>
          </a:xfrm>
          <a:prstGeom prst="line">
            <a:avLst/>
          </a:prstGeom>
          <a:noFill/>
          <a:ln w="38100">
            <a:solidFill>
              <a:schemeClr val="bg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104482" name="Text Box 5"/>
          <p:cNvSpPr txBox="1">
            <a:spLocks noChangeArrowheads="1"/>
          </p:cNvSpPr>
          <p:nvPr/>
        </p:nvSpPr>
        <p:spPr bwMode="auto">
          <a:xfrm>
            <a:off x="7721600" y="3078163"/>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d</a:t>
            </a:r>
            <a:r>
              <a:rPr lang="en-US" sz="1800" baseline="-25000">
                <a:solidFill>
                  <a:srgbClr val="B3B3B3"/>
                </a:solidFill>
                <a:latin typeface="Arial" charset="0"/>
                <a:cs typeface="Arial" charset="0"/>
              </a:rPr>
              <a:t>1</a:t>
            </a:r>
            <a:endParaRPr lang="en-US" sz="2000">
              <a:solidFill>
                <a:srgbClr val="B3B3B3"/>
              </a:solidFill>
              <a:latin typeface="Arial" charset="0"/>
              <a:cs typeface="Arial" charset="0"/>
            </a:endParaRPr>
          </a:p>
        </p:txBody>
      </p:sp>
      <p:sp>
        <p:nvSpPr>
          <p:cNvPr id="108579" name="Freeform 34"/>
          <p:cNvSpPr>
            <a:spLocks/>
          </p:cNvSpPr>
          <p:nvPr/>
        </p:nvSpPr>
        <p:spPr bwMode="auto">
          <a:xfrm flipH="1">
            <a:off x="7323138" y="3340100"/>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8580" name="Freeform 34"/>
          <p:cNvSpPr>
            <a:spLocks/>
          </p:cNvSpPr>
          <p:nvPr/>
        </p:nvSpPr>
        <p:spPr bwMode="auto">
          <a:xfrm flipH="1">
            <a:off x="7388225" y="4718050"/>
            <a:ext cx="381000" cy="3048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bg2">
                <a:lumMod val="60000"/>
                <a:lumOff val="40000"/>
              </a:schemeClr>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pPr>
              <a:defRPr/>
            </a:pPr>
            <a:endParaRPr lang="en-US"/>
          </a:p>
        </p:txBody>
      </p:sp>
      <p:sp>
        <p:nvSpPr>
          <p:cNvPr id="104485" name="Text Box 5"/>
          <p:cNvSpPr txBox="1">
            <a:spLocks noChangeArrowheads="1"/>
          </p:cNvSpPr>
          <p:nvPr/>
        </p:nvSpPr>
        <p:spPr bwMode="auto">
          <a:xfrm>
            <a:off x="7777163" y="4437063"/>
            <a:ext cx="39846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d</a:t>
            </a:r>
            <a:r>
              <a:rPr lang="en-US" sz="1800" baseline="-25000">
                <a:solidFill>
                  <a:srgbClr val="B3B3B3"/>
                </a:solidFill>
                <a:latin typeface="Arial" charset="0"/>
                <a:cs typeface="Arial" charset="0"/>
              </a:rPr>
              <a:t>2</a:t>
            </a:r>
            <a:endParaRPr lang="en-US" sz="2000">
              <a:solidFill>
                <a:srgbClr val="B3B3B3"/>
              </a:solidFill>
              <a:latin typeface="Arial" charset="0"/>
              <a:cs typeface="Arial" charset="0"/>
            </a:endParaRPr>
          </a:p>
        </p:txBody>
      </p:sp>
      <p:sp>
        <p:nvSpPr>
          <p:cNvPr id="104486" name="Text Box 5"/>
          <p:cNvSpPr txBox="1">
            <a:spLocks noChangeArrowheads="1"/>
          </p:cNvSpPr>
          <p:nvPr/>
        </p:nvSpPr>
        <p:spPr bwMode="auto">
          <a:xfrm>
            <a:off x="7753350" y="5805488"/>
            <a:ext cx="398463"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solidFill>
                  <a:srgbClr val="B3B3B3"/>
                </a:solidFill>
                <a:latin typeface="Arial" charset="0"/>
                <a:cs typeface="Arial" charset="0"/>
              </a:rPr>
              <a:t>d</a:t>
            </a:r>
            <a:r>
              <a:rPr lang="en-US" sz="1800" baseline="-25000">
                <a:solidFill>
                  <a:srgbClr val="B3B3B3"/>
                </a:solidFill>
                <a:latin typeface="Arial" charset="0"/>
                <a:cs typeface="Arial" charset="0"/>
              </a:rPr>
              <a:t>3</a:t>
            </a:r>
            <a:endParaRPr lang="en-US" sz="2000">
              <a:solidFill>
                <a:srgbClr val="B3B3B3"/>
              </a:solidFill>
              <a:latin typeface="Arial" charset="0"/>
              <a:cs typeface="Arial" charset="0"/>
            </a:endParaRPr>
          </a:p>
        </p:txBody>
      </p:sp>
      <p:sp>
        <p:nvSpPr>
          <p:cNvPr id="108583" name="Line 9"/>
          <p:cNvSpPr>
            <a:spLocks noChangeShapeType="1"/>
          </p:cNvSpPr>
          <p:nvPr/>
        </p:nvSpPr>
        <p:spPr bwMode="auto">
          <a:xfrm flipV="1">
            <a:off x="6791325" y="2420938"/>
            <a:ext cx="904875" cy="684212"/>
          </a:xfrm>
          <a:prstGeom prst="line">
            <a:avLst/>
          </a:prstGeom>
          <a:noFill/>
          <a:ln w="9525">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41" name="Line 10"/>
          <p:cNvSpPr>
            <a:spLocks noChangeShapeType="1"/>
          </p:cNvSpPr>
          <p:nvPr/>
        </p:nvSpPr>
        <p:spPr bwMode="auto">
          <a:xfrm flipH="1">
            <a:off x="5702300" y="3251200"/>
            <a:ext cx="2084388" cy="304800"/>
          </a:xfrm>
          <a:prstGeom prst="line">
            <a:avLst/>
          </a:prstGeom>
          <a:noFill/>
          <a:ln w="38100">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sp>
        <p:nvSpPr>
          <p:cNvPr id="42" name="Line 12"/>
          <p:cNvSpPr>
            <a:spLocks noChangeShapeType="1"/>
          </p:cNvSpPr>
          <p:nvPr/>
        </p:nvSpPr>
        <p:spPr bwMode="auto">
          <a:xfrm flipH="1">
            <a:off x="5724525" y="4559300"/>
            <a:ext cx="2128838" cy="393700"/>
          </a:xfrm>
          <a:prstGeom prst="line">
            <a:avLst/>
          </a:prstGeom>
          <a:noFill/>
          <a:ln w="38100">
            <a:solidFill>
              <a:schemeClr val="bg2">
                <a:lumMod val="60000"/>
                <a:lumOff val="40000"/>
              </a:schemeClr>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US"/>
          </a:p>
        </p:txBody>
      </p:sp>
      <p:pic>
        <p:nvPicPr>
          <p:cNvPr id="2" name="Picture 1" descr="bug_pictu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3300" y="3340100"/>
            <a:ext cx="947738" cy="712788"/>
          </a:xfrm>
          <a:prstGeom prst="rect">
            <a:avLst/>
          </a:prstGeom>
          <a:solidFill>
            <a:schemeClr val="accent1">
              <a:lumMod val="75000"/>
            </a:schemeClr>
          </a:solidFill>
          <a:ln w="38100">
            <a:solidFill>
              <a:srgbClr val="FF0000"/>
            </a:solidFill>
          </a:ln>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Content Placeholder 2"/>
          <p:cNvSpPr>
            <a:spLocks noGrp="1"/>
          </p:cNvSpPr>
          <p:nvPr>
            <p:ph idx="1"/>
          </p:nvPr>
        </p:nvSpPr>
        <p:spPr bwMode="auto">
          <a:xfrm>
            <a:off x="0" y="3657600"/>
            <a:ext cx="9144000" cy="2527300"/>
          </a:xfrm>
          <a:solidFill>
            <a:schemeClr val="tx1"/>
          </a:solidFill>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457200" lvl="1" indent="0" algn="ctr">
              <a:buFont typeface="Arial" charset="0"/>
              <a:buNone/>
              <a:defRPr/>
            </a:pPr>
            <a:endParaRPr lang="en-GB" sz="4400" b="1" dirty="0">
              <a:solidFill>
                <a:srgbClr val="3366FF"/>
              </a:solidFill>
              <a:latin typeface="Calibri" charset="0"/>
              <a:cs typeface="MS PGothic" charset="0"/>
            </a:endParaRPr>
          </a:p>
          <a:p>
            <a:pPr marL="457200" lvl="1" indent="0" algn="ctr">
              <a:buFont typeface="Arial" charset="0"/>
              <a:buNone/>
              <a:defRPr/>
            </a:pPr>
            <a:r>
              <a:rPr lang="en-GB" sz="4400" b="1" dirty="0" smtClean="0">
                <a:solidFill>
                  <a:schemeClr val="bg1"/>
                </a:solidFill>
                <a:latin typeface="Calibri" charset="0"/>
                <a:cs typeface="MS PGothic" charset="0"/>
              </a:rPr>
              <a:t>Lazy</a:t>
            </a:r>
            <a:r>
              <a:rPr lang="en-GB" sz="4400" b="1" dirty="0" smtClean="0">
                <a:solidFill>
                  <a:schemeClr val="tx1">
                    <a:lumMod val="65000"/>
                    <a:lumOff val="35000"/>
                  </a:schemeClr>
                </a:solidFill>
                <a:latin typeface="Calibri" charset="0"/>
                <a:cs typeface="MS PGothic" charset="0"/>
              </a:rPr>
              <a:t>   </a:t>
            </a:r>
            <a:r>
              <a:rPr lang="en-GB" sz="4400" b="1" dirty="0" err="1" smtClean="0">
                <a:solidFill>
                  <a:srgbClr val="FFFFFF"/>
                </a:solidFill>
                <a:latin typeface="Calibri" charset="0"/>
                <a:cs typeface="MS PGothic" charset="0"/>
              </a:rPr>
              <a:t>Sequentialization</a:t>
            </a:r>
            <a:endParaRPr lang="en-GB" sz="4400" b="1" dirty="0" smtClean="0">
              <a:solidFill>
                <a:srgbClr val="FFFFFF"/>
              </a:solidFill>
              <a:latin typeface="Calibri" charset="0"/>
              <a:cs typeface="MS PGothic" charset="0"/>
            </a:endParaRPr>
          </a:p>
          <a:p>
            <a:pPr marL="457200" lvl="1" indent="0" algn="ctr">
              <a:buFont typeface="Arial" charset="0"/>
              <a:buNone/>
              <a:defRPr/>
            </a:pPr>
            <a:r>
              <a:rPr lang="en-GB" sz="4400" b="1" dirty="0" smtClean="0">
                <a:solidFill>
                  <a:schemeClr val="tx1">
                    <a:lumMod val="65000"/>
                    <a:lumOff val="35000"/>
                  </a:schemeClr>
                </a:solidFill>
                <a:latin typeface="Calibri" charset="0"/>
                <a:cs typeface="MS PGothic" charset="0"/>
              </a:rPr>
              <a:t>(Lazy Approach)</a:t>
            </a:r>
            <a:endParaRPr lang="en-GB" sz="4400" b="1" dirty="0">
              <a:solidFill>
                <a:schemeClr val="tx1">
                  <a:lumMod val="65000"/>
                  <a:lumOff val="35000"/>
                </a:schemeClr>
              </a:solidFill>
              <a:latin typeface="Calibri" charset="0"/>
              <a:cs typeface="MS PGothic" charset="0"/>
            </a:endParaRPr>
          </a:p>
        </p:txBody>
      </p:sp>
      <p:sp>
        <p:nvSpPr>
          <p:cNvPr id="119810" name="Rectangle 1"/>
          <p:cNvSpPr>
            <a:spLocks noChangeArrowheads="1"/>
          </p:cNvSpPr>
          <p:nvPr/>
        </p:nvSpPr>
        <p:spPr bwMode="auto">
          <a:xfrm>
            <a:off x="1701800" y="6253163"/>
            <a:ext cx="61420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20000"/>
              </a:spcBef>
            </a:pPr>
            <a:r>
              <a:rPr lang="en-US" sz="2400" b="1">
                <a:solidFill>
                  <a:srgbClr val="3366FF"/>
                </a:solidFill>
                <a:latin typeface="Arial" charset="0"/>
                <a:cs typeface="Arial" charset="0"/>
              </a:rPr>
              <a:t>[ La Torre-Madhusudan-Parlato, CAV’09 ]</a:t>
            </a:r>
            <a:r>
              <a:rPr lang="en-US" sz="2400" b="1">
                <a:solidFill>
                  <a:srgbClr val="0000FF"/>
                </a:solidFill>
                <a:latin typeface="Arial" charset="0"/>
                <a:cs typeface="Arial" charset="0"/>
              </a:rPr>
              <a:t> </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a:spLocks noChangeArrowheads="1"/>
          </p:cNvSpPr>
          <p:nvPr/>
        </p:nvSpPr>
        <p:spPr bwMode="auto">
          <a:xfrm>
            <a:off x="4638675" y="1460500"/>
            <a:ext cx="3789363" cy="489743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latin typeface="Arial"/>
              <a:cs typeface="Arial"/>
            </a:endParaRPr>
          </a:p>
        </p:txBody>
      </p:sp>
      <p:sp>
        <p:nvSpPr>
          <p:cNvPr id="120834" name="Title 1"/>
          <p:cNvSpPr>
            <a:spLocks noGrp="1"/>
          </p:cNvSpPr>
          <p:nvPr>
            <p:ph type="title"/>
          </p:nvPr>
        </p:nvSpPr>
        <p:spPr>
          <a:xfrm>
            <a:off x="-3175" y="0"/>
            <a:ext cx="9172575" cy="762000"/>
          </a:xfrm>
        </p:spPr>
        <p:txBody>
          <a:bodyPr/>
          <a:lstStyle/>
          <a:p>
            <a:r>
              <a:rPr lang="en-US" sz="2800">
                <a:latin typeface="Charcoal CY" charset="0"/>
                <a:cs typeface="MS PGothic" charset="0"/>
              </a:rPr>
              <a:t>  LR sequentialization is  “eager” </a:t>
            </a:r>
            <a:endParaRPr lang="en-US" sz="1400">
              <a:solidFill>
                <a:srgbClr val="0000FF"/>
              </a:solidFill>
              <a:latin typeface="Arial" charset="0"/>
              <a:cs typeface="MS PGothic" charset="0"/>
            </a:endParaRPr>
          </a:p>
        </p:txBody>
      </p:sp>
      <p:sp>
        <p:nvSpPr>
          <p:cNvPr id="120835" name="Line 9"/>
          <p:cNvSpPr>
            <a:spLocks noChangeShapeType="1"/>
          </p:cNvSpPr>
          <p:nvPr/>
        </p:nvSpPr>
        <p:spPr bwMode="auto">
          <a:xfrm flipV="1">
            <a:off x="5734050" y="2449513"/>
            <a:ext cx="904875" cy="684212"/>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36" name="Line 11"/>
          <p:cNvSpPr>
            <a:spLocks noChangeShapeType="1"/>
          </p:cNvSpPr>
          <p:nvPr/>
        </p:nvSpPr>
        <p:spPr bwMode="auto">
          <a:xfrm flipV="1">
            <a:off x="5795963" y="3654425"/>
            <a:ext cx="800100" cy="638175"/>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37" name="Line 13"/>
          <p:cNvSpPr>
            <a:spLocks noChangeShapeType="1"/>
          </p:cNvSpPr>
          <p:nvPr/>
        </p:nvSpPr>
        <p:spPr bwMode="auto">
          <a:xfrm flipV="1">
            <a:off x="5676900" y="4919663"/>
            <a:ext cx="930275" cy="739775"/>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38" name="Text Box 20"/>
          <p:cNvSpPr txBox="1">
            <a:spLocks noChangeArrowheads="1"/>
          </p:cNvSpPr>
          <p:nvPr/>
        </p:nvSpPr>
        <p:spPr bwMode="auto">
          <a:xfrm>
            <a:off x="5413375" y="1573213"/>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latin typeface="Arial" charset="0"/>
                <a:cs typeface="Arial" charset="0"/>
              </a:rPr>
              <a:t>T</a:t>
            </a:r>
            <a:r>
              <a:rPr lang="en-US" sz="2800" baseline="-25000">
                <a:latin typeface="Arial" charset="0"/>
                <a:cs typeface="Arial" charset="0"/>
              </a:rPr>
              <a:t>1</a:t>
            </a:r>
            <a:endParaRPr lang="en-US" sz="2800">
              <a:latin typeface="Arial" charset="0"/>
              <a:cs typeface="Arial" charset="0"/>
            </a:endParaRPr>
          </a:p>
        </p:txBody>
      </p:sp>
      <p:sp>
        <p:nvSpPr>
          <p:cNvPr id="120839" name="Line 22"/>
          <p:cNvSpPr>
            <a:spLocks noChangeShapeType="1"/>
          </p:cNvSpPr>
          <p:nvPr/>
        </p:nvSpPr>
        <p:spPr bwMode="auto">
          <a:xfrm>
            <a:off x="5611813" y="241141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40" name="Line 23"/>
          <p:cNvSpPr>
            <a:spLocks noChangeShapeType="1"/>
          </p:cNvSpPr>
          <p:nvPr/>
        </p:nvSpPr>
        <p:spPr bwMode="auto">
          <a:xfrm>
            <a:off x="5611813" y="366871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41" name="Line 24"/>
          <p:cNvSpPr>
            <a:spLocks noChangeShapeType="1"/>
          </p:cNvSpPr>
          <p:nvPr/>
        </p:nvSpPr>
        <p:spPr bwMode="auto">
          <a:xfrm>
            <a:off x="5611813" y="490378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42" name="Rectangle 25"/>
          <p:cNvSpPr>
            <a:spLocks noChangeArrowheads="1"/>
          </p:cNvSpPr>
          <p:nvPr/>
        </p:nvSpPr>
        <p:spPr bwMode="auto">
          <a:xfrm>
            <a:off x="5470525" y="2530475"/>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latin typeface="Arial" charset="0"/>
              <a:cs typeface="Arial" charset="0"/>
            </a:endParaRPr>
          </a:p>
        </p:txBody>
      </p:sp>
      <p:sp>
        <p:nvSpPr>
          <p:cNvPr id="120843" name="Text Box 30"/>
          <p:cNvSpPr txBox="1">
            <a:spLocks noChangeArrowheads="1"/>
          </p:cNvSpPr>
          <p:nvPr/>
        </p:nvSpPr>
        <p:spPr bwMode="auto">
          <a:xfrm>
            <a:off x="5116513" y="3371850"/>
            <a:ext cx="398462"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2</a:t>
            </a:r>
            <a:endParaRPr lang="en-US" sz="2000">
              <a:latin typeface="Arial" charset="0"/>
              <a:cs typeface="Arial" charset="0"/>
            </a:endParaRPr>
          </a:p>
        </p:txBody>
      </p:sp>
      <p:sp>
        <p:nvSpPr>
          <p:cNvPr id="120844" name="Text Box 21"/>
          <p:cNvSpPr txBox="1">
            <a:spLocks noChangeArrowheads="1"/>
          </p:cNvSpPr>
          <p:nvPr/>
        </p:nvSpPr>
        <p:spPr bwMode="auto">
          <a:xfrm>
            <a:off x="6408738" y="1565275"/>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000000"/>
                </a:solidFill>
                <a:latin typeface="Arial" charset="0"/>
                <a:cs typeface="Arial" charset="0"/>
              </a:rPr>
              <a:t>T</a:t>
            </a:r>
            <a:r>
              <a:rPr lang="en-US" sz="2800" baseline="-25000">
                <a:solidFill>
                  <a:srgbClr val="000000"/>
                </a:solidFill>
                <a:latin typeface="Arial" charset="0"/>
                <a:cs typeface="Arial" charset="0"/>
              </a:rPr>
              <a:t>2</a:t>
            </a:r>
            <a:endParaRPr lang="en-US" sz="2800">
              <a:solidFill>
                <a:srgbClr val="000000"/>
              </a:solidFill>
              <a:latin typeface="Arial" charset="0"/>
              <a:cs typeface="Arial" charset="0"/>
            </a:endParaRPr>
          </a:p>
        </p:txBody>
      </p:sp>
      <p:sp>
        <p:nvSpPr>
          <p:cNvPr id="120845" name="Text Box 21"/>
          <p:cNvSpPr txBox="1">
            <a:spLocks noChangeArrowheads="1"/>
          </p:cNvSpPr>
          <p:nvPr/>
        </p:nvSpPr>
        <p:spPr bwMode="auto">
          <a:xfrm>
            <a:off x="7429500" y="15446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000000"/>
                </a:solidFill>
                <a:latin typeface="Arial" charset="0"/>
                <a:cs typeface="Arial" charset="0"/>
              </a:rPr>
              <a:t>T</a:t>
            </a:r>
            <a:r>
              <a:rPr lang="en-US" sz="2800" baseline="-25000">
                <a:solidFill>
                  <a:srgbClr val="000000"/>
                </a:solidFill>
                <a:latin typeface="Arial" charset="0"/>
                <a:cs typeface="Arial" charset="0"/>
              </a:rPr>
              <a:t>3</a:t>
            </a:r>
            <a:endParaRPr lang="en-US" sz="2800">
              <a:solidFill>
                <a:srgbClr val="000000"/>
              </a:solidFill>
              <a:latin typeface="Arial" charset="0"/>
              <a:cs typeface="Arial" charset="0"/>
            </a:endParaRPr>
          </a:p>
        </p:txBody>
      </p:sp>
      <p:sp>
        <p:nvSpPr>
          <p:cNvPr id="120846" name="Line 22"/>
          <p:cNvSpPr>
            <a:spLocks noChangeShapeType="1"/>
          </p:cNvSpPr>
          <p:nvPr/>
        </p:nvSpPr>
        <p:spPr bwMode="auto">
          <a:xfrm>
            <a:off x="6697663" y="242093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47" name="Line 23"/>
          <p:cNvSpPr>
            <a:spLocks noChangeShapeType="1"/>
          </p:cNvSpPr>
          <p:nvPr/>
        </p:nvSpPr>
        <p:spPr bwMode="auto">
          <a:xfrm>
            <a:off x="6697663" y="3654425"/>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48" name="Line 23"/>
          <p:cNvSpPr>
            <a:spLocks noChangeShapeType="1"/>
          </p:cNvSpPr>
          <p:nvPr/>
        </p:nvSpPr>
        <p:spPr bwMode="auto">
          <a:xfrm>
            <a:off x="6697663" y="4903788"/>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49" name="Line 11"/>
          <p:cNvSpPr>
            <a:spLocks noChangeShapeType="1"/>
          </p:cNvSpPr>
          <p:nvPr/>
        </p:nvSpPr>
        <p:spPr bwMode="auto">
          <a:xfrm flipV="1">
            <a:off x="6884988" y="3663950"/>
            <a:ext cx="800100" cy="638175"/>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50" name="Line 13"/>
          <p:cNvSpPr>
            <a:spLocks noChangeShapeType="1"/>
          </p:cNvSpPr>
          <p:nvPr/>
        </p:nvSpPr>
        <p:spPr bwMode="auto">
          <a:xfrm flipV="1">
            <a:off x="6765925" y="4929188"/>
            <a:ext cx="930275" cy="739775"/>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51" name="Line 22"/>
          <p:cNvSpPr>
            <a:spLocks noChangeShapeType="1"/>
          </p:cNvSpPr>
          <p:nvPr/>
        </p:nvSpPr>
        <p:spPr bwMode="auto">
          <a:xfrm>
            <a:off x="7786688" y="2430463"/>
            <a:ext cx="0" cy="7762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52" name="Line 23"/>
          <p:cNvSpPr>
            <a:spLocks noChangeShapeType="1"/>
          </p:cNvSpPr>
          <p:nvPr/>
        </p:nvSpPr>
        <p:spPr bwMode="auto">
          <a:xfrm>
            <a:off x="7786688" y="3663950"/>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53" name="Line 23"/>
          <p:cNvSpPr>
            <a:spLocks noChangeShapeType="1"/>
          </p:cNvSpPr>
          <p:nvPr/>
        </p:nvSpPr>
        <p:spPr bwMode="auto">
          <a:xfrm>
            <a:off x="7786688" y="4911725"/>
            <a:ext cx="0" cy="7762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54" name="Text Box 5"/>
          <p:cNvSpPr txBox="1">
            <a:spLocks noChangeArrowheads="1"/>
          </p:cNvSpPr>
          <p:nvPr/>
        </p:nvSpPr>
        <p:spPr bwMode="auto">
          <a:xfrm>
            <a:off x="5116513" y="3030538"/>
            <a:ext cx="398462" cy="36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1</a:t>
            </a:r>
            <a:endParaRPr lang="en-US" sz="2000">
              <a:latin typeface="Arial" charset="0"/>
              <a:cs typeface="Arial" charset="0"/>
            </a:endParaRPr>
          </a:p>
        </p:txBody>
      </p:sp>
      <p:sp>
        <p:nvSpPr>
          <p:cNvPr id="120855" name="Line 9"/>
          <p:cNvSpPr>
            <a:spLocks noChangeShapeType="1"/>
          </p:cNvSpPr>
          <p:nvPr/>
        </p:nvSpPr>
        <p:spPr bwMode="auto">
          <a:xfrm flipV="1">
            <a:off x="6791325" y="2420938"/>
            <a:ext cx="904875" cy="684212"/>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56" name="Text Box 30"/>
          <p:cNvSpPr txBox="1">
            <a:spLocks noChangeArrowheads="1"/>
          </p:cNvSpPr>
          <p:nvPr/>
        </p:nvSpPr>
        <p:spPr bwMode="auto">
          <a:xfrm>
            <a:off x="5119688" y="4578350"/>
            <a:ext cx="398462" cy="36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a</a:t>
            </a:r>
            <a:r>
              <a:rPr lang="en-US" sz="1800" baseline="-25000">
                <a:latin typeface="Arial" charset="0"/>
                <a:cs typeface="Arial" charset="0"/>
              </a:rPr>
              <a:t>3</a:t>
            </a:r>
            <a:endParaRPr lang="en-US" sz="2000">
              <a:latin typeface="Arial" charset="0"/>
              <a:cs typeface="Arial" charset="0"/>
            </a:endParaRPr>
          </a:p>
        </p:txBody>
      </p:sp>
      <p:sp>
        <p:nvSpPr>
          <p:cNvPr id="120857" name="Text Box 5"/>
          <p:cNvSpPr txBox="1">
            <a:spLocks noChangeArrowheads="1"/>
          </p:cNvSpPr>
          <p:nvPr/>
        </p:nvSpPr>
        <p:spPr bwMode="auto">
          <a:xfrm>
            <a:off x="5121275" y="4235450"/>
            <a:ext cx="39846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cs typeface="Arial" charset="0"/>
              </a:rPr>
              <a:t>b</a:t>
            </a:r>
            <a:r>
              <a:rPr lang="en-US" sz="1800" baseline="-25000">
                <a:latin typeface="Arial" charset="0"/>
                <a:cs typeface="Arial" charset="0"/>
              </a:rPr>
              <a:t>2</a:t>
            </a:r>
            <a:endParaRPr lang="en-US" sz="2000">
              <a:latin typeface="Arial" charset="0"/>
              <a:cs typeface="Arial" charset="0"/>
            </a:endParaRPr>
          </a:p>
        </p:txBody>
      </p:sp>
      <p:sp>
        <p:nvSpPr>
          <p:cNvPr id="120858" name="AutoShape 24"/>
          <p:cNvSpPr>
            <a:spLocks noChangeArrowheads="1"/>
          </p:cNvSpPr>
          <p:nvPr/>
        </p:nvSpPr>
        <p:spPr bwMode="auto">
          <a:xfrm>
            <a:off x="785813" y="1684338"/>
            <a:ext cx="3352800" cy="2057400"/>
          </a:xfrm>
          <a:prstGeom prst="wedgeRectCallout">
            <a:avLst>
              <a:gd name="adj1" fmla="val 78847"/>
              <a:gd name="adj2" fmla="val 41069"/>
            </a:avLst>
          </a:prstGeom>
          <a:solidFill>
            <a:srgbClr val="FFFF99"/>
          </a:solidFill>
          <a:ln w="25400">
            <a:solidFill>
              <a:schemeClr val="tx1"/>
            </a:solidFill>
            <a:miter lim="800000"/>
            <a:headEnd/>
            <a:tailEnd/>
          </a:ln>
        </p:spPr>
        <p:txBody>
          <a:bodyPr wrap="none" anchor="ctr"/>
          <a:lstStyle/>
          <a:p>
            <a:r>
              <a:rPr lang="en-US" sz="2400"/>
              <a:t>a</a:t>
            </a:r>
            <a:r>
              <a:rPr lang="en-US" sz="2400" baseline="-25000"/>
              <a:t>2</a:t>
            </a:r>
            <a:r>
              <a:rPr lang="en-US" sz="2400"/>
              <a:t> is guessed</a:t>
            </a:r>
          </a:p>
          <a:p>
            <a:r>
              <a:rPr lang="en-US" sz="2400"/>
              <a:t>a</a:t>
            </a:r>
            <a:r>
              <a:rPr lang="en-US" sz="2400" baseline="-25000"/>
              <a:t>2</a:t>
            </a:r>
            <a:r>
              <a:rPr lang="en-US" sz="2400"/>
              <a:t> may be unreachable</a:t>
            </a:r>
          </a:p>
          <a:p>
            <a:endParaRPr lang="en-US" sz="2400"/>
          </a:p>
          <a:p>
            <a:r>
              <a:rPr lang="en-US" sz="2400" b="1">
                <a:solidFill>
                  <a:schemeClr val="accent2"/>
                </a:solidFill>
              </a:rPr>
              <a:t>            EAGER</a:t>
            </a:r>
            <a:endParaRPr lang="en-US" sz="2400"/>
          </a:p>
        </p:txBody>
      </p:sp>
      <p:sp>
        <p:nvSpPr>
          <p:cNvPr id="120859" name="Line 10"/>
          <p:cNvSpPr>
            <a:spLocks noChangeShapeType="1"/>
          </p:cNvSpPr>
          <p:nvPr/>
        </p:nvSpPr>
        <p:spPr bwMode="auto">
          <a:xfrm flipH="1">
            <a:off x="5702300" y="3251200"/>
            <a:ext cx="2084388" cy="30480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60" name="Line 12"/>
          <p:cNvSpPr>
            <a:spLocks noChangeShapeType="1"/>
          </p:cNvSpPr>
          <p:nvPr/>
        </p:nvSpPr>
        <p:spPr bwMode="auto">
          <a:xfrm flipH="1">
            <a:off x="5697538" y="4464050"/>
            <a:ext cx="2128837" cy="393700"/>
          </a:xfrm>
          <a:prstGeom prst="line">
            <a:avLst/>
          </a:prstGeom>
          <a:noFill/>
          <a:ln w="9525">
            <a:solidFill>
              <a:schemeClr val="tx1"/>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0861" name="Rectangle 1"/>
          <p:cNvSpPr>
            <a:spLocks noChangeArrowheads="1"/>
          </p:cNvSpPr>
          <p:nvPr/>
        </p:nvSpPr>
        <p:spPr bwMode="auto">
          <a:xfrm>
            <a:off x="1131888" y="6003925"/>
            <a:ext cx="2335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495300" indent="-495300"/>
            <a:r>
              <a:rPr lang="en-US" b="1">
                <a:solidFill>
                  <a:srgbClr val="3366FF"/>
                </a:solidFill>
                <a:latin typeface="Arial" charset="0"/>
                <a:cs typeface="Arial" charset="0"/>
              </a:rPr>
              <a:t>[Lal, Reps  CAV</a:t>
            </a:r>
            <a:r>
              <a:rPr lang="ja-JP" altLang="en-US" b="1">
                <a:solidFill>
                  <a:srgbClr val="3366FF"/>
                </a:solidFill>
                <a:latin typeface="Arial" charset="0"/>
                <a:cs typeface="Arial" charset="0"/>
              </a:rPr>
              <a:t>’</a:t>
            </a:r>
            <a:r>
              <a:rPr lang="en-US" altLang="ja-JP" b="1">
                <a:solidFill>
                  <a:srgbClr val="3366FF"/>
                </a:solidFill>
                <a:latin typeface="Arial" charset="0"/>
                <a:cs typeface="Arial" charset="0"/>
              </a:rPr>
              <a:t>08] </a:t>
            </a:r>
            <a:endParaRPr lang="en-US" b="1">
              <a:solidFill>
                <a:srgbClr val="3366FF"/>
              </a:solidFill>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a:xfrm>
            <a:off x="-3175" y="0"/>
            <a:ext cx="9172575" cy="762000"/>
          </a:xfrm>
        </p:spPr>
        <p:txBody>
          <a:bodyPr/>
          <a:lstStyle/>
          <a:p>
            <a:r>
              <a:rPr lang="en-US" sz="2800" dirty="0">
                <a:latin typeface="Arial" charset="0"/>
              </a:rPr>
              <a:t>  A lazy transformation is desirable </a:t>
            </a:r>
            <a:endParaRPr lang="en-US" sz="1400" dirty="0">
              <a:solidFill>
                <a:srgbClr val="0000FF"/>
              </a:solidFill>
              <a:latin typeface="Arial" charset="0"/>
              <a:cs typeface="MS PGothic" charset="0"/>
            </a:endParaRPr>
          </a:p>
        </p:txBody>
      </p:sp>
      <p:sp>
        <p:nvSpPr>
          <p:cNvPr id="12" name="Rectangle 3"/>
          <p:cNvSpPr txBox="1">
            <a:spLocks noChangeArrowheads="1"/>
          </p:cNvSpPr>
          <p:nvPr/>
        </p:nvSpPr>
        <p:spPr>
          <a:xfrm>
            <a:off x="257175" y="1000125"/>
            <a:ext cx="8353425" cy="5172075"/>
          </a:xfrm>
          <a:prstGeom prst="rect">
            <a:avLst/>
          </a:prstGeom>
          <a:ln>
            <a:noFill/>
          </a:ln>
        </p:spPr>
        <p:txBody>
          <a:bodyPr>
            <a:normAutofit/>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495300" indent="-495300">
              <a:buFont typeface="Wingdings" charset="0"/>
              <a:buNone/>
              <a:defRPr/>
            </a:pPr>
            <a:endParaRPr lang="en-US" dirty="0" smtClean="0"/>
          </a:p>
          <a:p>
            <a:pPr marL="495300" indent="-495300">
              <a:buFont typeface="Wingdings" charset="0"/>
              <a:buNone/>
              <a:defRPr/>
            </a:pPr>
            <a:r>
              <a:rPr lang="en-US" sz="2400" dirty="0" smtClean="0"/>
              <a:t>A </a:t>
            </a:r>
            <a:r>
              <a:rPr lang="en-US" sz="2400" dirty="0" smtClean="0">
                <a:solidFill>
                  <a:srgbClr val="FF0000"/>
                </a:solidFill>
              </a:rPr>
              <a:t>lazy </a:t>
            </a:r>
            <a:r>
              <a:rPr lang="en-US" sz="2400" dirty="0" smtClean="0"/>
              <a:t>sequential program </a:t>
            </a:r>
            <a:r>
              <a:rPr lang="en-US" sz="2400" dirty="0" smtClean="0">
                <a:solidFill>
                  <a:srgbClr val="FF0000"/>
                </a:solidFill>
              </a:rPr>
              <a:t>explores only reachable states</a:t>
            </a:r>
            <a:r>
              <a:rPr lang="en-US" sz="2400" dirty="0" smtClean="0"/>
              <a:t> of the concurrent program</a:t>
            </a:r>
          </a:p>
          <a:p>
            <a:pPr marL="495300" indent="-495300">
              <a:buFont typeface="Wingdings" charset="0"/>
              <a:buNone/>
              <a:defRPr/>
            </a:pPr>
            <a:r>
              <a:rPr lang="en-US" sz="2400" dirty="0" smtClean="0"/>
              <a:t>  </a:t>
            </a:r>
          </a:p>
          <a:p>
            <a:pPr marL="495300" indent="-495300">
              <a:buFont typeface="Wingdings" charset="0"/>
              <a:buNone/>
              <a:defRPr/>
            </a:pPr>
            <a:r>
              <a:rPr lang="en-US" sz="2400" dirty="0" smtClean="0"/>
              <a:t>Why is it desirable? </a:t>
            </a:r>
          </a:p>
          <a:p>
            <a:pPr lvl="1">
              <a:defRPr/>
            </a:pPr>
            <a:r>
              <a:rPr lang="en-US" sz="2000" dirty="0" smtClean="0"/>
              <a:t>In model-checking it can drastically reduce the explored state-space</a:t>
            </a:r>
          </a:p>
          <a:p>
            <a:pPr lvl="1">
              <a:defRPr/>
            </a:pPr>
            <a:r>
              <a:rPr lang="en-US" sz="2000" dirty="0" smtClean="0"/>
              <a:t>Better invariants for deductive verification / abstract interpretation</a:t>
            </a:r>
          </a:p>
          <a:p>
            <a:pPr lvl="1">
              <a:defRPr/>
            </a:pPr>
            <a:endParaRPr lang="en-US" dirty="0" smtClean="0"/>
          </a:p>
          <a:p>
            <a:pPr lvl="1">
              <a:buFont typeface="Arial" charset="0"/>
              <a:buAutoNum type="arabicPeriod"/>
              <a:defRPr/>
            </a:pPr>
            <a:endParaRPr lang="en-US" dirty="0" smtClean="0"/>
          </a:p>
          <a:p>
            <a:pPr marL="0" indent="0">
              <a:buFontTx/>
              <a:buNone/>
              <a:defRPr/>
            </a:pPr>
            <a:r>
              <a:rPr lang="en-US" sz="2400" dirty="0" smtClean="0"/>
              <a:t>A lazy </a:t>
            </a:r>
            <a:r>
              <a:rPr lang="en-US" sz="2400" dirty="0" err="1" smtClean="0"/>
              <a:t>sequentialization</a:t>
            </a:r>
            <a:r>
              <a:rPr lang="en-US" sz="2400" dirty="0" smtClean="0"/>
              <a:t>:</a:t>
            </a:r>
          </a:p>
          <a:p>
            <a:pPr marL="0" indent="0">
              <a:buFontTx/>
              <a:buNone/>
              <a:defRPr/>
            </a:pPr>
            <a:endParaRPr lang="en-US" b="1" dirty="0" smtClean="0">
              <a:solidFill>
                <a:srgbClr val="3366FF"/>
              </a:solidFill>
            </a:endParaRPr>
          </a:p>
          <a:p>
            <a:pPr marL="0" indent="0">
              <a:buFontTx/>
              <a:buNone/>
              <a:defRPr/>
            </a:pPr>
            <a:r>
              <a:rPr lang="en-US" sz="2000" b="1" dirty="0">
                <a:solidFill>
                  <a:srgbClr val="3366FF"/>
                </a:solidFill>
              </a:rPr>
              <a:t>	</a:t>
            </a:r>
            <a:r>
              <a:rPr lang="en-US" sz="2000" b="1" dirty="0" smtClean="0">
                <a:solidFill>
                  <a:srgbClr val="3366FF"/>
                </a:solidFill>
              </a:rPr>
              <a:t>	[La Torre-</a:t>
            </a:r>
            <a:r>
              <a:rPr lang="en-US" sz="2000" b="1" dirty="0" err="1" smtClean="0">
                <a:solidFill>
                  <a:srgbClr val="3366FF"/>
                </a:solidFill>
              </a:rPr>
              <a:t>Madhusudan</a:t>
            </a:r>
            <a:r>
              <a:rPr lang="en-US" sz="2000" b="1" dirty="0" smtClean="0">
                <a:solidFill>
                  <a:srgbClr val="3366FF"/>
                </a:solidFill>
              </a:rPr>
              <a:t>-</a:t>
            </a:r>
            <a:r>
              <a:rPr lang="en-US" sz="2000" b="1" dirty="0" err="1" smtClean="0">
                <a:solidFill>
                  <a:srgbClr val="3366FF"/>
                </a:solidFill>
              </a:rPr>
              <a:t>Parlato</a:t>
            </a:r>
            <a:r>
              <a:rPr lang="en-US" sz="2000" b="1" dirty="0" smtClean="0">
                <a:solidFill>
                  <a:srgbClr val="3366FF"/>
                </a:solidFill>
              </a:rPr>
              <a:t>, CAV’09]</a:t>
            </a:r>
          </a:p>
          <a:p>
            <a:pPr marL="495300" indent="-495300">
              <a:buFont typeface="Wingdings" charset="0"/>
              <a:buNone/>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Lazy transformation: main idea</a:t>
            </a:r>
            <a:endParaRPr lang="en-US">
              <a:solidFill>
                <a:schemeClr val="bg1"/>
              </a:solidFill>
              <a:latin typeface="Arial" charset="0"/>
            </a:endParaRPr>
          </a:p>
        </p:txBody>
      </p:sp>
      <p:sp>
        <p:nvSpPr>
          <p:cNvPr id="24" name="Rectangle 56"/>
          <p:cNvSpPr>
            <a:spLocks noChangeArrowheads="1"/>
          </p:cNvSpPr>
          <p:nvPr/>
        </p:nvSpPr>
        <p:spPr bwMode="auto">
          <a:xfrm>
            <a:off x="4710113" y="1887538"/>
            <a:ext cx="3810000" cy="43434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rgbClr val="C0504D"/>
              </a:buClr>
              <a:buFont typeface="Wingdings" charset="0"/>
              <a:buNone/>
              <a:defRPr/>
            </a:pPr>
            <a:endParaRPr lang="it-IT" sz="1600" baseline="-25000">
              <a:solidFill>
                <a:prstClr val="black"/>
              </a:solidFill>
              <a:latin typeface="Arial"/>
              <a:cs typeface="Arial"/>
            </a:endParaRPr>
          </a:p>
        </p:txBody>
      </p:sp>
      <p:sp>
        <p:nvSpPr>
          <p:cNvPr id="25" name="Rectangle 4"/>
          <p:cNvSpPr>
            <a:spLocks noChangeArrowheads="1"/>
          </p:cNvSpPr>
          <p:nvPr/>
        </p:nvSpPr>
        <p:spPr bwMode="auto">
          <a:xfrm>
            <a:off x="568325" y="1887538"/>
            <a:ext cx="3913188" cy="434340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rgbClr val="C0504D"/>
              </a:buClr>
              <a:buFont typeface="Wingdings" charset="0"/>
              <a:buChar char="o"/>
              <a:defRPr/>
            </a:pPr>
            <a:endParaRPr lang="it-IT">
              <a:solidFill>
                <a:prstClr val="black"/>
              </a:solidFill>
              <a:latin typeface="Arial" charset="0"/>
              <a:cs typeface="Arial" charset="0"/>
            </a:endParaRPr>
          </a:p>
          <a:p>
            <a:pPr marL="495300" indent="-495300">
              <a:spcBef>
                <a:spcPct val="20000"/>
              </a:spcBef>
              <a:buClr>
                <a:srgbClr val="C0504D"/>
              </a:buClr>
              <a:buFont typeface="Wingdings" charset="0"/>
              <a:buChar char="o"/>
              <a:defRPr/>
            </a:pPr>
            <a:endParaRPr lang="it-IT">
              <a:solidFill>
                <a:prstClr val="black"/>
              </a:solidFill>
              <a:latin typeface="Arial" charset="0"/>
              <a:cs typeface="Arial" charset="0"/>
            </a:endParaRPr>
          </a:p>
          <a:p>
            <a:pPr marL="495300" indent="-495300">
              <a:spcBef>
                <a:spcPct val="20000"/>
              </a:spcBef>
              <a:buClr>
                <a:srgbClr val="C0504D"/>
              </a:buClr>
              <a:buFont typeface="Wingdings" charset="0"/>
              <a:buChar char="o"/>
              <a:defRPr/>
            </a:pPr>
            <a:r>
              <a:rPr lang="it-IT">
                <a:solidFill>
                  <a:prstClr val="black"/>
                </a:solidFill>
                <a:latin typeface="Arial" charset="0"/>
                <a:cs typeface="Arial" charset="0"/>
              </a:rPr>
              <a:t>Execute T</a:t>
            </a:r>
            <a:r>
              <a:rPr lang="it-IT" baseline="-25000">
                <a:solidFill>
                  <a:prstClr val="black"/>
                </a:solidFill>
                <a:latin typeface="Arial" charset="0"/>
                <a:cs typeface="Arial" charset="0"/>
              </a:rPr>
              <a:t>1</a:t>
            </a:r>
          </a:p>
          <a:p>
            <a:pPr marL="495300" indent="-495300">
              <a:spcBef>
                <a:spcPct val="20000"/>
              </a:spcBef>
              <a:buClr>
                <a:srgbClr val="C0504D"/>
              </a:buClr>
              <a:buFont typeface="Wingdings" charset="0"/>
              <a:buNone/>
              <a:defRPr/>
            </a:pPr>
            <a:endParaRPr lang="it-IT">
              <a:solidFill>
                <a:prstClr val="black"/>
              </a:solidFill>
              <a:latin typeface="Arial" charset="0"/>
              <a:cs typeface="Arial" charset="0"/>
            </a:endParaRPr>
          </a:p>
          <a:p>
            <a:pPr marL="495300" indent="-495300">
              <a:spcBef>
                <a:spcPct val="20000"/>
              </a:spcBef>
              <a:buClr>
                <a:srgbClr val="C0504D"/>
              </a:buClr>
              <a:buFont typeface="Wingdings" charset="0"/>
              <a:buChar char="o"/>
              <a:defRPr/>
            </a:pPr>
            <a:r>
              <a:rPr lang="it-IT">
                <a:solidFill>
                  <a:srgbClr val="C0504D"/>
                </a:solidFill>
                <a:latin typeface="Arial" charset="0"/>
                <a:cs typeface="Arial" charset="0"/>
              </a:rPr>
              <a:t>Context-switch: </a:t>
            </a:r>
          </a:p>
          <a:p>
            <a:pPr marL="495300" indent="-495300">
              <a:spcBef>
                <a:spcPct val="20000"/>
              </a:spcBef>
              <a:buClr>
                <a:srgbClr val="C0504D"/>
              </a:buClr>
              <a:buFont typeface="Wingdings" charset="0"/>
              <a:buNone/>
              <a:defRPr/>
            </a:pPr>
            <a:r>
              <a:rPr lang="it-IT">
                <a:solidFill>
                  <a:srgbClr val="C0504D"/>
                </a:solidFill>
                <a:latin typeface="Arial" charset="0"/>
                <a:cs typeface="Arial" charset="0"/>
              </a:rPr>
              <a:t>              store s</a:t>
            </a:r>
            <a:r>
              <a:rPr lang="it-IT" baseline="-25000">
                <a:solidFill>
                  <a:srgbClr val="C0504D"/>
                </a:solidFill>
                <a:latin typeface="Arial" charset="0"/>
                <a:cs typeface="Arial" charset="0"/>
              </a:rPr>
              <a:t>1</a:t>
            </a:r>
            <a:r>
              <a:rPr lang="it-IT" baseline="30000">
                <a:solidFill>
                  <a:prstClr val="black"/>
                </a:solidFill>
                <a:latin typeface="Arial" charset="0"/>
                <a:cs typeface="Arial" charset="0"/>
              </a:rPr>
              <a:t> </a:t>
            </a:r>
            <a:r>
              <a:rPr lang="it-IT">
                <a:solidFill>
                  <a:prstClr val="black"/>
                </a:solidFill>
                <a:latin typeface="Arial" charset="0"/>
                <a:cs typeface="Arial" charset="0"/>
              </a:rPr>
              <a:t>and </a:t>
            </a:r>
            <a:r>
              <a:rPr lang="it-IT">
                <a:solidFill>
                  <a:srgbClr val="C0504D"/>
                </a:solidFill>
                <a:latin typeface="Arial" charset="0"/>
                <a:cs typeface="Arial" charset="0"/>
              </a:rPr>
              <a:t>abort</a:t>
            </a:r>
            <a:endParaRPr lang="it-IT">
              <a:solidFill>
                <a:prstClr val="black"/>
              </a:solidFill>
              <a:latin typeface="Arial" charset="0"/>
              <a:cs typeface="Arial" charset="0"/>
            </a:endParaRPr>
          </a:p>
          <a:p>
            <a:pPr marL="495300" indent="-495300">
              <a:spcBef>
                <a:spcPct val="20000"/>
              </a:spcBef>
              <a:buClr>
                <a:srgbClr val="C0504D"/>
              </a:buClr>
              <a:buFont typeface="Wingdings" charset="0"/>
              <a:buChar char="o"/>
              <a:defRPr/>
            </a:pPr>
            <a:endParaRPr lang="it-IT">
              <a:solidFill>
                <a:prstClr val="black"/>
              </a:solidFill>
              <a:latin typeface="Arial" charset="0"/>
              <a:cs typeface="Arial" charset="0"/>
            </a:endParaRPr>
          </a:p>
          <a:p>
            <a:pPr marL="495300" indent="-495300">
              <a:spcBef>
                <a:spcPct val="20000"/>
              </a:spcBef>
              <a:buClr>
                <a:srgbClr val="C0504D"/>
              </a:buClr>
              <a:buFont typeface="Wingdings" charset="0"/>
              <a:buChar char="o"/>
              <a:defRPr/>
            </a:pPr>
            <a:r>
              <a:rPr lang="it-IT">
                <a:solidFill>
                  <a:prstClr val="black"/>
                </a:solidFill>
                <a:latin typeface="Arial" charset="0"/>
                <a:cs typeface="Arial" charset="0"/>
              </a:rPr>
              <a:t>Execute T</a:t>
            </a:r>
            <a:r>
              <a:rPr lang="it-IT" baseline="-25000">
                <a:solidFill>
                  <a:prstClr val="black"/>
                </a:solidFill>
                <a:latin typeface="Arial" charset="0"/>
                <a:cs typeface="Arial" charset="0"/>
              </a:rPr>
              <a:t>2</a:t>
            </a:r>
            <a:r>
              <a:rPr lang="it-IT">
                <a:solidFill>
                  <a:prstClr val="black"/>
                </a:solidFill>
                <a:latin typeface="Arial" charset="0"/>
                <a:cs typeface="Arial" charset="0"/>
              </a:rPr>
              <a:t> from </a:t>
            </a:r>
            <a:r>
              <a:rPr lang="it-IT">
                <a:solidFill>
                  <a:srgbClr val="C0504D"/>
                </a:solidFill>
                <a:latin typeface="Arial" charset="0"/>
                <a:cs typeface="Arial" charset="0"/>
              </a:rPr>
              <a:t>s</a:t>
            </a:r>
            <a:r>
              <a:rPr lang="it-IT" baseline="-25000">
                <a:solidFill>
                  <a:srgbClr val="C0504D"/>
                </a:solidFill>
                <a:latin typeface="Arial" charset="0"/>
                <a:cs typeface="Arial" charset="0"/>
              </a:rPr>
              <a:t>1</a:t>
            </a:r>
            <a:endParaRPr lang="it-IT">
              <a:solidFill>
                <a:prstClr val="black"/>
              </a:solidFill>
              <a:latin typeface="Arial" charset="0"/>
              <a:cs typeface="Arial" charset="0"/>
            </a:endParaRPr>
          </a:p>
          <a:p>
            <a:pPr marL="495300" indent="-495300">
              <a:spcBef>
                <a:spcPct val="20000"/>
              </a:spcBef>
              <a:buClr>
                <a:srgbClr val="C0504D"/>
              </a:buClr>
              <a:buFont typeface="Wingdings" charset="0"/>
              <a:buChar char="o"/>
              <a:defRPr/>
            </a:pPr>
            <a:endParaRPr lang="it-IT">
              <a:solidFill>
                <a:prstClr val="black"/>
              </a:solidFill>
              <a:latin typeface="Arial" charset="0"/>
              <a:cs typeface="Arial" charset="0"/>
            </a:endParaRPr>
          </a:p>
          <a:p>
            <a:pPr marL="495300" indent="-495300">
              <a:spcBef>
                <a:spcPct val="20000"/>
              </a:spcBef>
              <a:buClr>
                <a:srgbClr val="C0504D"/>
              </a:buClr>
              <a:buFont typeface="Wingdings" charset="0"/>
              <a:buChar char="o"/>
              <a:defRPr/>
            </a:pPr>
            <a:r>
              <a:rPr lang="it-IT">
                <a:solidFill>
                  <a:srgbClr val="C0504D"/>
                </a:solidFill>
                <a:latin typeface="Arial" charset="0"/>
                <a:cs typeface="Arial" charset="0"/>
              </a:rPr>
              <a:t>store s</a:t>
            </a:r>
            <a:r>
              <a:rPr lang="it-IT" baseline="-25000">
                <a:solidFill>
                  <a:srgbClr val="C0504D"/>
                </a:solidFill>
                <a:latin typeface="Arial" charset="0"/>
                <a:cs typeface="Arial" charset="0"/>
              </a:rPr>
              <a:t>2</a:t>
            </a:r>
            <a:r>
              <a:rPr lang="it-IT" baseline="-25000">
                <a:solidFill>
                  <a:prstClr val="black"/>
                </a:solidFill>
                <a:latin typeface="Arial" charset="0"/>
                <a:cs typeface="Arial" charset="0"/>
              </a:rPr>
              <a:t> </a:t>
            </a:r>
            <a:r>
              <a:rPr lang="it-IT">
                <a:solidFill>
                  <a:prstClr val="black"/>
                </a:solidFill>
                <a:latin typeface="Arial" charset="0"/>
                <a:cs typeface="Arial" charset="0"/>
              </a:rPr>
              <a:t>and </a:t>
            </a:r>
            <a:r>
              <a:rPr lang="it-IT">
                <a:solidFill>
                  <a:srgbClr val="C0504D"/>
                </a:solidFill>
                <a:latin typeface="Arial" charset="0"/>
                <a:cs typeface="Arial" charset="0"/>
              </a:rPr>
              <a:t>abort</a:t>
            </a:r>
          </a:p>
        </p:txBody>
      </p:sp>
      <p:sp>
        <p:nvSpPr>
          <p:cNvPr id="126980" name="Text Box 30"/>
          <p:cNvSpPr txBox="1">
            <a:spLocks noChangeArrowheads="1"/>
          </p:cNvSpPr>
          <p:nvPr/>
        </p:nvSpPr>
        <p:spPr bwMode="auto">
          <a:xfrm>
            <a:off x="5148263" y="3341688"/>
            <a:ext cx="7048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sz="1400" baseline="-25000">
                <a:solidFill>
                  <a:srgbClr val="000000"/>
                </a:solidFill>
                <a:latin typeface="Arial" charset="0"/>
                <a:cs typeface="Arial" charset="0"/>
              </a:rPr>
              <a:t>1</a:t>
            </a:r>
            <a:r>
              <a:rPr lang="en-US" sz="1400">
                <a:solidFill>
                  <a:srgbClr val="000000"/>
                </a:solidFill>
                <a:latin typeface="Arial" charset="0"/>
                <a:cs typeface="Arial" charset="0"/>
              </a:rPr>
              <a:t>,</a:t>
            </a:r>
            <a:r>
              <a:rPr lang="en-US" sz="1400">
                <a:solidFill>
                  <a:srgbClr val="C0504D"/>
                </a:solidFill>
                <a:latin typeface="Arial" charset="0"/>
                <a:cs typeface="Arial" charset="0"/>
              </a:rPr>
              <a:t>s</a:t>
            </a:r>
            <a:r>
              <a:rPr lang="en-US" sz="1400" baseline="-25000">
                <a:solidFill>
                  <a:srgbClr val="C0504D"/>
                </a:solidFill>
                <a:latin typeface="Arial" charset="0"/>
                <a:cs typeface="Arial" charset="0"/>
              </a:rPr>
              <a:t>1</a:t>
            </a:r>
            <a:r>
              <a:rPr lang="en-US" sz="1400">
                <a:solidFill>
                  <a:srgbClr val="000000"/>
                </a:solidFill>
                <a:latin typeface="Arial" charset="0"/>
                <a:cs typeface="Arial" charset="0"/>
              </a:rPr>
              <a:t>)</a:t>
            </a:r>
          </a:p>
        </p:txBody>
      </p:sp>
      <p:sp>
        <p:nvSpPr>
          <p:cNvPr id="27" name="Line 34"/>
          <p:cNvSpPr>
            <a:spLocks noChangeShapeType="1"/>
          </p:cNvSpPr>
          <p:nvPr/>
        </p:nvSpPr>
        <p:spPr bwMode="auto">
          <a:xfrm flipV="1">
            <a:off x="5989638" y="2822575"/>
            <a:ext cx="1365250" cy="588963"/>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8" name="Text Box 40"/>
          <p:cNvSpPr txBox="1">
            <a:spLocks noChangeArrowheads="1"/>
          </p:cNvSpPr>
          <p:nvPr/>
        </p:nvSpPr>
        <p:spPr bwMode="auto">
          <a:xfrm>
            <a:off x="7567613" y="2579688"/>
            <a:ext cx="657225"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1</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29" name="Text Box 41"/>
          <p:cNvSpPr txBox="1">
            <a:spLocks noChangeArrowheads="1"/>
          </p:cNvSpPr>
          <p:nvPr/>
        </p:nvSpPr>
        <p:spPr bwMode="auto">
          <a:xfrm>
            <a:off x="7567613" y="3341688"/>
            <a:ext cx="681037"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2</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2</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126984" name="Text Box 45"/>
          <p:cNvSpPr txBox="1">
            <a:spLocks noChangeArrowheads="1"/>
          </p:cNvSpPr>
          <p:nvPr/>
        </p:nvSpPr>
        <p:spPr bwMode="auto">
          <a:xfrm>
            <a:off x="5624513" y="203993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000000"/>
                </a:solidFill>
                <a:latin typeface="Arial" charset="0"/>
                <a:cs typeface="Arial" charset="0"/>
              </a:rPr>
              <a:t>T</a:t>
            </a:r>
            <a:r>
              <a:rPr lang="en-US" sz="2800" baseline="-25000">
                <a:solidFill>
                  <a:srgbClr val="000000"/>
                </a:solidFill>
                <a:latin typeface="Arial" charset="0"/>
                <a:cs typeface="Arial" charset="0"/>
              </a:rPr>
              <a:t>1</a:t>
            </a:r>
            <a:endParaRPr lang="en-US" sz="2800">
              <a:solidFill>
                <a:srgbClr val="000000"/>
              </a:solidFill>
              <a:latin typeface="Arial" charset="0"/>
              <a:cs typeface="Arial" charset="0"/>
            </a:endParaRPr>
          </a:p>
        </p:txBody>
      </p:sp>
      <p:sp>
        <p:nvSpPr>
          <p:cNvPr id="126985" name="Line 46"/>
          <p:cNvSpPr>
            <a:spLocks noChangeShapeType="1"/>
          </p:cNvSpPr>
          <p:nvPr/>
        </p:nvSpPr>
        <p:spPr bwMode="auto">
          <a:xfrm>
            <a:off x="5808663" y="2732088"/>
            <a:ext cx="0" cy="7762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6986" name="Rectangle 49"/>
          <p:cNvSpPr>
            <a:spLocks noChangeArrowheads="1"/>
          </p:cNvSpPr>
          <p:nvPr/>
        </p:nvSpPr>
        <p:spPr bwMode="auto">
          <a:xfrm>
            <a:off x="5664200" y="2851150"/>
            <a:ext cx="185738"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solidFill>
                <a:srgbClr val="000000"/>
              </a:solidFill>
              <a:latin typeface="Arial" charset="0"/>
              <a:cs typeface="Arial" charset="0"/>
            </a:endParaRPr>
          </a:p>
        </p:txBody>
      </p:sp>
      <p:sp>
        <p:nvSpPr>
          <p:cNvPr id="33" name="Line 50"/>
          <p:cNvSpPr>
            <a:spLocks noChangeShapeType="1"/>
          </p:cNvSpPr>
          <p:nvPr/>
        </p:nvSpPr>
        <p:spPr bwMode="auto">
          <a:xfrm>
            <a:off x="7507288" y="2746375"/>
            <a:ext cx="0" cy="7762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6988" name="Text Box 53"/>
          <p:cNvSpPr txBox="1">
            <a:spLocks noChangeArrowheads="1"/>
          </p:cNvSpPr>
          <p:nvPr/>
        </p:nvSpPr>
        <p:spPr bwMode="auto">
          <a:xfrm>
            <a:off x="5148263" y="2593975"/>
            <a:ext cx="617537"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sz="1400" baseline="-25000">
                <a:solidFill>
                  <a:srgbClr val="000000"/>
                </a:solidFill>
                <a:latin typeface="Arial" charset="0"/>
                <a:cs typeface="Arial" charset="0"/>
              </a:rPr>
              <a:t>0</a:t>
            </a:r>
            <a:r>
              <a:rPr lang="en-US" sz="1400">
                <a:solidFill>
                  <a:srgbClr val="000000"/>
                </a:solidFill>
                <a:latin typeface="Arial" charset="0"/>
                <a:cs typeface="Arial" charset="0"/>
              </a:rPr>
              <a:t>,s</a:t>
            </a:r>
            <a:r>
              <a:rPr lang="en-US" sz="1400" baseline="-25000">
                <a:solidFill>
                  <a:srgbClr val="000000"/>
                </a:solidFill>
                <a:latin typeface="Arial" charset="0"/>
                <a:cs typeface="Arial" charset="0"/>
              </a:rPr>
              <a:t>0</a:t>
            </a:r>
            <a:r>
              <a:rPr lang="en-US" sz="1400">
                <a:solidFill>
                  <a:srgbClr val="000000"/>
                </a:solidFill>
                <a:latin typeface="Arial" charset="0"/>
                <a:cs typeface="Arial" charset="0"/>
              </a:rPr>
              <a:t>)</a:t>
            </a:r>
          </a:p>
        </p:txBody>
      </p:sp>
      <p:sp>
        <p:nvSpPr>
          <p:cNvPr id="126989" name="Text Box 54"/>
          <p:cNvSpPr txBox="1">
            <a:spLocks noChangeArrowheads="1"/>
          </p:cNvSpPr>
          <p:nvPr/>
        </p:nvSpPr>
        <p:spPr bwMode="auto">
          <a:xfrm>
            <a:off x="7283450" y="2039938"/>
            <a:ext cx="538163"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000000"/>
                </a:solidFill>
                <a:latin typeface="Arial" charset="0"/>
                <a:cs typeface="Arial" charset="0"/>
              </a:rPr>
              <a:t>T</a:t>
            </a:r>
            <a:r>
              <a:rPr lang="en-US" sz="2800" baseline="-25000">
                <a:solidFill>
                  <a:srgbClr val="000000"/>
                </a:solidFill>
                <a:latin typeface="Arial" charset="0"/>
                <a:cs typeface="Arial" charset="0"/>
              </a:rPr>
              <a:t>2</a:t>
            </a:r>
            <a:endParaRPr lang="en-US" sz="2800">
              <a:solidFill>
                <a:srgbClr val="000000"/>
              </a:solidFill>
              <a:latin typeface="Arial" charset="0"/>
              <a:cs typeface="Arial" charset="0"/>
            </a:endParaRPr>
          </a:p>
        </p:txBody>
      </p:sp>
      <p:sp>
        <p:nvSpPr>
          <p:cNvPr id="36" name="Text Box 57"/>
          <p:cNvSpPr txBox="1">
            <a:spLocks noChangeArrowheads="1"/>
          </p:cNvSpPr>
          <p:nvPr/>
        </p:nvSpPr>
        <p:spPr bwMode="auto">
          <a:xfrm>
            <a:off x="5853113" y="3351213"/>
            <a:ext cx="790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C0504D"/>
                </a:solidFill>
                <a:latin typeface="Arial" charset="0"/>
                <a:cs typeface="Arial" charset="0"/>
              </a:rPr>
              <a:t>store s</a:t>
            </a:r>
            <a:r>
              <a:rPr lang="en-US" sz="1400" baseline="-25000">
                <a:solidFill>
                  <a:srgbClr val="C0504D"/>
                </a:solidFill>
                <a:latin typeface="Arial" charset="0"/>
                <a:cs typeface="Arial" charset="0"/>
              </a:rPr>
              <a:t>1</a:t>
            </a:r>
          </a:p>
          <a:p>
            <a:pPr eaLnBrk="1" hangingPunct="1"/>
            <a:r>
              <a:rPr lang="en-US" sz="1400">
                <a:solidFill>
                  <a:srgbClr val="C0504D"/>
                </a:solidFill>
                <a:latin typeface="Arial" charset="0"/>
                <a:cs typeface="Arial" charset="0"/>
              </a:rPr>
              <a:t>&amp; abort</a:t>
            </a:r>
          </a:p>
        </p:txBody>
      </p:sp>
      <p:sp>
        <p:nvSpPr>
          <p:cNvPr id="37" name="Text Box 58"/>
          <p:cNvSpPr txBox="1">
            <a:spLocks noChangeArrowheads="1"/>
          </p:cNvSpPr>
          <p:nvPr/>
        </p:nvSpPr>
        <p:spPr bwMode="auto">
          <a:xfrm>
            <a:off x="7529513" y="3579813"/>
            <a:ext cx="790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C0504D"/>
                </a:solidFill>
                <a:latin typeface="Arial" charset="0"/>
                <a:cs typeface="Arial" charset="0"/>
              </a:rPr>
              <a:t>store s</a:t>
            </a:r>
            <a:r>
              <a:rPr lang="en-US" sz="1400" baseline="-25000">
                <a:solidFill>
                  <a:srgbClr val="C0504D"/>
                </a:solidFill>
                <a:latin typeface="Arial" charset="0"/>
                <a:cs typeface="Arial" charset="0"/>
              </a:rPr>
              <a:t>2</a:t>
            </a:r>
          </a:p>
          <a:p>
            <a:pPr eaLnBrk="1" hangingPunct="1"/>
            <a:r>
              <a:rPr lang="en-US" sz="1400">
                <a:solidFill>
                  <a:srgbClr val="C0504D"/>
                </a:solidFill>
                <a:latin typeface="Arial" charset="0"/>
                <a:cs typeface="Arial" charset="0"/>
              </a:rPr>
              <a:t>&amp; abort</a:t>
            </a:r>
          </a:p>
        </p:txBody>
      </p:sp>
      <p:sp>
        <p:nvSpPr>
          <p:cNvPr id="17" name="Title 1"/>
          <p:cNvSpPr txBox="1">
            <a:spLocks/>
          </p:cNvSpPr>
          <p:nvPr/>
        </p:nvSpPr>
        <p:spPr bwMode="auto">
          <a:xfrm>
            <a:off x="-3175" y="0"/>
            <a:ext cx="917257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US" sz="2800" dirty="0" smtClean="0">
                <a:latin typeface="Arial" charset="0"/>
              </a:rPr>
              <a:t>  Lazy transformation: main idea</a:t>
            </a:r>
            <a:endParaRPr lang="en-US" sz="1400" dirty="0">
              <a:latin typeface="Arial" charset="0"/>
              <a:cs typeface="MS PGothic" charset="0"/>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xEl>
                                              <p:pRg st="5" end="5"/>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5">
                                            <p:txEl>
                                              <p:pRg st="7" end="7"/>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25">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3" grpId="0" animBg="1"/>
      <p:bldP spid="36" grpId="0"/>
      <p:bldP spid="3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Lazy transformation: main idea</a:t>
            </a:r>
            <a:endParaRPr lang="en-US">
              <a:solidFill>
                <a:schemeClr val="bg1"/>
              </a:solidFill>
              <a:latin typeface="Arial" charset="0"/>
            </a:endParaRPr>
          </a:p>
        </p:txBody>
      </p:sp>
      <p:sp>
        <p:nvSpPr>
          <p:cNvPr id="18" name="Rectangle 2"/>
          <p:cNvSpPr>
            <a:spLocks noChangeArrowheads="1"/>
          </p:cNvSpPr>
          <p:nvPr/>
        </p:nvSpPr>
        <p:spPr bwMode="auto">
          <a:xfrm>
            <a:off x="4206875" y="1893888"/>
            <a:ext cx="4419600" cy="43434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rgbClr val="C0504D"/>
              </a:buClr>
              <a:buFont typeface="Wingdings" charset="0"/>
              <a:buNone/>
              <a:defRPr/>
            </a:pPr>
            <a:endParaRPr lang="it-IT" sz="1600" baseline="-25000">
              <a:solidFill>
                <a:prstClr val="black"/>
              </a:solidFill>
              <a:latin typeface="Arial"/>
              <a:cs typeface="Arial"/>
            </a:endParaRPr>
          </a:p>
        </p:txBody>
      </p:sp>
      <p:sp>
        <p:nvSpPr>
          <p:cNvPr id="19" name="Rectangle 4"/>
          <p:cNvSpPr>
            <a:spLocks noChangeArrowheads="1"/>
          </p:cNvSpPr>
          <p:nvPr/>
        </p:nvSpPr>
        <p:spPr bwMode="auto">
          <a:xfrm>
            <a:off x="476250" y="1893888"/>
            <a:ext cx="3578225" cy="434340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rgbClr val="C0504D"/>
              </a:buClr>
              <a:buFont typeface="Wingdings" charset="0"/>
              <a:buChar char="o"/>
              <a:defRPr/>
            </a:pPr>
            <a:endParaRPr lang="it-IT" dirty="0">
              <a:solidFill>
                <a:prstClr val="black"/>
              </a:solidFill>
              <a:latin typeface="Arial" charset="0"/>
              <a:cs typeface="Arial" charset="0"/>
            </a:endParaRPr>
          </a:p>
          <a:p>
            <a:pPr marL="495300" indent="-495300">
              <a:spcBef>
                <a:spcPct val="20000"/>
              </a:spcBef>
              <a:buClr>
                <a:srgbClr val="C0504D"/>
              </a:buClr>
              <a:buFont typeface="Wingdings" charset="0"/>
              <a:buChar char="o"/>
              <a:defRPr/>
            </a:pPr>
            <a:endParaRPr lang="it-IT" dirty="0">
              <a:solidFill>
                <a:prstClr val="black"/>
              </a:solidFill>
              <a:latin typeface="Arial" charset="0"/>
              <a:cs typeface="Arial" charset="0"/>
            </a:endParaRPr>
          </a:p>
          <a:p>
            <a:pPr marL="495300" indent="-495300">
              <a:spcBef>
                <a:spcPct val="20000"/>
              </a:spcBef>
              <a:buClr>
                <a:srgbClr val="C0504D"/>
              </a:buClr>
              <a:buFont typeface="Wingdings" charset="0"/>
              <a:buChar char="o"/>
              <a:defRPr/>
            </a:pPr>
            <a:r>
              <a:rPr lang="it-IT" dirty="0">
                <a:solidFill>
                  <a:prstClr val="black"/>
                </a:solidFill>
                <a:latin typeface="Arial" charset="0"/>
                <a:cs typeface="Arial" charset="0"/>
              </a:rPr>
              <a:t>Re-</a:t>
            </a:r>
            <a:r>
              <a:rPr lang="it-IT" dirty="0" err="1">
                <a:solidFill>
                  <a:prstClr val="black"/>
                </a:solidFill>
                <a:latin typeface="Arial" charset="0"/>
                <a:cs typeface="Arial" charset="0"/>
              </a:rPr>
              <a:t>execute</a:t>
            </a:r>
            <a:r>
              <a:rPr lang="it-IT" dirty="0">
                <a:solidFill>
                  <a:prstClr val="black"/>
                </a:solidFill>
                <a:latin typeface="Arial" charset="0"/>
                <a:cs typeface="Arial" charset="0"/>
              </a:rPr>
              <a:t> T</a:t>
            </a:r>
            <a:r>
              <a:rPr lang="it-IT" baseline="-25000" dirty="0">
                <a:solidFill>
                  <a:prstClr val="black"/>
                </a:solidFill>
                <a:latin typeface="Arial" charset="0"/>
                <a:cs typeface="Arial" charset="0"/>
              </a:rPr>
              <a:t>1</a:t>
            </a:r>
            <a:r>
              <a:rPr lang="it-IT" dirty="0">
                <a:solidFill>
                  <a:prstClr val="black"/>
                </a:solidFill>
                <a:latin typeface="Arial" charset="0"/>
                <a:cs typeface="Arial" charset="0"/>
              </a:rPr>
              <a:t> </a:t>
            </a:r>
            <a:r>
              <a:rPr lang="it-IT" dirty="0" err="1">
                <a:solidFill>
                  <a:prstClr val="black"/>
                </a:solidFill>
                <a:latin typeface="Arial" charset="0"/>
                <a:cs typeface="Arial" charset="0"/>
              </a:rPr>
              <a:t>till</a:t>
            </a:r>
            <a:r>
              <a:rPr lang="it-IT" dirty="0">
                <a:solidFill>
                  <a:prstClr val="black"/>
                </a:solidFill>
                <a:latin typeface="Arial" charset="0"/>
                <a:cs typeface="Arial" charset="0"/>
              </a:rPr>
              <a:t> </a:t>
            </a:r>
            <a:r>
              <a:rPr lang="it-IT" dirty="0" err="1">
                <a:solidFill>
                  <a:prstClr val="black"/>
                </a:solidFill>
                <a:latin typeface="Arial" charset="0"/>
                <a:cs typeface="Arial" charset="0"/>
              </a:rPr>
              <a:t>it</a:t>
            </a:r>
            <a:r>
              <a:rPr lang="it-IT" dirty="0">
                <a:solidFill>
                  <a:prstClr val="black"/>
                </a:solidFill>
                <a:latin typeface="Arial" charset="0"/>
                <a:cs typeface="Arial" charset="0"/>
              </a:rPr>
              <a:t> </a:t>
            </a:r>
            <a:r>
              <a:rPr lang="it-IT" dirty="0" err="1">
                <a:solidFill>
                  <a:prstClr val="black"/>
                </a:solidFill>
                <a:latin typeface="Arial" charset="0"/>
                <a:cs typeface="Arial" charset="0"/>
              </a:rPr>
              <a:t>reaches</a:t>
            </a:r>
            <a:r>
              <a:rPr lang="it-IT" dirty="0">
                <a:solidFill>
                  <a:prstClr val="black"/>
                </a:solidFill>
                <a:latin typeface="Arial" charset="0"/>
                <a:cs typeface="Arial" charset="0"/>
              </a:rPr>
              <a:t> s</a:t>
            </a:r>
            <a:r>
              <a:rPr lang="it-IT" baseline="-25000" dirty="0">
                <a:solidFill>
                  <a:prstClr val="black"/>
                </a:solidFill>
                <a:latin typeface="Arial" charset="0"/>
                <a:cs typeface="Arial" charset="0"/>
              </a:rPr>
              <a:t>1</a:t>
            </a:r>
          </a:p>
          <a:p>
            <a:pPr marL="908050" lvl="1" indent="-436563">
              <a:spcBef>
                <a:spcPct val="20000"/>
              </a:spcBef>
              <a:buClr>
                <a:srgbClr val="C0504D"/>
              </a:buClr>
              <a:buFont typeface="Wingdings" charset="0"/>
              <a:buChar char="n"/>
              <a:defRPr/>
            </a:pPr>
            <a:r>
              <a:rPr lang="it-IT" dirty="0" err="1">
                <a:solidFill>
                  <a:prstClr val="black"/>
                </a:solidFill>
                <a:latin typeface="Arial" charset="0"/>
                <a:cs typeface="Arial" charset="0"/>
              </a:rPr>
              <a:t>May</a:t>
            </a:r>
            <a:r>
              <a:rPr lang="it-IT" dirty="0">
                <a:solidFill>
                  <a:prstClr val="black"/>
                </a:solidFill>
                <a:latin typeface="Arial" charset="0"/>
                <a:cs typeface="Arial" charset="0"/>
              </a:rPr>
              <a:t> </a:t>
            </a:r>
            <a:r>
              <a:rPr lang="it-IT" dirty="0" err="1">
                <a:solidFill>
                  <a:prstClr val="black"/>
                </a:solidFill>
                <a:latin typeface="Arial" charset="0"/>
                <a:cs typeface="Arial" charset="0"/>
              </a:rPr>
              <a:t>reach</a:t>
            </a:r>
            <a:r>
              <a:rPr lang="it-IT" dirty="0">
                <a:solidFill>
                  <a:prstClr val="black"/>
                </a:solidFill>
                <a:latin typeface="Arial" charset="0"/>
                <a:cs typeface="Arial" charset="0"/>
              </a:rPr>
              <a:t> a new </a:t>
            </a:r>
            <a:r>
              <a:rPr lang="it-IT" dirty="0" err="1">
                <a:solidFill>
                  <a:prstClr val="black"/>
                </a:solidFill>
                <a:latin typeface="Arial" charset="0"/>
                <a:cs typeface="Arial" charset="0"/>
              </a:rPr>
              <a:t>local</a:t>
            </a:r>
            <a:r>
              <a:rPr lang="it-IT" dirty="0">
                <a:solidFill>
                  <a:prstClr val="black"/>
                </a:solidFill>
                <a:latin typeface="Arial" charset="0"/>
                <a:cs typeface="Arial" charset="0"/>
              </a:rPr>
              <a:t> state!</a:t>
            </a:r>
          </a:p>
          <a:p>
            <a:pPr marL="908050" lvl="1" indent="-436563">
              <a:spcBef>
                <a:spcPct val="20000"/>
              </a:spcBef>
              <a:buClr>
                <a:srgbClr val="C0504D"/>
              </a:buClr>
              <a:buFont typeface="Wingdings" charset="0"/>
              <a:buChar char="n"/>
              <a:defRPr/>
            </a:pPr>
            <a:r>
              <a:rPr lang="it-IT" dirty="0" err="1">
                <a:solidFill>
                  <a:prstClr val="black"/>
                </a:solidFill>
                <a:latin typeface="Arial" charset="0"/>
                <a:cs typeface="Arial" charset="0"/>
              </a:rPr>
              <a:t>Anyway</a:t>
            </a:r>
            <a:r>
              <a:rPr lang="it-IT" dirty="0">
                <a:solidFill>
                  <a:prstClr val="black"/>
                </a:solidFill>
                <a:latin typeface="Arial" charset="0"/>
                <a:cs typeface="Arial" charset="0"/>
              </a:rPr>
              <a:t> </a:t>
            </a:r>
            <a:r>
              <a:rPr lang="it-IT" dirty="0" err="1">
                <a:solidFill>
                  <a:prstClr val="black"/>
                </a:solidFill>
                <a:latin typeface="Arial" charset="0"/>
                <a:cs typeface="Arial" charset="0"/>
              </a:rPr>
              <a:t>it</a:t>
            </a:r>
            <a:r>
              <a:rPr lang="it-IT" dirty="0">
                <a:solidFill>
                  <a:prstClr val="black"/>
                </a:solidFill>
                <a:latin typeface="Arial" charset="0"/>
                <a:cs typeface="Arial" charset="0"/>
              </a:rPr>
              <a:t> </a:t>
            </a:r>
            <a:r>
              <a:rPr lang="it-IT" dirty="0" err="1">
                <a:solidFill>
                  <a:prstClr val="black"/>
                </a:solidFill>
                <a:latin typeface="Arial" charset="0"/>
                <a:cs typeface="Arial" charset="0"/>
              </a:rPr>
              <a:t>is</a:t>
            </a:r>
            <a:r>
              <a:rPr lang="it-IT" dirty="0">
                <a:solidFill>
                  <a:prstClr val="black"/>
                </a:solidFill>
                <a:latin typeface="Arial" charset="0"/>
                <a:cs typeface="Arial" charset="0"/>
              </a:rPr>
              <a:t> </a:t>
            </a:r>
            <a:r>
              <a:rPr lang="it-IT" dirty="0" err="1">
                <a:solidFill>
                  <a:prstClr val="black"/>
                </a:solidFill>
                <a:latin typeface="Arial" charset="0"/>
                <a:cs typeface="Arial" charset="0"/>
              </a:rPr>
              <a:t>correct</a:t>
            </a:r>
            <a:r>
              <a:rPr lang="it-IT" dirty="0">
                <a:solidFill>
                  <a:prstClr val="black"/>
                </a:solidFill>
                <a:latin typeface="Arial" charset="0"/>
                <a:cs typeface="Arial" charset="0"/>
              </a:rPr>
              <a:t> !! </a:t>
            </a:r>
          </a:p>
          <a:p>
            <a:pPr marL="495300" indent="-495300">
              <a:spcBef>
                <a:spcPct val="20000"/>
              </a:spcBef>
              <a:buClr>
                <a:srgbClr val="C0504D"/>
              </a:buClr>
              <a:buFont typeface="Wingdings" charset="0"/>
              <a:buChar char="o"/>
              <a:defRPr/>
            </a:pPr>
            <a:endParaRPr lang="it-IT" dirty="0">
              <a:solidFill>
                <a:srgbClr val="C0504D"/>
              </a:solidFill>
              <a:latin typeface="Arial" charset="0"/>
              <a:cs typeface="Arial" charset="0"/>
            </a:endParaRPr>
          </a:p>
          <a:p>
            <a:pPr marL="495300" indent="-495300">
              <a:spcBef>
                <a:spcPct val="20000"/>
              </a:spcBef>
              <a:buClr>
                <a:srgbClr val="C0504D"/>
              </a:buClr>
              <a:buFont typeface="Wingdings" charset="0"/>
              <a:buChar char="o"/>
              <a:defRPr/>
            </a:pPr>
            <a:r>
              <a:rPr lang="it-IT" dirty="0" err="1">
                <a:solidFill>
                  <a:prstClr val="black"/>
                </a:solidFill>
                <a:latin typeface="Arial" charset="0"/>
                <a:cs typeface="Arial" charset="0"/>
              </a:rPr>
              <a:t>Restart</a:t>
            </a:r>
            <a:r>
              <a:rPr lang="it-IT" dirty="0">
                <a:solidFill>
                  <a:prstClr val="black"/>
                </a:solidFill>
                <a:latin typeface="Arial" charset="0"/>
                <a:cs typeface="Arial" charset="0"/>
              </a:rPr>
              <a:t> from global s</a:t>
            </a:r>
            <a:r>
              <a:rPr lang="it-IT" baseline="-25000" dirty="0">
                <a:solidFill>
                  <a:prstClr val="black"/>
                </a:solidFill>
                <a:latin typeface="Arial" charset="0"/>
                <a:cs typeface="Arial" charset="0"/>
              </a:rPr>
              <a:t>2</a:t>
            </a:r>
            <a:r>
              <a:rPr lang="it-IT" dirty="0">
                <a:solidFill>
                  <a:prstClr val="black"/>
                </a:solidFill>
                <a:latin typeface="Arial" charset="0"/>
                <a:cs typeface="Arial" charset="0"/>
              </a:rPr>
              <a:t> and compute s</a:t>
            </a:r>
            <a:r>
              <a:rPr lang="it-IT" baseline="-25000" dirty="0">
                <a:solidFill>
                  <a:prstClr val="black"/>
                </a:solidFill>
                <a:latin typeface="Arial" charset="0"/>
                <a:cs typeface="Arial" charset="0"/>
              </a:rPr>
              <a:t>3</a:t>
            </a:r>
          </a:p>
        </p:txBody>
      </p:sp>
      <p:sp>
        <p:nvSpPr>
          <p:cNvPr id="129028" name="Text Box 5"/>
          <p:cNvSpPr txBox="1">
            <a:spLocks noChangeArrowheads="1"/>
          </p:cNvSpPr>
          <p:nvPr/>
        </p:nvSpPr>
        <p:spPr bwMode="auto">
          <a:xfrm>
            <a:off x="5254625" y="3348038"/>
            <a:ext cx="7048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sz="1400" baseline="-25000">
                <a:solidFill>
                  <a:srgbClr val="000000"/>
                </a:solidFill>
                <a:latin typeface="Arial" charset="0"/>
                <a:cs typeface="Arial" charset="0"/>
              </a:rPr>
              <a:t>1</a:t>
            </a:r>
            <a:r>
              <a:rPr lang="en-US" sz="1400">
                <a:solidFill>
                  <a:srgbClr val="000000"/>
                </a:solidFill>
                <a:latin typeface="Arial" charset="0"/>
                <a:cs typeface="Arial" charset="0"/>
              </a:rPr>
              <a:t>,</a:t>
            </a:r>
            <a:r>
              <a:rPr lang="en-US" sz="1400">
                <a:solidFill>
                  <a:srgbClr val="C0504D"/>
                </a:solidFill>
                <a:latin typeface="Arial" charset="0"/>
                <a:cs typeface="Arial" charset="0"/>
              </a:rPr>
              <a:t>s</a:t>
            </a:r>
            <a:r>
              <a:rPr lang="en-US" sz="1400" baseline="-25000">
                <a:solidFill>
                  <a:srgbClr val="C0504D"/>
                </a:solidFill>
                <a:latin typeface="Arial" charset="0"/>
                <a:cs typeface="Arial" charset="0"/>
              </a:rPr>
              <a:t>1</a:t>
            </a:r>
            <a:r>
              <a:rPr lang="en-US" sz="1400">
                <a:solidFill>
                  <a:srgbClr val="000000"/>
                </a:solidFill>
                <a:latin typeface="Arial" charset="0"/>
                <a:cs typeface="Arial" charset="0"/>
              </a:rPr>
              <a:t>)</a:t>
            </a:r>
          </a:p>
        </p:txBody>
      </p:sp>
      <p:sp>
        <p:nvSpPr>
          <p:cNvPr id="129029" name="Line 6"/>
          <p:cNvSpPr>
            <a:spLocks noChangeShapeType="1"/>
          </p:cNvSpPr>
          <p:nvPr/>
        </p:nvSpPr>
        <p:spPr bwMode="auto">
          <a:xfrm flipV="1">
            <a:off x="6096000" y="2828925"/>
            <a:ext cx="1363663" cy="588963"/>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9030" name="Text Box 7"/>
          <p:cNvSpPr txBox="1">
            <a:spLocks noChangeArrowheads="1"/>
          </p:cNvSpPr>
          <p:nvPr/>
        </p:nvSpPr>
        <p:spPr bwMode="auto">
          <a:xfrm>
            <a:off x="7673975" y="2586038"/>
            <a:ext cx="657225"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1</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129031" name="Text Box 8"/>
          <p:cNvSpPr txBox="1">
            <a:spLocks noChangeArrowheads="1"/>
          </p:cNvSpPr>
          <p:nvPr/>
        </p:nvSpPr>
        <p:spPr bwMode="auto">
          <a:xfrm>
            <a:off x="7673975" y="3348038"/>
            <a:ext cx="681038"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2</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2</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129032" name="Text Box 9"/>
          <p:cNvSpPr txBox="1">
            <a:spLocks noChangeArrowheads="1"/>
          </p:cNvSpPr>
          <p:nvPr/>
        </p:nvSpPr>
        <p:spPr bwMode="auto">
          <a:xfrm>
            <a:off x="5730875" y="204628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000000"/>
                </a:solidFill>
                <a:latin typeface="Arial" charset="0"/>
                <a:cs typeface="Arial" charset="0"/>
              </a:rPr>
              <a:t>T</a:t>
            </a:r>
            <a:r>
              <a:rPr lang="en-US" sz="2800" baseline="-25000">
                <a:solidFill>
                  <a:srgbClr val="000000"/>
                </a:solidFill>
                <a:latin typeface="Arial" charset="0"/>
                <a:cs typeface="Arial" charset="0"/>
              </a:rPr>
              <a:t>1</a:t>
            </a:r>
            <a:endParaRPr lang="en-US" sz="2800">
              <a:solidFill>
                <a:srgbClr val="000000"/>
              </a:solidFill>
              <a:latin typeface="Arial" charset="0"/>
              <a:cs typeface="Arial" charset="0"/>
            </a:endParaRPr>
          </a:p>
        </p:txBody>
      </p:sp>
      <p:sp>
        <p:nvSpPr>
          <p:cNvPr id="129033" name="Line 10"/>
          <p:cNvSpPr>
            <a:spLocks noChangeShapeType="1"/>
          </p:cNvSpPr>
          <p:nvPr/>
        </p:nvSpPr>
        <p:spPr bwMode="auto">
          <a:xfrm>
            <a:off x="5915025" y="2738438"/>
            <a:ext cx="0" cy="7762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1" name="Line 12"/>
          <p:cNvSpPr>
            <a:spLocks noChangeShapeType="1"/>
          </p:cNvSpPr>
          <p:nvPr/>
        </p:nvSpPr>
        <p:spPr bwMode="auto">
          <a:xfrm>
            <a:off x="4816475" y="4484688"/>
            <a:ext cx="0" cy="6858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9035" name="Rectangle 13"/>
          <p:cNvSpPr>
            <a:spLocks noChangeArrowheads="1"/>
          </p:cNvSpPr>
          <p:nvPr/>
        </p:nvSpPr>
        <p:spPr bwMode="auto">
          <a:xfrm>
            <a:off x="5770563" y="2857500"/>
            <a:ext cx="184150"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solidFill>
                <a:srgbClr val="000000"/>
              </a:solidFill>
              <a:latin typeface="Arial" charset="0"/>
              <a:cs typeface="Arial" charset="0"/>
            </a:endParaRPr>
          </a:p>
        </p:txBody>
      </p:sp>
      <p:sp>
        <p:nvSpPr>
          <p:cNvPr id="129036" name="Line 14"/>
          <p:cNvSpPr>
            <a:spLocks noChangeShapeType="1"/>
          </p:cNvSpPr>
          <p:nvPr/>
        </p:nvSpPr>
        <p:spPr bwMode="auto">
          <a:xfrm>
            <a:off x="7612063" y="2752725"/>
            <a:ext cx="0" cy="7762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9037" name="Text Box 17"/>
          <p:cNvSpPr txBox="1">
            <a:spLocks noChangeArrowheads="1"/>
          </p:cNvSpPr>
          <p:nvPr/>
        </p:nvSpPr>
        <p:spPr bwMode="auto">
          <a:xfrm>
            <a:off x="5254625" y="2600325"/>
            <a:ext cx="617538"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sz="1400" baseline="-25000">
                <a:solidFill>
                  <a:srgbClr val="000000"/>
                </a:solidFill>
                <a:latin typeface="Arial" charset="0"/>
                <a:cs typeface="Arial" charset="0"/>
              </a:rPr>
              <a:t>0</a:t>
            </a:r>
            <a:r>
              <a:rPr lang="en-US" sz="1400">
                <a:solidFill>
                  <a:srgbClr val="000000"/>
                </a:solidFill>
                <a:latin typeface="Arial" charset="0"/>
                <a:cs typeface="Arial" charset="0"/>
              </a:rPr>
              <a:t>,s</a:t>
            </a:r>
            <a:r>
              <a:rPr lang="en-US" sz="1400" baseline="-25000">
                <a:solidFill>
                  <a:srgbClr val="000000"/>
                </a:solidFill>
                <a:latin typeface="Arial" charset="0"/>
                <a:cs typeface="Arial" charset="0"/>
              </a:rPr>
              <a:t>0</a:t>
            </a:r>
            <a:r>
              <a:rPr lang="en-US" sz="1400">
                <a:solidFill>
                  <a:srgbClr val="000000"/>
                </a:solidFill>
                <a:latin typeface="Arial" charset="0"/>
                <a:cs typeface="Arial" charset="0"/>
              </a:rPr>
              <a:t>)</a:t>
            </a:r>
          </a:p>
        </p:txBody>
      </p:sp>
      <p:sp>
        <p:nvSpPr>
          <p:cNvPr id="129038" name="Text Box 18"/>
          <p:cNvSpPr txBox="1">
            <a:spLocks noChangeArrowheads="1"/>
          </p:cNvSpPr>
          <p:nvPr/>
        </p:nvSpPr>
        <p:spPr bwMode="auto">
          <a:xfrm>
            <a:off x="7389813" y="2046288"/>
            <a:ext cx="536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000000"/>
                </a:solidFill>
                <a:latin typeface="Arial" charset="0"/>
                <a:cs typeface="Arial" charset="0"/>
              </a:rPr>
              <a:t>T</a:t>
            </a:r>
            <a:r>
              <a:rPr lang="en-US" sz="2800" baseline="-25000">
                <a:solidFill>
                  <a:srgbClr val="000000"/>
                </a:solidFill>
                <a:latin typeface="Arial" charset="0"/>
                <a:cs typeface="Arial" charset="0"/>
              </a:rPr>
              <a:t>2</a:t>
            </a:r>
            <a:endParaRPr lang="en-US" sz="2800">
              <a:solidFill>
                <a:srgbClr val="000000"/>
              </a:solidFill>
              <a:latin typeface="Arial" charset="0"/>
              <a:cs typeface="Arial" charset="0"/>
            </a:endParaRPr>
          </a:p>
        </p:txBody>
      </p:sp>
      <p:sp>
        <p:nvSpPr>
          <p:cNvPr id="129039" name="Text Box 19"/>
          <p:cNvSpPr txBox="1">
            <a:spLocks noChangeArrowheads="1"/>
          </p:cNvSpPr>
          <p:nvPr/>
        </p:nvSpPr>
        <p:spPr bwMode="auto">
          <a:xfrm>
            <a:off x="5959475" y="3357563"/>
            <a:ext cx="790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C0504D"/>
                </a:solidFill>
                <a:latin typeface="Arial" charset="0"/>
                <a:cs typeface="Arial" charset="0"/>
              </a:rPr>
              <a:t>store s</a:t>
            </a:r>
            <a:r>
              <a:rPr lang="en-US" sz="1400" baseline="-25000">
                <a:solidFill>
                  <a:srgbClr val="C0504D"/>
                </a:solidFill>
                <a:latin typeface="Arial" charset="0"/>
                <a:cs typeface="Arial" charset="0"/>
              </a:rPr>
              <a:t>1</a:t>
            </a:r>
          </a:p>
          <a:p>
            <a:pPr eaLnBrk="1" hangingPunct="1"/>
            <a:r>
              <a:rPr lang="en-US" sz="1400">
                <a:solidFill>
                  <a:srgbClr val="C0504D"/>
                </a:solidFill>
                <a:latin typeface="Arial" charset="0"/>
                <a:cs typeface="Arial" charset="0"/>
              </a:rPr>
              <a:t>&amp; abort</a:t>
            </a:r>
          </a:p>
        </p:txBody>
      </p:sp>
      <p:sp>
        <p:nvSpPr>
          <p:cNvPr id="129040" name="Text Box 20"/>
          <p:cNvSpPr txBox="1">
            <a:spLocks noChangeArrowheads="1"/>
          </p:cNvSpPr>
          <p:nvPr/>
        </p:nvSpPr>
        <p:spPr bwMode="auto">
          <a:xfrm>
            <a:off x="7635875" y="3586163"/>
            <a:ext cx="790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C0504D"/>
                </a:solidFill>
                <a:latin typeface="Arial" charset="0"/>
                <a:cs typeface="Arial" charset="0"/>
              </a:rPr>
              <a:t>store s</a:t>
            </a:r>
            <a:r>
              <a:rPr lang="en-US" sz="1400" baseline="-25000">
                <a:solidFill>
                  <a:srgbClr val="C0504D"/>
                </a:solidFill>
                <a:latin typeface="Arial" charset="0"/>
                <a:cs typeface="Arial" charset="0"/>
              </a:rPr>
              <a:t>2</a:t>
            </a:r>
          </a:p>
          <a:p>
            <a:pPr eaLnBrk="1" hangingPunct="1"/>
            <a:r>
              <a:rPr lang="en-US" sz="1400">
                <a:solidFill>
                  <a:srgbClr val="C0504D"/>
                </a:solidFill>
                <a:latin typeface="Arial" charset="0"/>
                <a:cs typeface="Arial" charset="0"/>
              </a:rPr>
              <a:t>&amp; abort</a:t>
            </a:r>
          </a:p>
        </p:txBody>
      </p:sp>
      <p:sp>
        <p:nvSpPr>
          <p:cNvPr id="48" name="Line 22"/>
          <p:cNvSpPr>
            <a:spLocks noChangeShapeType="1"/>
          </p:cNvSpPr>
          <p:nvPr/>
        </p:nvSpPr>
        <p:spPr bwMode="auto">
          <a:xfrm flipH="1">
            <a:off x="4816475" y="2808288"/>
            <a:ext cx="1066800" cy="762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 name="Text Box 23"/>
          <p:cNvSpPr txBox="1">
            <a:spLocks noChangeArrowheads="1"/>
          </p:cNvSpPr>
          <p:nvPr/>
        </p:nvSpPr>
        <p:spPr bwMode="auto">
          <a:xfrm>
            <a:off x="4359275" y="3570288"/>
            <a:ext cx="7048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1</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50" name="Text Box 24"/>
          <p:cNvSpPr txBox="1">
            <a:spLocks noChangeArrowheads="1"/>
          </p:cNvSpPr>
          <p:nvPr/>
        </p:nvSpPr>
        <p:spPr bwMode="auto">
          <a:xfrm>
            <a:off x="4435475" y="5170488"/>
            <a:ext cx="790575" cy="523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C0504D"/>
                </a:solidFill>
                <a:latin typeface="Arial" charset="0"/>
                <a:cs typeface="Arial" charset="0"/>
              </a:rPr>
              <a:t>store s</a:t>
            </a:r>
            <a:r>
              <a:rPr lang="en-US" sz="1400" baseline="-25000">
                <a:solidFill>
                  <a:srgbClr val="C0504D"/>
                </a:solidFill>
                <a:latin typeface="Arial" charset="0"/>
                <a:cs typeface="Arial" charset="0"/>
              </a:rPr>
              <a:t>3</a:t>
            </a:r>
          </a:p>
          <a:p>
            <a:pPr eaLnBrk="1" hangingPunct="1"/>
            <a:r>
              <a:rPr lang="en-US" sz="1400">
                <a:solidFill>
                  <a:srgbClr val="C0504D"/>
                </a:solidFill>
                <a:latin typeface="Arial" charset="0"/>
                <a:cs typeface="Arial" charset="0"/>
              </a:rPr>
              <a:t>&amp; abort</a:t>
            </a:r>
          </a:p>
        </p:txBody>
      </p:sp>
      <p:sp>
        <p:nvSpPr>
          <p:cNvPr id="51" name="Freeform 25"/>
          <p:cNvSpPr>
            <a:spLocks/>
          </p:cNvSpPr>
          <p:nvPr/>
        </p:nvSpPr>
        <p:spPr bwMode="auto">
          <a:xfrm>
            <a:off x="4892675" y="3875088"/>
            <a:ext cx="393700" cy="3810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52" name="Text Box 27"/>
          <p:cNvSpPr txBox="1">
            <a:spLocks noChangeArrowheads="1"/>
          </p:cNvSpPr>
          <p:nvPr/>
        </p:nvSpPr>
        <p:spPr bwMode="auto">
          <a:xfrm>
            <a:off x="4359275" y="4179888"/>
            <a:ext cx="7048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2</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23" name="Title 1"/>
          <p:cNvSpPr txBox="1">
            <a:spLocks/>
          </p:cNvSpPr>
          <p:nvPr/>
        </p:nvSpPr>
        <p:spPr bwMode="auto">
          <a:xfrm>
            <a:off x="-3175" y="0"/>
            <a:ext cx="917257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US" sz="2800" dirty="0" smtClean="0">
                <a:latin typeface="Arial" charset="0"/>
              </a:rPr>
              <a:t>  Lazy transformation: main idea</a:t>
            </a:r>
            <a:endParaRPr lang="en-US" sz="1400" dirty="0">
              <a:latin typeface="Arial" charset="0"/>
              <a:cs typeface="MS PGothic" charset="0"/>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8" grpId="0" animBg="1"/>
      <p:bldP spid="49" grpId="0"/>
      <p:bldP spid="50" grpId="0"/>
      <p:bldP spid="51" grpId="0" animBg="1"/>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Lazy transformation: main idea</a:t>
            </a:r>
            <a:endParaRPr lang="en-US">
              <a:solidFill>
                <a:schemeClr val="bg1"/>
              </a:solidFill>
              <a:latin typeface="Arial" charset="0"/>
            </a:endParaRPr>
          </a:p>
        </p:txBody>
      </p:sp>
      <p:sp>
        <p:nvSpPr>
          <p:cNvPr id="24" name="Rectangle 4"/>
          <p:cNvSpPr>
            <a:spLocks noChangeArrowheads="1"/>
          </p:cNvSpPr>
          <p:nvPr/>
        </p:nvSpPr>
        <p:spPr bwMode="auto">
          <a:xfrm>
            <a:off x="304800" y="1893888"/>
            <a:ext cx="3381375" cy="4343400"/>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rgbClr val="C0504D"/>
              </a:buClr>
              <a:buFont typeface="Wingdings" charset="0"/>
              <a:buChar char="o"/>
              <a:defRPr/>
            </a:pPr>
            <a:endParaRPr lang="it-IT" dirty="0">
              <a:solidFill>
                <a:prstClr val="black"/>
              </a:solidFill>
              <a:latin typeface="Arial" charset="0"/>
              <a:cs typeface="Arial" charset="0"/>
            </a:endParaRPr>
          </a:p>
          <a:p>
            <a:pPr marL="495300" indent="-495300">
              <a:spcBef>
                <a:spcPct val="20000"/>
              </a:spcBef>
              <a:buClr>
                <a:srgbClr val="C0504D"/>
              </a:buClr>
              <a:buFont typeface="Wingdings" charset="0"/>
              <a:buChar char="o"/>
              <a:defRPr/>
            </a:pPr>
            <a:endParaRPr lang="it-IT" dirty="0">
              <a:solidFill>
                <a:prstClr val="black"/>
              </a:solidFill>
              <a:latin typeface="Arial" charset="0"/>
              <a:cs typeface="Arial" charset="0"/>
            </a:endParaRPr>
          </a:p>
          <a:p>
            <a:pPr marL="495300" indent="-495300">
              <a:spcBef>
                <a:spcPct val="20000"/>
              </a:spcBef>
              <a:buClr>
                <a:srgbClr val="C0504D"/>
              </a:buClr>
              <a:buFont typeface="Wingdings" charset="0"/>
              <a:buChar char="o"/>
              <a:defRPr/>
            </a:pPr>
            <a:r>
              <a:rPr lang="it-IT" dirty="0">
                <a:solidFill>
                  <a:prstClr val="black"/>
                </a:solidFill>
                <a:latin typeface="Arial" charset="0"/>
                <a:cs typeface="Arial" charset="0"/>
              </a:rPr>
              <a:t>Switch to T</a:t>
            </a:r>
            <a:r>
              <a:rPr lang="it-IT" baseline="-25000" dirty="0">
                <a:solidFill>
                  <a:prstClr val="black"/>
                </a:solidFill>
                <a:latin typeface="Arial" charset="0"/>
                <a:cs typeface="Arial" charset="0"/>
              </a:rPr>
              <a:t>2</a:t>
            </a:r>
          </a:p>
          <a:p>
            <a:pPr marL="495300" indent="-495300">
              <a:spcBef>
                <a:spcPct val="20000"/>
              </a:spcBef>
              <a:buClr>
                <a:srgbClr val="C0504D"/>
              </a:buClr>
              <a:buFont typeface="Wingdings" charset="0"/>
              <a:buChar char="o"/>
              <a:defRPr/>
            </a:pPr>
            <a:endParaRPr lang="it-IT" dirty="0">
              <a:solidFill>
                <a:prstClr val="black"/>
              </a:solidFill>
              <a:latin typeface="Arial" charset="0"/>
              <a:cs typeface="Arial" charset="0"/>
            </a:endParaRPr>
          </a:p>
          <a:p>
            <a:pPr marL="495300" indent="-495300">
              <a:spcBef>
                <a:spcPct val="20000"/>
              </a:spcBef>
              <a:buClr>
                <a:srgbClr val="C0504D"/>
              </a:buClr>
              <a:buFont typeface="Wingdings" charset="0"/>
              <a:buChar char="o"/>
              <a:defRPr/>
            </a:pPr>
            <a:r>
              <a:rPr lang="it-IT" dirty="0" err="1">
                <a:solidFill>
                  <a:prstClr val="black"/>
                </a:solidFill>
                <a:latin typeface="Arial" charset="0"/>
                <a:cs typeface="Arial" charset="0"/>
              </a:rPr>
              <a:t>Execute</a:t>
            </a:r>
            <a:r>
              <a:rPr lang="it-IT" dirty="0">
                <a:solidFill>
                  <a:prstClr val="black"/>
                </a:solidFill>
                <a:latin typeface="Arial" charset="0"/>
                <a:cs typeface="Arial" charset="0"/>
              </a:rPr>
              <a:t> </a:t>
            </a:r>
            <a:r>
              <a:rPr lang="it-IT" dirty="0" err="1">
                <a:solidFill>
                  <a:prstClr val="black"/>
                </a:solidFill>
                <a:latin typeface="Arial" charset="0"/>
                <a:cs typeface="Arial" charset="0"/>
              </a:rPr>
              <a:t>till</a:t>
            </a:r>
            <a:r>
              <a:rPr lang="it-IT" dirty="0">
                <a:solidFill>
                  <a:prstClr val="black"/>
                </a:solidFill>
                <a:latin typeface="Arial" charset="0"/>
                <a:cs typeface="Arial" charset="0"/>
              </a:rPr>
              <a:t> </a:t>
            </a:r>
            <a:r>
              <a:rPr lang="it-IT" dirty="0" err="1">
                <a:solidFill>
                  <a:prstClr val="black"/>
                </a:solidFill>
                <a:latin typeface="Arial" charset="0"/>
                <a:cs typeface="Arial" charset="0"/>
              </a:rPr>
              <a:t>it</a:t>
            </a:r>
            <a:r>
              <a:rPr lang="it-IT" dirty="0">
                <a:solidFill>
                  <a:prstClr val="black"/>
                </a:solidFill>
                <a:latin typeface="Arial" charset="0"/>
                <a:cs typeface="Arial" charset="0"/>
              </a:rPr>
              <a:t> </a:t>
            </a:r>
            <a:r>
              <a:rPr lang="it-IT" dirty="0" err="1">
                <a:solidFill>
                  <a:prstClr val="black"/>
                </a:solidFill>
                <a:latin typeface="Arial" charset="0"/>
                <a:cs typeface="Arial" charset="0"/>
              </a:rPr>
              <a:t>reaches</a:t>
            </a:r>
            <a:r>
              <a:rPr lang="it-IT" dirty="0">
                <a:solidFill>
                  <a:prstClr val="black"/>
                </a:solidFill>
                <a:latin typeface="Arial" charset="0"/>
                <a:cs typeface="Arial" charset="0"/>
              </a:rPr>
              <a:t> s</a:t>
            </a:r>
            <a:r>
              <a:rPr lang="it-IT" baseline="-25000" dirty="0">
                <a:solidFill>
                  <a:prstClr val="black"/>
                </a:solidFill>
                <a:latin typeface="Arial" charset="0"/>
                <a:cs typeface="Arial" charset="0"/>
              </a:rPr>
              <a:t>2</a:t>
            </a:r>
          </a:p>
          <a:p>
            <a:pPr marL="495300" indent="-495300">
              <a:spcBef>
                <a:spcPct val="20000"/>
              </a:spcBef>
              <a:buClr>
                <a:srgbClr val="C0504D"/>
              </a:buClr>
              <a:buFont typeface="Wingdings" charset="0"/>
              <a:buChar char="o"/>
              <a:defRPr/>
            </a:pPr>
            <a:endParaRPr lang="it-IT" dirty="0">
              <a:solidFill>
                <a:prstClr val="black"/>
              </a:solidFill>
              <a:latin typeface="Arial" charset="0"/>
              <a:cs typeface="Arial" charset="0"/>
            </a:endParaRPr>
          </a:p>
          <a:p>
            <a:pPr marL="495300" indent="-495300">
              <a:spcBef>
                <a:spcPct val="20000"/>
              </a:spcBef>
              <a:buClr>
                <a:srgbClr val="C0504D"/>
              </a:buClr>
              <a:buFont typeface="Wingdings" charset="0"/>
              <a:buChar char="o"/>
              <a:defRPr/>
            </a:pPr>
            <a:r>
              <a:rPr lang="it-IT" dirty="0">
                <a:solidFill>
                  <a:prstClr val="black"/>
                </a:solidFill>
                <a:latin typeface="Arial" charset="0"/>
                <a:cs typeface="Arial" charset="0"/>
              </a:rPr>
              <a:t>Continue </a:t>
            </a:r>
            <a:r>
              <a:rPr lang="it-IT" dirty="0" err="1">
                <a:solidFill>
                  <a:prstClr val="black"/>
                </a:solidFill>
                <a:latin typeface="Arial" charset="0"/>
                <a:cs typeface="Arial" charset="0"/>
              </a:rPr>
              <a:t>computation</a:t>
            </a:r>
            <a:r>
              <a:rPr lang="it-IT" dirty="0">
                <a:solidFill>
                  <a:prstClr val="black"/>
                </a:solidFill>
                <a:latin typeface="Arial" charset="0"/>
                <a:cs typeface="Arial" charset="0"/>
              </a:rPr>
              <a:t> from global s</a:t>
            </a:r>
            <a:r>
              <a:rPr lang="it-IT" baseline="-25000" dirty="0">
                <a:solidFill>
                  <a:prstClr val="black"/>
                </a:solidFill>
                <a:latin typeface="Arial" charset="0"/>
                <a:cs typeface="Arial" charset="0"/>
              </a:rPr>
              <a:t>3</a:t>
            </a:r>
            <a:endParaRPr lang="it-IT" baseline="-25000" dirty="0">
              <a:solidFill>
                <a:srgbClr val="C0504D"/>
              </a:solidFill>
              <a:latin typeface="Arial" charset="0"/>
              <a:cs typeface="Arial" charset="0"/>
            </a:endParaRPr>
          </a:p>
        </p:txBody>
      </p:sp>
      <p:sp>
        <p:nvSpPr>
          <p:cNvPr id="25" name="Rectangle 2"/>
          <p:cNvSpPr>
            <a:spLocks noChangeArrowheads="1"/>
          </p:cNvSpPr>
          <p:nvPr/>
        </p:nvSpPr>
        <p:spPr bwMode="auto">
          <a:xfrm>
            <a:off x="3790950" y="1893888"/>
            <a:ext cx="5105400" cy="43434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rgbClr val="C0504D"/>
              </a:buClr>
              <a:buFont typeface="Wingdings" charset="0"/>
              <a:buNone/>
              <a:defRPr/>
            </a:pPr>
            <a:endParaRPr/>
          </a:p>
        </p:txBody>
      </p:sp>
      <p:sp>
        <p:nvSpPr>
          <p:cNvPr id="131076" name="Text Box 5"/>
          <p:cNvSpPr txBox="1">
            <a:spLocks noChangeArrowheads="1"/>
          </p:cNvSpPr>
          <p:nvPr/>
        </p:nvSpPr>
        <p:spPr bwMode="auto">
          <a:xfrm>
            <a:off x="4914900" y="3348038"/>
            <a:ext cx="7048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sz="1400" baseline="-25000">
                <a:solidFill>
                  <a:srgbClr val="000000"/>
                </a:solidFill>
                <a:latin typeface="Arial" charset="0"/>
                <a:cs typeface="Arial" charset="0"/>
              </a:rPr>
              <a:t>1</a:t>
            </a:r>
            <a:r>
              <a:rPr lang="en-US" sz="1400">
                <a:solidFill>
                  <a:srgbClr val="000000"/>
                </a:solidFill>
                <a:latin typeface="Arial" charset="0"/>
                <a:cs typeface="Arial" charset="0"/>
              </a:rPr>
              <a:t>,</a:t>
            </a:r>
            <a:r>
              <a:rPr lang="en-US" sz="1400">
                <a:solidFill>
                  <a:srgbClr val="C0504D"/>
                </a:solidFill>
                <a:latin typeface="Arial" charset="0"/>
                <a:cs typeface="Arial" charset="0"/>
              </a:rPr>
              <a:t>s</a:t>
            </a:r>
            <a:r>
              <a:rPr lang="en-US" sz="1400" baseline="-25000">
                <a:solidFill>
                  <a:srgbClr val="C0504D"/>
                </a:solidFill>
                <a:latin typeface="Arial" charset="0"/>
                <a:cs typeface="Arial" charset="0"/>
              </a:rPr>
              <a:t>1</a:t>
            </a:r>
            <a:r>
              <a:rPr lang="en-US" sz="1400">
                <a:solidFill>
                  <a:srgbClr val="000000"/>
                </a:solidFill>
                <a:latin typeface="Arial" charset="0"/>
                <a:cs typeface="Arial" charset="0"/>
              </a:rPr>
              <a:t>)</a:t>
            </a:r>
          </a:p>
        </p:txBody>
      </p:sp>
      <p:sp>
        <p:nvSpPr>
          <p:cNvPr id="131077" name="Line 6"/>
          <p:cNvSpPr>
            <a:spLocks noChangeShapeType="1"/>
          </p:cNvSpPr>
          <p:nvPr/>
        </p:nvSpPr>
        <p:spPr bwMode="auto">
          <a:xfrm flipV="1">
            <a:off x="5756275" y="2828925"/>
            <a:ext cx="1363663" cy="588963"/>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8" name="Text Box 7"/>
          <p:cNvSpPr txBox="1">
            <a:spLocks noChangeArrowheads="1"/>
          </p:cNvSpPr>
          <p:nvPr/>
        </p:nvSpPr>
        <p:spPr bwMode="auto">
          <a:xfrm>
            <a:off x="7334250" y="2586038"/>
            <a:ext cx="657225"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1</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131079" name="Text Box 8"/>
          <p:cNvSpPr txBox="1">
            <a:spLocks noChangeArrowheads="1"/>
          </p:cNvSpPr>
          <p:nvPr/>
        </p:nvSpPr>
        <p:spPr bwMode="auto">
          <a:xfrm>
            <a:off x="7334250" y="3348038"/>
            <a:ext cx="681038"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2</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2</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131080" name="Text Box 9"/>
          <p:cNvSpPr txBox="1">
            <a:spLocks noChangeArrowheads="1"/>
          </p:cNvSpPr>
          <p:nvPr/>
        </p:nvSpPr>
        <p:spPr bwMode="auto">
          <a:xfrm>
            <a:off x="5391150" y="2046288"/>
            <a:ext cx="536575" cy="52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000000"/>
                </a:solidFill>
                <a:latin typeface="Arial" charset="0"/>
                <a:cs typeface="Arial" charset="0"/>
              </a:rPr>
              <a:t>T</a:t>
            </a:r>
            <a:r>
              <a:rPr lang="en-US" sz="2800" baseline="-25000">
                <a:solidFill>
                  <a:srgbClr val="000000"/>
                </a:solidFill>
                <a:latin typeface="Arial" charset="0"/>
                <a:cs typeface="Arial" charset="0"/>
              </a:rPr>
              <a:t>1</a:t>
            </a:r>
            <a:endParaRPr lang="en-US" sz="2800">
              <a:solidFill>
                <a:srgbClr val="000000"/>
              </a:solidFill>
              <a:latin typeface="Arial" charset="0"/>
              <a:cs typeface="Arial" charset="0"/>
            </a:endParaRPr>
          </a:p>
        </p:txBody>
      </p:sp>
      <p:sp>
        <p:nvSpPr>
          <p:cNvPr id="131081" name="Line 10"/>
          <p:cNvSpPr>
            <a:spLocks noChangeShapeType="1"/>
          </p:cNvSpPr>
          <p:nvPr/>
        </p:nvSpPr>
        <p:spPr bwMode="auto">
          <a:xfrm>
            <a:off x="5573713" y="2738438"/>
            <a:ext cx="0" cy="7762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082" name="Line 11"/>
          <p:cNvSpPr>
            <a:spLocks noChangeShapeType="1"/>
          </p:cNvSpPr>
          <p:nvPr/>
        </p:nvSpPr>
        <p:spPr bwMode="auto">
          <a:xfrm>
            <a:off x="4476750" y="4637088"/>
            <a:ext cx="0" cy="914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083" name="Rectangle 12"/>
          <p:cNvSpPr>
            <a:spLocks noChangeArrowheads="1"/>
          </p:cNvSpPr>
          <p:nvPr/>
        </p:nvSpPr>
        <p:spPr bwMode="auto">
          <a:xfrm>
            <a:off x="5430838" y="2857500"/>
            <a:ext cx="184150" cy="36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solidFill>
                <a:srgbClr val="000000"/>
              </a:solidFill>
              <a:latin typeface="Arial" charset="0"/>
              <a:cs typeface="Arial" charset="0"/>
            </a:endParaRPr>
          </a:p>
        </p:txBody>
      </p:sp>
      <p:sp>
        <p:nvSpPr>
          <p:cNvPr id="131084" name="Line 13"/>
          <p:cNvSpPr>
            <a:spLocks noChangeShapeType="1"/>
          </p:cNvSpPr>
          <p:nvPr/>
        </p:nvSpPr>
        <p:spPr bwMode="auto">
          <a:xfrm>
            <a:off x="7272338" y="2752725"/>
            <a:ext cx="0" cy="7762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5" name="Line 15"/>
          <p:cNvSpPr>
            <a:spLocks noChangeShapeType="1"/>
          </p:cNvSpPr>
          <p:nvPr/>
        </p:nvSpPr>
        <p:spPr bwMode="auto">
          <a:xfrm>
            <a:off x="8515350" y="4637088"/>
            <a:ext cx="0" cy="7762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086" name="Text Box 16"/>
          <p:cNvSpPr txBox="1">
            <a:spLocks noChangeArrowheads="1"/>
          </p:cNvSpPr>
          <p:nvPr/>
        </p:nvSpPr>
        <p:spPr bwMode="auto">
          <a:xfrm>
            <a:off x="4914900" y="2600325"/>
            <a:ext cx="617538" cy="30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sz="1400" baseline="-25000">
                <a:solidFill>
                  <a:srgbClr val="000000"/>
                </a:solidFill>
                <a:latin typeface="Arial" charset="0"/>
                <a:cs typeface="Arial" charset="0"/>
              </a:rPr>
              <a:t>0</a:t>
            </a:r>
            <a:r>
              <a:rPr lang="en-US" sz="1400">
                <a:solidFill>
                  <a:srgbClr val="000000"/>
                </a:solidFill>
                <a:latin typeface="Arial" charset="0"/>
                <a:cs typeface="Arial" charset="0"/>
              </a:rPr>
              <a:t>,s</a:t>
            </a:r>
            <a:r>
              <a:rPr lang="en-US" sz="1400" baseline="-25000">
                <a:solidFill>
                  <a:srgbClr val="000000"/>
                </a:solidFill>
                <a:latin typeface="Arial" charset="0"/>
                <a:cs typeface="Arial" charset="0"/>
              </a:rPr>
              <a:t>0</a:t>
            </a:r>
            <a:r>
              <a:rPr lang="en-US" sz="1400">
                <a:solidFill>
                  <a:srgbClr val="000000"/>
                </a:solidFill>
                <a:latin typeface="Arial" charset="0"/>
                <a:cs typeface="Arial" charset="0"/>
              </a:rPr>
              <a:t>)</a:t>
            </a:r>
          </a:p>
        </p:txBody>
      </p:sp>
      <p:sp>
        <p:nvSpPr>
          <p:cNvPr id="131087" name="Text Box 17"/>
          <p:cNvSpPr txBox="1">
            <a:spLocks noChangeArrowheads="1"/>
          </p:cNvSpPr>
          <p:nvPr/>
        </p:nvSpPr>
        <p:spPr bwMode="auto">
          <a:xfrm>
            <a:off x="7050088" y="2046288"/>
            <a:ext cx="536575" cy="52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solidFill>
                  <a:srgbClr val="000000"/>
                </a:solidFill>
                <a:latin typeface="Arial" charset="0"/>
                <a:cs typeface="Arial" charset="0"/>
              </a:rPr>
              <a:t>T</a:t>
            </a:r>
            <a:r>
              <a:rPr lang="en-US" sz="2800" baseline="-25000">
                <a:solidFill>
                  <a:srgbClr val="000000"/>
                </a:solidFill>
                <a:latin typeface="Arial" charset="0"/>
                <a:cs typeface="Arial" charset="0"/>
              </a:rPr>
              <a:t>2</a:t>
            </a:r>
            <a:endParaRPr lang="en-US" sz="2800">
              <a:solidFill>
                <a:srgbClr val="000000"/>
              </a:solidFill>
              <a:latin typeface="Arial" charset="0"/>
              <a:cs typeface="Arial" charset="0"/>
            </a:endParaRPr>
          </a:p>
        </p:txBody>
      </p:sp>
      <p:sp>
        <p:nvSpPr>
          <p:cNvPr id="131088" name="Text Box 18"/>
          <p:cNvSpPr txBox="1">
            <a:spLocks noChangeArrowheads="1"/>
          </p:cNvSpPr>
          <p:nvPr/>
        </p:nvSpPr>
        <p:spPr bwMode="auto">
          <a:xfrm>
            <a:off x="5619750" y="3357563"/>
            <a:ext cx="790575" cy="52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C0504D"/>
                </a:solidFill>
                <a:latin typeface="Arial" charset="0"/>
                <a:cs typeface="Arial" charset="0"/>
              </a:rPr>
              <a:t>store s</a:t>
            </a:r>
            <a:r>
              <a:rPr lang="en-US" sz="1400" baseline="-25000">
                <a:solidFill>
                  <a:srgbClr val="C0504D"/>
                </a:solidFill>
                <a:latin typeface="Arial" charset="0"/>
                <a:cs typeface="Arial" charset="0"/>
              </a:rPr>
              <a:t>1</a:t>
            </a:r>
          </a:p>
          <a:p>
            <a:pPr eaLnBrk="1" hangingPunct="1"/>
            <a:r>
              <a:rPr lang="en-US" sz="1400">
                <a:solidFill>
                  <a:srgbClr val="C0504D"/>
                </a:solidFill>
                <a:latin typeface="Arial" charset="0"/>
                <a:cs typeface="Arial" charset="0"/>
              </a:rPr>
              <a:t>&amp; abort</a:t>
            </a:r>
          </a:p>
        </p:txBody>
      </p:sp>
      <p:sp>
        <p:nvSpPr>
          <p:cNvPr id="131089" name="Text Box 19"/>
          <p:cNvSpPr txBox="1">
            <a:spLocks noChangeArrowheads="1"/>
          </p:cNvSpPr>
          <p:nvPr/>
        </p:nvSpPr>
        <p:spPr bwMode="auto">
          <a:xfrm>
            <a:off x="7296150" y="3586163"/>
            <a:ext cx="790575" cy="52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C0504D"/>
                </a:solidFill>
                <a:latin typeface="Arial" charset="0"/>
                <a:cs typeface="Arial" charset="0"/>
              </a:rPr>
              <a:t>store s</a:t>
            </a:r>
            <a:r>
              <a:rPr lang="en-US" sz="1400" baseline="-25000">
                <a:solidFill>
                  <a:srgbClr val="C0504D"/>
                </a:solidFill>
                <a:latin typeface="Arial" charset="0"/>
                <a:cs typeface="Arial" charset="0"/>
              </a:rPr>
              <a:t>2</a:t>
            </a:r>
          </a:p>
          <a:p>
            <a:pPr eaLnBrk="1" hangingPunct="1"/>
            <a:r>
              <a:rPr lang="en-US" sz="1400">
                <a:solidFill>
                  <a:srgbClr val="C0504D"/>
                </a:solidFill>
                <a:latin typeface="Arial" charset="0"/>
                <a:cs typeface="Arial" charset="0"/>
              </a:rPr>
              <a:t>&amp; abort</a:t>
            </a:r>
          </a:p>
        </p:txBody>
      </p:sp>
      <p:sp>
        <p:nvSpPr>
          <p:cNvPr id="131090" name="Line 20"/>
          <p:cNvSpPr>
            <a:spLocks noChangeShapeType="1"/>
          </p:cNvSpPr>
          <p:nvPr/>
        </p:nvSpPr>
        <p:spPr bwMode="auto">
          <a:xfrm flipH="1">
            <a:off x="4476750" y="2808288"/>
            <a:ext cx="1066800" cy="762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1091" name="Text Box 21"/>
          <p:cNvSpPr txBox="1">
            <a:spLocks noChangeArrowheads="1"/>
          </p:cNvSpPr>
          <p:nvPr/>
        </p:nvSpPr>
        <p:spPr bwMode="auto">
          <a:xfrm>
            <a:off x="4019550" y="3570288"/>
            <a:ext cx="7048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1</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131092" name="Text Box 22"/>
          <p:cNvSpPr txBox="1">
            <a:spLocks noChangeArrowheads="1"/>
          </p:cNvSpPr>
          <p:nvPr/>
        </p:nvSpPr>
        <p:spPr bwMode="auto">
          <a:xfrm>
            <a:off x="4095750" y="5551488"/>
            <a:ext cx="790575" cy="52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C0504D"/>
                </a:solidFill>
                <a:latin typeface="Arial" charset="0"/>
                <a:cs typeface="Arial" charset="0"/>
              </a:rPr>
              <a:t>store s</a:t>
            </a:r>
            <a:r>
              <a:rPr lang="en-US" sz="1400" baseline="-25000">
                <a:solidFill>
                  <a:srgbClr val="C0504D"/>
                </a:solidFill>
                <a:latin typeface="Arial" charset="0"/>
                <a:cs typeface="Arial" charset="0"/>
              </a:rPr>
              <a:t>3</a:t>
            </a:r>
          </a:p>
          <a:p>
            <a:pPr eaLnBrk="1" hangingPunct="1"/>
            <a:r>
              <a:rPr lang="en-US" sz="1400">
                <a:solidFill>
                  <a:srgbClr val="C0504D"/>
                </a:solidFill>
                <a:latin typeface="Arial" charset="0"/>
                <a:cs typeface="Arial" charset="0"/>
              </a:rPr>
              <a:t>&amp; abort</a:t>
            </a:r>
          </a:p>
        </p:txBody>
      </p:sp>
      <p:sp>
        <p:nvSpPr>
          <p:cNvPr id="131093" name="Line 23"/>
          <p:cNvSpPr>
            <a:spLocks noChangeShapeType="1"/>
          </p:cNvSpPr>
          <p:nvPr/>
        </p:nvSpPr>
        <p:spPr bwMode="auto">
          <a:xfrm flipV="1">
            <a:off x="4781550" y="2960688"/>
            <a:ext cx="2438400" cy="24384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 name="Line 24"/>
          <p:cNvSpPr>
            <a:spLocks noChangeShapeType="1"/>
          </p:cNvSpPr>
          <p:nvPr/>
        </p:nvSpPr>
        <p:spPr bwMode="auto">
          <a:xfrm>
            <a:off x="7296150" y="2732088"/>
            <a:ext cx="1066800" cy="6858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0" name="Text Box 25"/>
          <p:cNvSpPr txBox="1">
            <a:spLocks noChangeArrowheads="1"/>
          </p:cNvSpPr>
          <p:nvPr/>
        </p:nvSpPr>
        <p:spPr bwMode="auto">
          <a:xfrm>
            <a:off x="8134350" y="3494088"/>
            <a:ext cx="9334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2</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131096" name="Freeform 26"/>
          <p:cNvSpPr>
            <a:spLocks/>
          </p:cNvSpPr>
          <p:nvPr/>
        </p:nvSpPr>
        <p:spPr bwMode="auto">
          <a:xfrm>
            <a:off x="4552950" y="3875088"/>
            <a:ext cx="393700" cy="3810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131097" name="Text Box 27"/>
          <p:cNvSpPr txBox="1">
            <a:spLocks noChangeArrowheads="1"/>
          </p:cNvSpPr>
          <p:nvPr/>
        </p:nvSpPr>
        <p:spPr bwMode="auto">
          <a:xfrm>
            <a:off x="4019550" y="4179888"/>
            <a:ext cx="7048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2</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63" name="Freeform 28"/>
          <p:cNvSpPr>
            <a:spLocks/>
          </p:cNvSpPr>
          <p:nvPr/>
        </p:nvSpPr>
        <p:spPr bwMode="auto">
          <a:xfrm>
            <a:off x="8502650" y="3875088"/>
            <a:ext cx="393700" cy="381000"/>
          </a:xfrm>
          <a:custGeom>
            <a:avLst/>
            <a:gdLst>
              <a:gd name="T0" fmla="*/ 0 w 248"/>
              <a:gd name="T1" fmla="*/ 0 h 240"/>
              <a:gd name="T2" fmla="*/ 2147483647 w 248"/>
              <a:gd name="T3" fmla="*/ 2147483647 h 240"/>
              <a:gd name="T4" fmla="*/ 2147483647 w 248"/>
              <a:gd name="T5" fmla="*/ 2147483647 h 240"/>
              <a:gd name="T6" fmla="*/ 0 60000 65536"/>
              <a:gd name="T7" fmla="*/ 0 60000 65536"/>
              <a:gd name="T8" fmla="*/ 0 60000 65536"/>
            </a:gdLst>
            <a:ahLst/>
            <a:cxnLst>
              <a:cxn ang="T6">
                <a:pos x="T0" y="T1"/>
              </a:cxn>
              <a:cxn ang="T7">
                <a:pos x="T2" y="T3"/>
              </a:cxn>
              <a:cxn ang="T8">
                <a:pos x="T4" y="T5"/>
              </a:cxn>
            </a:cxnLst>
            <a:rect l="0" t="0" r="r" b="b"/>
            <a:pathLst>
              <a:path w="248" h="240">
                <a:moveTo>
                  <a:pt x="0" y="0"/>
                </a:moveTo>
                <a:cubicBezTo>
                  <a:pt x="116" y="28"/>
                  <a:pt x="232" y="56"/>
                  <a:pt x="240" y="96"/>
                </a:cubicBezTo>
                <a:cubicBezTo>
                  <a:pt x="248" y="136"/>
                  <a:pt x="80" y="216"/>
                  <a:pt x="48" y="240"/>
                </a:cubicBezTo>
              </a:path>
            </a:pathLst>
          </a:custGeom>
          <a:noFill/>
          <a:ln w="19050">
            <a:solidFill>
              <a:schemeClr val="accent2"/>
            </a:solidFill>
            <a:round/>
            <a:headEnd/>
            <a:tailEnd type="triangle" w="med" len="med"/>
          </a:ln>
          <a:extLst>
            <a:ext uri="{909E8E84-426E-40dd-AFC4-6F175D3DCCD1}">
              <a14:hiddenFill xmlns:a14="http://schemas.microsoft.com/office/drawing/2010/main">
                <a:solidFill>
                  <a:schemeClr val="accent1"/>
                </a:solidFill>
              </a14:hiddenFill>
            </a:ext>
          </a:extLst>
        </p:spPr>
        <p:txBody>
          <a:bodyPr wrap="none" anchor="ctr"/>
          <a:lstStyle/>
          <a:p>
            <a:endParaRPr lang="en-US"/>
          </a:p>
        </p:txBody>
      </p:sp>
      <p:sp>
        <p:nvSpPr>
          <p:cNvPr id="64" name="Text Box 29"/>
          <p:cNvSpPr txBox="1">
            <a:spLocks noChangeArrowheads="1"/>
          </p:cNvSpPr>
          <p:nvPr/>
        </p:nvSpPr>
        <p:spPr bwMode="auto">
          <a:xfrm>
            <a:off x="8115300" y="4256088"/>
            <a:ext cx="933450"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400">
                <a:solidFill>
                  <a:srgbClr val="000000"/>
                </a:solidFill>
                <a:latin typeface="Arial" charset="0"/>
                <a:cs typeface="Arial" charset="0"/>
              </a:rPr>
              <a:t>(l’’’</a:t>
            </a:r>
            <a:r>
              <a:rPr lang="en-US" altLang="ja-JP" sz="1400" baseline="-25000">
                <a:solidFill>
                  <a:srgbClr val="000000"/>
                </a:solidFill>
                <a:latin typeface="Arial" charset="0"/>
                <a:cs typeface="Arial" charset="0"/>
              </a:rPr>
              <a:t>1</a:t>
            </a:r>
            <a:r>
              <a:rPr lang="en-US" altLang="ja-JP" sz="1400">
                <a:solidFill>
                  <a:srgbClr val="000000"/>
                </a:solidFill>
                <a:latin typeface="Arial" charset="0"/>
                <a:cs typeface="Arial" charset="0"/>
              </a:rPr>
              <a:t>,</a:t>
            </a:r>
            <a:r>
              <a:rPr lang="en-US" altLang="ja-JP" sz="1400">
                <a:solidFill>
                  <a:srgbClr val="C0504D"/>
                </a:solidFill>
                <a:latin typeface="Arial" charset="0"/>
                <a:cs typeface="Arial" charset="0"/>
              </a:rPr>
              <a:t>s</a:t>
            </a:r>
            <a:r>
              <a:rPr lang="en-US" altLang="ja-JP" sz="1400" baseline="-25000">
                <a:solidFill>
                  <a:srgbClr val="C0504D"/>
                </a:solidFill>
                <a:latin typeface="Arial" charset="0"/>
                <a:cs typeface="Arial" charset="0"/>
              </a:rPr>
              <a:t>3</a:t>
            </a:r>
            <a:r>
              <a:rPr lang="en-US" altLang="ja-JP" sz="1400">
                <a:solidFill>
                  <a:srgbClr val="000000"/>
                </a:solidFill>
                <a:latin typeface="Arial" charset="0"/>
                <a:cs typeface="Arial" charset="0"/>
              </a:rPr>
              <a:t>)</a:t>
            </a:r>
            <a:endParaRPr lang="en-US" sz="1400">
              <a:solidFill>
                <a:srgbClr val="000000"/>
              </a:solidFill>
              <a:latin typeface="Arial" charset="0"/>
              <a:cs typeface="Arial" charset="0"/>
            </a:endParaRPr>
          </a:p>
        </p:txBody>
      </p:sp>
      <p:sp>
        <p:nvSpPr>
          <p:cNvPr id="29" name="Title 1"/>
          <p:cNvSpPr txBox="1">
            <a:spLocks/>
          </p:cNvSpPr>
          <p:nvPr/>
        </p:nvSpPr>
        <p:spPr bwMode="auto">
          <a:xfrm>
            <a:off x="-3175" y="0"/>
            <a:ext cx="917257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US" sz="2800" dirty="0" smtClean="0">
                <a:latin typeface="Arial" charset="0"/>
              </a:rPr>
              <a:t>  Lazy transformation: main idea</a:t>
            </a:r>
            <a:endParaRPr lang="en-US" sz="1400" dirty="0">
              <a:latin typeface="Arial" charset="0"/>
              <a:cs typeface="MS PGothic" charset="0"/>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4" end="4"/>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4">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animBg="1"/>
      <p:bldP spid="59" grpId="0" animBg="1"/>
      <p:bldP spid="60" grpId="0"/>
      <p:bldP spid="63" grpId="0" animBg="1"/>
      <p:bldP spid="6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Lazy transformation: main idea</a:t>
            </a:r>
            <a:endParaRPr lang="en-US">
              <a:solidFill>
                <a:schemeClr val="bg1"/>
              </a:solidFill>
              <a:latin typeface="Arial" charset="0"/>
            </a:endParaRPr>
          </a:p>
        </p:txBody>
      </p:sp>
      <p:sp>
        <p:nvSpPr>
          <p:cNvPr id="39" name="Rectangle 57"/>
          <p:cNvSpPr>
            <a:spLocks noChangeArrowheads="1"/>
          </p:cNvSpPr>
          <p:nvPr/>
        </p:nvSpPr>
        <p:spPr bwMode="auto">
          <a:xfrm>
            <a:off x="609600" y="1752600"/>
            <a:ext cx="7848600" cy="4267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600" baseline="-25000"/>
          </a:p>
        </p:txBody>
      </p:sp>
      <p:sp>
        <p:nvSpPr>
          <p:cNvPr id="133123" name="Text Box 62"/>
          <p:cNvSpPr txBox="1">
            <a:spLocks noChangeArrowheads="1"/>
          </p:cNvSpPr>
          <p:nvPr/>
        </p:nvSpPr>
        <p:spPr bwMode="auto">
          <a:xfrm>
            <a:off x="3884613" y="2438400"/>
            <a:ext cx="534987"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t>T</a:t>
            </a:r>
            <a:r>
              <a:rPr lang="en-US" sz="2800" baseline="-25000"/>
              <a:t>1</a:t>
            </a:r>
            <a:endParaRPr lang="en-US" sz="2800"/>
          </a:p>
        </p:txBody>
      </p:sp>
      <p:sp>
        <p:nvSpPr>
          <p:cNvPr id="133124" name="Line 63"/>
          <p:cNvSpPr>
            <a:spLocks noChangeShapeType="1"/>
          </p:cNvSpPr>
          <p:nvPr/>
        </p:nvSpPr>
        <p:spPr bwMode="auto">
          <a:xfrm>
            <a:off x="4114800" y="31242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3125" name="Text Box 69"/>
          <p:cNvSpPr txBox="1">
            <a:spLocks noChangeArrowheads="1"/>
          </p:cNvSpPr>
          <p:nvPr/>
        </p:nvSpPr>
        <p:spPr bwMode="auto">
          <a:xfrm>
            <a:off x="4800600" y="2438400"/>
            <a:ext cx="534988"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a:t>T</a:t>
            </a:r>
            <a:r>
              <a:rPr lang="en-US" sz="2800" baseline="-25000"/>
              <a:t>2</a:t>
            </a:r>
            <a:endParaRPr lang="en-US" sz="2800"/>
          </a:p>
        </p:txBody>
      </p:sp>
      <p:sp>
        <p:nvSpPr>
          <p:cNvPr id="133126" name="Line 72"/>
          <p:cNvSpPr>
            <a:spLocks noChangeShapeType="1"/>
          </p:cNvSpPr>
          <p:nvPr/>
        </p:nvSpPr>
        <p:spPr bwMode="auto">
          <a:xfrm flipH="1">
            <a:off x="3429000" y="3200400"/>
            <a:ext cx="381000" cy="4572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3127" name="Line 76"/>
          <p:cNvSpPr>
            <a:spLocks noChangeShapeType="1"/>
          </p:cNvSpPr>
          <p:nvPr/>
        </p:nvSpPr>
        <p:spPr bwMode="auto">
          <a:xfrm>
            <a:off x="5257800" y="3200400"/>
            <a:ext cx="457200" cy="381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3128" name="Line 83"/>
          <p:cNvSpPr>
            <a:spLocks noChangeShapeType="1"/>
          </p:cNvSpPr>
          <p:nvPr/>
        </p:nvSpPr>
        <p:spPr bwMode="auto">
          <a:xfrm>
            <a:off x="5029200" y="31242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6" name="Text Box 85"/>
          <p:cNvSpPr txBox="1">
            <a:spLocks noChangeArrowheads="1"/>
          </p:cNvSpPr>
          <p:nvPr/>
        </p:nvSpPr>
        <p:spPr bwMode="auto">
          <a:xfrm>
            <a:off x="3867150" y="3551238"/>
            <a:ext cx="62865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store </a:t>
            </a:r>
          </a:p>
          <a:p>
            <a:pPr>
              <a:defRPr/>
            </a:pPr>
            <a:r>
              <a:rPr lang="en-US" sz="1400">
                <a:solidFill>
                  <a:schemeClr val="accent2"/>
                </a:solidFill>
              </a:rPr>
              <a:t>s</a:t>
            </a:r>
            <a:r>
              <a:rPr lang="en-US" sz="1400" baseline="-25000">
                <a:solidFill>
                  <a:schemeClr val="accent2"/>
                </a:solidFill>
              </a:rPr>
              <a:t>1</a:t>
            </a:r>
            <a:endParaRPr lang="en-US">
              <a:solidFill>
                <a:schemeClr val="accent2"/>
              </a:solidFill>
            </a:endParaRPr>
          </a:p>
        </p:txBody>
      </p:sp>
      <p:sp>
        <p:nvSpPr>
          <p:cNvPr id="47" name="Text Box 86"/>
          <p:cNvSpPr txBox="1">
            <a:spLocks noChangeArrowheads="1"/>
          </p:cNvSpPr>
          <p:nvPr/>
        </p:nvSpPr>
        <p:spPr bwMode="auto">
          <a:xfrm>
            <a:off x="4781550" y="3581400"/>
            <a:ext cx="62865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store </a:t>
            </a:r>
          </a:p>
          <a:p>
            <a:pPr>
              <a:defRPr/>
            </a:pPr>
            <a:r>
              <a:rPr lang="en-US" sz="1400">
                <a:solidFill>
                  <a:schemeClr val="accent2"/>
                </a:solidFill>
              </a:rPr>
              <a:t>s</a:t>
            </a:r>
            <a:r>
              <a:rPr lang="en-US" sz="1400" baseline="-25000">
                <a:solidFill>
                  <a:schemeClr val="accent2"/>
                </a:solidFill>
              </a:rPr>
              <a:t>2</a:t>
            </a:r>
            <a:endParaRPr lang="en-US">
              <a:solidFill>
                <a:schemeClr val="accent2"/>
              </a:solidFill>
            </a:endParaRPr>
          </a:p>
        </p:txBody>
      </p:sp>
      <p:sp>
        <p:nvSpPr>
          <p:cNvPr id="133131" name="Line 87"/>
          <p:cNvSpPr>
            <a:spLocks noChangeShapeType="1"/>
          </p:cNvSpPr>
          <p:nvPr/>
        </p:nvSpPr>
        <p:spPr bwMode="auto">
          <a:xfrm>
            <a:off x="3467100" y="37084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9" name="Text Box 89"/>
          <p:cNvSpPr txBox="1">
            <a:spLocks noChangeArrowheads="1"/>
          </p:cNvSpPr>
          <p:nvPr/>
        </p:nvSpPr>
        <p:spPr bwMode="auto">
          <a:xfrm>
            <a:off x="3181350" y="4191000"/>
            <a:ext cx="62865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store </a:t>
            </a:r>
          </a:p>
          <a:p>
            <a:pPr>
              <a:defRPr/>
            </a:pPr>
            <a:r>
              <a:rPr lang="en-US" sz="1400">
                <a:solidFill>
                  <a:schemeClr val="accent2"/>
                </a:solidFill>
              </a:rPr>
              <a:t>s</a:t>
            </a:r>
            <a:r>
              <a:rPr lang="en-US" sz="1400" baseline="-25000">
                <a:solidFill>
                  <a:schemeClr val="accent2"/>
                </a:solidFill>
              </a:rPr>
              <a:t>3</a:t>
            </a:r>
            <a:endParaRPr lang="en-US">
              <a:solidFill>
                <a:schemeClr val="accent2"/>
              </a:solidFill>
            </a:endParaRPr>
          </a:p>
        </p:txBody>
      </p:sp>
      <p:sp>
        <p:nvSpPr>
          <p:cNvPr id="133133" name="Line 90"/>
          <p:cNvSpPr>
            <a:spLocks noChangeShapeType="1"/>
          </p:cNvSpPr>
          <p:nvPr/>
        </p:nvSpPr>
        <p:spPr bwMode="auto">
          <a:xfrm>
            <a:off x="5715000" y="36576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 name="Text Box 100"/>
          <p:cNvSpPr txBox="1">
            <a:spLocks noChangeArrowheads="1"/>
          </p:cNvSpPr>
          <p:nvPr/>
        </p:nvSpPr>
        <p:spPr bwMode="auto">
          <a:xfrm>
            <a:off x="5429250" y="4130675"/>
            <a:ext cx="62865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store </a:t>
            </a:r>
          </a:p>
          <a:p>
            <a:pPr>
              <a:defRPr/>
            </a:pPr>
            <a:r>
              <a:rPr lang="en-US" sz="1400">
                <a:solidFill>
                  <a:schemeClr val="accent2"/>
                </a:solidFill>
              </a:rPr>
              <a:t>s</a:t>
            </a:r>
            <a:r>
              <a:rPr lang="en-US" sz="1400" baseline="-25000">
                <a:solidFill>
                  <a:schemeClr val="accent2"/>
                </a:solidFill>
              </a:rPr>
              <a:t>4</a:t>
            </a:r>
            <a:endParaRPr lang="en-US">
              <a:solidFill>
                <a:schemeClr val="accent2"/>
              </a:solidFill>
            </a:endParaRPr>
          </a:p>
        </p:txBody>
      </p:sp>
      <p:sp>
        <p:nvSpPr>
          <p:cNvPr id="133135" name="Line 101"/>
          <p:cNvSpPr>
            <a:spLocks noChangeShapeType="1"/>
          </p:cNvSpPr>
          <p:nvPr/>
        </p:nvSpPr>
        <p:spPr bwMode="auto">
          <a:xfrm flipH="1">
            <a:off x="2590800" y="3124200"/>
            <a:ext cx="914400" cy="4572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3136" name="Line 102"/>
          <p:cNvSpPr>
            <a:spLocks noChangeShapeType="1"/>
          </p:cNvSpPr>
          <p:nvPr/>
        </p:nvSpPr>
        <p:spPr bwMode="auto">
          <a:xfrm>
            <a:off x="2590800" y="36576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3137" name="Line 103"/>
          <p:cNvSpPr>
            <a:spLocks noChangeShapeType="1"/>
          </p:cNvSpPr>
          <p:nvPr/>
        </p:nvSpPr>
        <p:spPr bwMode="auto">
          <a:xfrm>
            <a:off x="2590800" y="42672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3138" name="Line 106"/>
          <p:cNvSpPr>
            <a:spLocks noChangeShapeType="1"/>
          </p:cNvSpPr>
          <p:nvPr/>
        </p:nvSpPr>
        <p:spPr bwMode="auto">
          <a:xfrm>
            <a:off x="5638800" y="3124200"/>
            <a:ext cx="838200" cy="4572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33139" name="Line 107"/>
          <p:cNvSpPr>
            <a:spLocks noChangeShapeType="1"/>
          </p:cNvSpPr>
          <p:nvPr/>
        </p:nvSpPr>
        <p:spPr bwMode="auto">
          <a:xfrm>
            <a:off x="6477000" y="35814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9" name="Text Box 110"/>
          <p:cNvSpPr txBox="1">
            <a:spLocks noChangeArrowheads="1"/>
          </p:cNvSpPr>
          <p:nvPr/>
        </p:nvSpPr>
        <p:spPr bwMode="auto">
          <a:xfrm>
            <a:off x="2343150" y="4724400"/>
            <a:ext cx="62865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store </a:t>
            </a:r>
          </a:p>
          <a:p>
            <a:pPr>
              <a:defRPr/>
            </a:pPr>
            <a:r>
              <a:rPr lang="en-US" sz="1400">
                <a:solidFill>
                  <a:schemeClr val="accent2"/>
                </a:solidFill>
              </a:rPr>
              <a:t>s</a:t>
            </a:r>
            <a:r>
              <a:rPr lang="en-US" sz="1400" baseline="-25000">
                <a:solidFill>
                  <a:schemeClr val="accent2"/>
                </a:solidFill>
              </a:rPr>
              <a:t>5</a:t>
            </a:r>
            <a:endParaRPr lang="en-US">
              <a:solidFill>
                <a:schemeClr val="accent2"/>
              </a:solidFill>
            </a:endParaRPr>
          </a:p>
        </p:txBody>
      </p:sp>
      <p:sp>
        <p:nvSpPr>
          <p:cNvPr id="133141" name="Line 114"/>
          <p:cNvSpPr>
            <a:spLocks noChangeShapeType="1"/>
          </p:cNvSpPr>
          <p:nvPr/>
        </p:nvSpPr>
        <p:spPr bwMode="auto">
          <a:xfrm>
            <a:off x="6502400" y="4178300"/>
            <a:ext cx="0" cy="5334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 name="Text Box 115"/>
          <p:cNvSpPr txBox="1">
            <a:spLocks noChangeArrowheads="1"/>
          </p:cNvSpPr>
          <p:nvPr/>
        </p:nvSpPr>
        <p:spPr bwMode="auto">
          <a:xfrm>
            <a:off x="6272213" y="4792663"/>
            <a:ext cx="48101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end</a:t>
            </a:r>
            <a:endParaRPr lang="en-US">
              <a:solidFill>
                <a:schemeClr val="accent2"/>
              </a:solidFill>
            </a:endParaRPr>
          </a:p>
        </p:txBody>
      </p:sp>
      <p:sp>
        <p:nvSpPr>
          <p:cNvPr id="72" name="Text Box 116"/>
          <p:cNvSpPr txBox="1">
            <a:spLocks noChangeArrowheads="1"/>
          </p:cNvSpPr>
          <p:nvPr/>
        </p:nvSpPr>
        <p:spPr bwMode="auto">
          <a:xfrm>
            <a:off x="2406650" y="32004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1</a:t>
            </a:r>
            <a:endParaRPr lang="en-US">
              <a:solidFill>
                <a:schemeClr val="accent2"/>
              </a:solidFill>
            </a:endParaRPr>
          </a:p>
        </p:txBody>
      </p:sp>
      <p:sp>
        <p:nvSpPr>
          <p:cNvPr id="73" name="Text Box 117"/>
          <p:cNvSpPr txBox="1">
            <a:spLocks noChangeArrowheads="1"/>
          </p:cNvSpPr>
          <p:nvPr/>
        </p:nvSpPr>
        <p:spPr bwMode="auto">
          <a:xfrm>
            <a:off x="2254250" y="35052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2</a:t>
            </a:r>
            <a:endParaRPr lang="en-US">
              <a:solidFill>
                <a:schemeClr val="accent2"/>
              </a:solidFill>
            </a:endParaRPr>
          </a:p>
        </p:txBody>
      </p:sp>
      <p:sp>
        <p:nvSpPr>
          <p:cNvPr id="74" name="Text Box 118"/>
          <p:cNvSpPr txBox="1">
            <a:spLocks noChangeArrowheads="1"/>
          </p:cNvSpPr>
          <p:nvPr/>
        </p:nvSpPr>
        <p:spPr bwMode="auto">
          <a:xfrm>
            <a:off x="2286000" y="39624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3</a:t>
            </a:r>
            <a:endParaRPr lang="en-US">
              <a:solidFill>
                <a:schemeClr val="accent2"/>
              </a:solidFill>
            </a:endParaRPr>
          </a:p>
        </p:txBody>
      </p:sp>
      <p:sp>
        <p:nvSpPr>
          <p:cNvPr id="75" name="Text Box 119"/>
          <p:cNvSpPr txBox="1">
            <a:spLocks noChangeArrowheads="1"/>
          </p:cNvSpPr>
          <p:nvPr/>
        </p:nvSpPr>
        <p:spPr bwMode="auto">
          <a:xfrm>
            <a:off x="2286000" y="41148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4</a:t>
            </a:r>
            <a:endParaRPr lang="en-US">
              <a:solidFill>
                <a:schemeClr val="accent2"/>
              </a:solidFill>
            </a:endParaRPr>
          </a:p>
        </p:txBody>
      </p:sp>
      <p:sp>
        <p:nvSpPr>
          <p:cNvPr id="76" name="Text Box 120"/>
          <p:cNvSpPr txBox="1">
            <a:spLocks noChangeArrowheads="1"/>
          </p:cNvSpPr>
          <p:nvPr/>
        </p:nvSpPr>
        <p:spPr bwMode="auto">
          <a:xfrm>
            <a:off x="5562600" y="28956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1</a:t>
            </a:r>
            <a:endParaRPr lang="en-US">
              <a:solidFill>
                <a:schemeClr val="accent2"/>
              </a:solidFill>
            </a:endParaRPr>
          </a:p>
        </p:txBody>
      </p:sp>
      <p:sp>
        <p:nvSpPr>
          <p:cNvPr id="77" name="Text Box 121"/>
          <p:cNvSpPr txBox="1">
            <a:spLocks noChangeArrowheads="1"/>
          </p:cNvSpPr>
          <p:nvPr/>
        </p:nvSpPr>
        <p:spPr bwMode="auto">
          <a:xfrm>
            <a:off x="6369050" y="32766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2</a:t>
            </a:r>
            <a:endParaRPr lang="en-US">
              <a:solidFill>
                <a:schemeClr val="accent2"/>
              </a:solidFill>
            </a:endParaRPr>
          </a:p>
        </p:txBody>
      </p:sp>
      <p:sp>
        <p:nvSpPr>
          <p:cNvPr id="78" name="Text Box 122"/>
          <p:cNvSpPr txBox="1">
            <a:spLocks noChangeArrowheads="1"/>
          </p:cNvSpPr>
          <p:nvPr/>
        </p:nvSpPr>
        <p:spPr bwMode="auto">
          <a:xfrm>
            <a:off x="6438900" y="34925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3</a:t>
            </a:r>
            <a:endParaRPr lang="en-US">
              <a:solidFill>
                <a:schemeClr val="accent2"/>
              </a:solidFill>
            </a:endParaRPr>
          </a:p>
        </p:txBody>
      </p:sp>
      <p:sp>
        <p:nvSpPr>
          <p:cNvPr id="79" name="Text Box 123"/>
          <p:cNvSpPr txBox="1">
            <a:spLocks noChangeArrowheads="1"/>
          </p:cNvSpPr>
          <p:nvPr/>
        </p:nvSpPr>
        <p:spPr bwMode="auto">
          <a:xfrm>
            <a:off x="6521450" y="38100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4</a:t>
            </a:r>
            <a:endParaRPr lang="en-US">
              <a:solidFill>
                <a:schemeClr val="accent2"/>
              </a:solidFill>
            </a:endParaRPr>
          </a:p>
        </p:txBody>
      </p:sp>
      <p:sp>
        <p:nvSpPr>
          <p:cNvPr id="80" name="Text Box 124"/>
          <p:cNvSpPr txBox="1">
            <a:spLocks noChangeArrowheads="1"/>
          </p:cNvSpPr>
          <p:nvPr/>
        </p:nvSpPr>
        <p:spPr bwMode="auto">
          <a:xfrm>
            <a:off x="6477000" y="4038600"/>
            <a:ext cx="33655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spAutoFit/>
          </a:bodyPr>
          <a:lstStyle/>
          <a:p>
            <a:pPr>
              <a:defRPr/>
            </a:pPr>
            <a:r>
              <a:rPr lang="en-US" sz="1400">
                <a:solidFill>
                  <a:schemeClr val="accent2"/>
                </a:solidFill>
              </a:rPr>
              <a:t>s</a:t>
            </a:r>
            <a:r>
              <a:rPr lang="en-US" sz="1400" baseline="-25000">
                <a:solidFill>
                  <a:schemeClr val="accent2"/>
                </a:solidFill>
              </a:rPr>
              <a:t>5</a:t>
            </a:r>
            <a:endParaRPr lang="en-US">
              <a:solidFill>
                <a:schemeClr val="accent2"/>
              </a:solidFill>
            </a:endParaRPr>
          </a:p>
        </p:txBody>
      </p:sp>
      <p:sp>
        <p:nvSpPr>
          <p:cNvPr id="33" name="Title 1"/>
          <p:cNvSpPr txBox="1">
            <a:spLocks/>
          </p:cNvSpPr>
          <p:nvPr/>
        </p:nvSpPr>
        <p:spPr bwMode="auto">
          <a:xfrm>
            <a:off x="-20815" y="0"/>
            <a:ext cx="917257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US" sz="2800" dirty="0" smtClean="0">
                <a:latin typeface="Arial" charset="0"/>
              </a:rPr>
              <a:t>  Lazy transformation: main idea</a:t>
            </a:r>
            <a:endParaRPr lang="en-US" sz="1400" dirty="0">
              <a:latin typeface="Arial" charset="0"/>
              <a:cs typeface="MS PGothic" charset="0"/>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Simple example</a:t>
            </a:r>
            <a:endParaRPr lang="en-GB" sz="3200" dirty="0"/>
          </a:p>
        </p:txBody>
      </p:sp>
      <p:sp>
        <p:nvSpPr>
          <p:cNvPr id="3" name="Content Placeholder 2"/>
          <p:cNvSpPr>
            <a:spLocks noGrp="1"/>
          </p:cNvSpPr>
          <p:nvPr>
            <p:ph idx="1"/>
          </p:nvPr>
        </p:nvSpPr>
        <p:spPr/>
        <p:txBody>
          <a:bodyPr/>
          <a:lstStyle/>
          <a:p>
            <a:pPr>
              <a:buNone/>
            </a:pPr>
            <a:r>
              <a:rPr lang="en-GB" dirty="0" smtClean="0"/>
              <a:t> spot the error...</a:t>
            </a:r>
            <a:endParaRPr lang="en-GB" dirty="0"/>
          </a:p>
        </p:txBody>
      </p:sp>
      <p:sp>
        <p:nvSpPr>
          <p:cNvPr id="4" name="Rectangle 3"/>
          <p:cNvSpPr>
            <a:spLocks noChangeArrowheads="1"/>
          </p:cNvSpPr>
          <p:nvPr/>
        </p:nvSpPr>
        <p:spPr bwMode="auto">
          <a:xfrm>
            <a:off x="457200" y="1828800"/>
            <a:ext cx="3863975" cy="3016250"/>
          </a:xfrm>
          <a:prstGeom prst="rect">
            <a:avLst/>
          </a:prstGeom>
          <a:noFill/>
          <a:ln w="9525">
            <a:solidFill>
              <a:schemeClr val="tx1"/>
            </a:solidFill>
            <a:miter lim="800000"/>
            <a:headEnd/>
            <a:tailEnd/>
          </a:ln>
        </p:spPr>
        <p:txBody>
          <a:bodyPr>
            <a:spAutoFit/>
          </a:bodyPr>
          <a:lstStyle/>
          <a:p>
            <a:r>
              <a:rPr lang="en-GB" sz="1900" dirty="0">
                <a:latin typeface="Verdana" pitchFamily="34" charset="0"/>
              </a:rPr>
              <a:t>void *</a:t>
            </a:r>
            <a:r>
              <a:rPr lang="en-GB" sz="1900" dirty="0" err="1">
                <a:latin typeface="Verdana" pitchFamily="34" charset="0"/>
              </a:rPr>
              <a:t>threadA</a:t>
            </a:r>
            <a:r>
              <a:rPr lang="en-GB" sz="1900" dirty="0">
                <a:latin typeface="Verdana" pitchFamily="34" charset="0"/>
              </a:rPr>
              <a:t>(void *</a:t>
            </a:r>
            <a:r>
              <a:rPr lang="en-GB" sz="1900" dirty="0" err="1">
                <a:latin typeface="Verdana" pitchFamily="34" charset="0"/>
              </a:rPr>
              <a:t>arg</a:t>
            </a:r>
            <a:r>
              <a:rPr lang="en-GB" sz="1900" dirty="0">
                <a:latin typeface="Verdana" pitchFamily="34" charset="0"/>
              </a:rPr>
              <a:t>) {</a:t>
            </a:r>
          </a:p>
          <a:p>
            <a:r>
              <a:rPr lang="en-GB" sz="1900" dirty="0">
                <a:latin typeface="Verdana" pitchFamily="34" charset="0"/>
              </a:rPr>
              <a:t>  lock(&amp;</a:t>
            </a:r>
            <a:r>
              <a:rPr lang="en-GB" sz="1900" dirty="0" err="1">
                <a:latin typeface="Verdana" pitchFamily="34" charset="0"/>
              </a:rPr>
              <a:t>mutex</a:t>
            </a:r>
            <a:r>
              <a:rPr lang="en-GB" sz="1900" dirty="0">
                <a:latin typeface="Verdana" pitchFamily="34" charset="0"/>
              </a:rPr>
              <a:t>);</a:t>
            </a:r>
          </a:p>
          <a:p>
            <a:r>
              <a:rPr lang="en-GB" sz="1900" dirty="0">
                <a:latin typeface="Verdana" pitchFamily="34" charset="0"/>
              </a:rPr>
              <a:t>  x++;</a:t>
            </a:r>
          </a:p>
          <a:p>
            <a:r>
              <a:rPr lang="en-GB" sz="1900" dirty="0">
                <a:latin typeface="Verdana" pitchFamily="34" charset="0"/>
              </a:rPr>
              <a:t>  if (x == 1) lock(&amp;lock);</a:t>
            </a:r>
          </a:p>
          <a:p>
            <a:r>
              <a:rPr lang="en-GB" sz="1900" dirty="0">
                <a:latin typeface="Verdana" pitchFamily="34" charset="0"/>
              </a:rPr>
              <a:t>  unlock(&amp;</a:t>
            </a:r>
            <a:r>
              <a:rPr lang="en-GB" sz="1900" dirty="0" err="1">
                <a:latin typeface="Verdana" pitchFamily="34" charset="0"/>
              </a:rPr>
              <a:t>mutex</a:t>
            </a:r>
            <a:r>
              <a:rPr lang="en-GB" sz="1900" dirty="0">
                <a:latin typeface="Verdana" pitchFamily="34" charset="0"/>
              </a:rPr>
              <a:t>);</a:t>
            </a:r>
          </a:p>
          <a:p>
            <a:r>
              <a:rPr lang="en-GB" sz="1900" dirty="0">
                <a:latin typeface="Verdana" pitchFamily="34" charset="0"/>
              </a:rPr>
              <a:t>  lock(&amp;</a:t>
            </a:r>
            <a:r>
              <a:rPr lang="en-GB" sz="1900" dirty="0" err="1">
                <a:latin typeface="Verdana" pitchFamily="34" charset="0"/>
              </a:rPr>
              <a:t>mutex</a:t>
            </a:r>
            <a:r>
              <a:rPr lang="en-GB" sz="1900" dirty="0">
                <a:latin typeface="Verdana" pitchFamily="34" charset="0"/>
              </a:rPr>
              <a:t>);</a:t>
            </a:r>
          </a:p>
          <a:p>
            <a:r>
              <a:rPr lang="en-GB" sz="1900" dirty="0">
                <a:latin typeface="Verdana" pitchFamily="34" charset="0"/>
              </a:rPr>
              <a:t>  x--;</a:t>
            </a:r>
          </a:p>
          <a:p>
            <a:r>
              <a:rPr lang="en-GB" sz="1900" dirty="0">
                <a:latin typeface="Verdana" pitchFamily="34" charset="0"/>
              </a:rPr>
              <a:t>  if (x == 0) unlock(&amp;lock);</a:t>
            </a:r>
          </a:p>
          <a:p>
            <a:r>
              <a:rPr lang="en-GB" sz="1900" dirty="0">
                <a:latin typeface="Verdana" pitchFamily="34" charset="0"/>
              </a:rPr>
              <a:t>  unlock(&amp;</a:t>
            </a:r>
            <a:r>
              <a:rPr lang="en-GB" sz="1900" dirty="0" err="1">
                <a:latin typeface="Verdana" pitchFamily="34" charset="0"/>
              </a:rPr>
              <a:t>mutex</a:t>
            </a:r>
            <a:r>
              <a:rPr lang="en-GB" sz="1900" dirty="0">
                <a:latin typeface="Verdana" pitchFamily="34" charset="0"/>
              </a:rPr>
              <a:t>);</a:t>
            </a:r>
          </a:p>
          <a:p>
            <a:r>
              <a:rPr lang="en-GB" sz="1900" dirty="0">
                <a:latin typeface="Verdana" pitchFamily="34" charset="0"/>
              </a:rPr>
              <a:t>}</a:t>
            </a:r>
          </a:p>
        </p:txBody>
      </p:sp>
      <p:sp>
        <p:nvSpPr>
          <p:cNvPr id="5" name="Rectangle 4"/>
          <p:cNvSpPr>
            <a:spLocks noChangeArrowheads="1"/>
          </p:cNvSpPr>
          <p:nvPr/>
        </p:nvSpPr>
        <p:spPr bwMode="auto">
          <a:xfrm>
            <a:off x="4800600" y="1828800"/>
            <a:ext cx="3886200" cy="3016250"/>
          </a:xfrm>
          <a:prstGeom prst="rect">
            <a:avLst/>
          </a:prstGeom>
          <a:noFill/>
          <a:ln w="9525">
            <a:solidFill>
              <a:schemeClr val="tx1"/>
            </a:solidFill>
            <a:miter lim="800000"/>
            <a:headEnd/>
            <a:tailEnd/>
          </a:ln>
        </p:spPr>
        <p:txBody>
          <a:bodyPr>
            <a:spAutoFit/>
          </a:bodyPr>
          <a:lstStyle/>
          <a:p>
            <a:r>
              <a:rPr lang="en-GB" sz="1900">
                <a:latin typeface="Verdana" pitchFamily="34" charset="0"/>
              </a:rPr>
              <a:t>void *threadB(void *arg) {</a:t>
            </a:r>
          </a:p>
          <a:p>
            <a:r>
              <a:rPr lang="en-GB" sz="1900">
                <a:latin typeface="Verdana" pitchFamily="34" charset="0"/>
              </a:rPr>
              <a:t>  lock(&amp;mutex);</a:t>
            </a:r>
          </a:p>
          <a:p>
            <a:r>
              <a:rPr lang="en-GB" sz="1900">
                <a:latin typeface="Verdana" pitchFamily="34" charset="0"/>
              </a:rPr>
              <a:t>  y++;</a:t>
            </a:r>
          </a:p>
          <a:p>
            <a:r>
              <a:rPr lang="en-GB" sz="1900">
                <a:latin typeface="Verdana" pitchFamily="34" charset="0"/>
              </a:rPr>
              <a:t>  if (y == 1) lock(&amp;lock);</a:t>
            </a:r>
          </a:p>
          <a:p>
            <a:r>
              <a:rPr lang="en-GB" sz="1900">
                <a:latin typeface="Verdana" pitchFamily="34" charset="0"/>
              </a:rPr>
              <a:t>  unlock(&amp;mutex);</a:t>
            </a:r>
          </a:p>
          <a:p>
            <a:r>
              <a:rPr lang="en-GB" sz="1900">
                <a:latin typeface="Verdana" pitchFamily="34" charset="0"/>
              </a:rPr>
              <a:t>  lock(&amp;mutex);</a:t>
            </a:r>
          </a:p>
          <a:p>
            <a:r>
              <a:rPr lang="en-GB" sz="1900">
                <a:latin typeface="Verdana" pitchFamily="34" charset="0"/>
              </a:rPr>
              <a:t>  y--;</a:t>
            </a:r>
          </a:p>
          <a:p>
            <a:r>
              <a:rPr lang="en-GB" sz="1900">
                <a:latin typeface="Verdana" pitchFamily="34" charset="0"/>
              </a:rPr>
              <a:t>  if (y == 0) unlock(&amp;lock);</a:t>
            </a:r>
          </a:p>
          <a:p>
            <a:r>
              <a:rPr lang="en-GB" sz="1900">
                <a:latin typeface="Verdana" pitchFamily="34" charset="0"/>
              </a:rPr>
              <a:t>  unlock(&amp;mutex);</a:t>
            </a:r>
          </a:p>
          <a:p>
            <a:r>
              <a:rPr lang="en-GB" sz="1900">
                <a:latin typeface="Verdana" pitchFamily="34" charset="0"/>
              </a:rPr>
              <a:t>}</a:t>
            </a:r>
          </a:p>
        </p:txBody>
      </p:sp>
      <p:sp>
        <p:nvSpPr>
          <p:cNvPr id="6" name="TextBox 5"/>
          <p:cNvSpPr txBox="1">
            <a:spLocks noChangeArrowheads="1"/>
          </p:cNvSpPr>
          <p:nvPr/>
        </p:nvSpPr>
        <p:spPr bwMode="auto">
          <a:xfrm>
            <a:off x="2743200" y="3016250"/>
            <a:ext cx="787400" cy="369888"/>
          </a:xfrm>
          <a:prstGeom prst="rect">
            <a:avLst/>
          </a:prstGeom>
          <a:noFill/>
          <a:ln w="9525">
            <a:noFill/>
            <a:miter lim="800000"/>
            <a:headEnd/>
            <a:tailEnd/>
          </a:ln>
        </p:spPr>
        <p:txBody>
          <a:bodyPr wrap="none">
            <a:spAutoFit/>
          </a:bodyPr>
          <a:lstStyle/>
          <a:p>
            <a:r>
              <a:rPr lang="en-GB" b="1">
                <a:solidFill>
                  <a:srgbClr val="0000CC"/>
                </a:solidFill>
              </a:rPr>
              <a:t>(CS1)</a:t>
            </a:r>
          </a:p>
        </p:txBody>
      </p:sp>
      <p:sp>
        <p:nvSpPr>
          <p:cNvPr id="7" name="TextBox 6"/>
          <p:cNvSpPr txBox="1">
            <a:spLocks noChangeArrowheads="1"/>
          </p:cNvSpPr>
          <p:nvPr/>
        </p:nvSpPr>
        <p:spPr bwMode="auto">
          <a:xfrm>
            <a:off x="7924800" y="2720975"/>
            <a:ext cx="787400" cy="369888"/>
          </a:xfrm>
          <a:prstGeom prst="rect">
            <a:avLst/>
          </a:prstGeom>
          <a:noFill/>
          <a:ln w="9525">
            <a:noFill/>
            <a:miter lim="800000"/>
            <a:headEnd/>
            <a:tailEnd/>
          </a:ln>
        </p:spPr>
        <p:txBody>
          <a:bodyPr wrap="none">
            <a:spAutoFit/>
          </a:bodyPr>
          <a:lstStyle/>
          <a:p>
            <a:r>
              <a:rPr lang="en-GB" b="1">
                <a:solidFill>
                  <a:srgbClr val="0000CC"/>
                </a:solidFill>
              </a:rPr>
              <a:t>(CS2)</a:t>
            </a:r>
          </a:p>
        </p:txBody>
      </p:sp>
      <p:cxnSp>
        <p:nvCxnSpPr>
          <p:cNvPr id="10" name="Straight Arrow Connector 9"/>
          <p:cNvCxnSpPr>
            <a:stCxn id="6" idx="3"/>
          </p:cNvCxnSpPr>
          <p:nvPr/>
        </p:nvCxnSpPr>
        <p:spPr>
          <a:xfrm flipV="1">
            <a:off x="3530600" y="2286000"/>
            <a:ext cx="1483890" cy="91519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3581400" y="3048000"/>
            <a:ext cx="1447800" cy="152400"/>
          </a:xfrm>
          <a:prstGeom prst="straightConnector1">
            <a:avLst/>
          </a:prstGeom>
          <a:ln w="254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9" name="Explosion 1 8"/>
          <p:cNvSpPr/>
          <p:nvPr/>
        </p:nvSpPr>
        <p:spPr>
          <a:xfrm>
            <a:off x="3200400" y="4038600"/>
            <a:ext cx="2438400" cy="1905000"/>
          </a:xfrm>
          <a:prstGeom prst="irregularSeal1">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200" dirty="0">
                <a:solidFill>
                  <a:srgbClr val="FF0000"/>
                </a:solidFill>
              </a:rPr>
              <a:t>Deadlock</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par>
                          <p:cTn id="15" fill="hold">
                            <p:stCondLst>
                              <p:cond delay="0"/>
                            </p:stCondLst>
                            <p:childTnLst>
                              <p:par>
                                <p:cTn id="16" presetID="22" presetClass="entr" presetSubtype="2"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mph" presetSubtype="1" nodeType="clickEffect">
                                  <p:stCondLst>
                                    <p:cond delay="0"/>
                                  </p:stCondLst>
                                  <p:childTnLst>
                                    <p:set>
                                      <p:cBhvr override="childStyle">
                                        <p:cTn id="22" dur="indefinite"/>
                                        <p:tgtEl>
                                          <p:spTgt spid="4">
                                            <p:txEl>
                                              <p:pRg st="5" end="5"/>
                                            </p:txEl>
                                          </p:spTgt>
                                        </p:tgtEl>
                                        <p:attrNameLst>
                                          <p:attrName>style.fontStyle</p:attrName>
                                        </p:attrNameLst>
                                      </p:cBhvr>
                                      <p:to>
                                        <p:strVal val="normal"/>
                                      </p:to>
                                    </p:set>
                                    <p:set>
                                      <p:cBhvr override="childStyle">
                                        <p:cTn id="23" dur="indefinite"/>
                                        <p:tgtEl>
                                          <p:spTgt spid="4">
                                            <p:txEl>
                                              <p:pRg st="5" end="5"/>
                                            </p:txEl>
                                          </p:spTgt>
                                        </p:tgtEl>
                                        <p:attrNameLst>
                                          <p:attrName>style.fontWeight</p:attrName>
                                        </p:attrNameLst>
                                      </p:cBhvr>
                                      <p:to>
                                        <p:strVal val="bold"/>
                                      </p:to>
                                    </p:set>
                                    <p:set>
                                      <p:cBhvr override="childStyle">
                                        <p:cTn id="24" dur="indefinite"/>
                                        <p:tgtEl>
                                          <p:spTgt spid="4">
                                            <p:txEl>
                                              <p:pRg st="5" end="5"/>
                                            </p:txEl>
                                          </p:spTgt>
                                        </p:tgtEl>
                                        <p:attrNameLst>
                                          <p:attrName>style.textDecorationUnderline</p:attrName>
                                        </p:attrNameLst>
                                      </p:cBhvr>
                                      <p:to>
                                        <p:strVal val="fals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Lazy transformation:   features</a:t>
            </a:r>
            <a:endParaRPr lang="en-US">
              <a:solidFill>
                <a:schemeClr val="bg1"/>
              </a:solidFill>
              <a:latin typeface="Arial" charset="0"/>
            </a:endParaRPr>
          </a:p>
        </p:txBody>
      </p:sp>
      <p:sp>
        <p:nvSpPr>
          <p:cNvPr id="135170" name="Rectangle 3"/>
          <p:cNvSpPr txBox="1">
            <a:spLocks noChangeArrowheads="1"/>
          </p:cNvSpPr>
          <p:nvPr/>
        </p:nvSpPr>
        <p:spPr bwMode="auto">
          <a:xfrm>
            <a:off x="260350" y="977900"/>
            <a:ext cx="88392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spcBef>
                <a:spcPct val="20000"/>
              </a:spcBef>
              <a:buFontTx/>
              <a:buChar char="•"/>
            </a:pPr>
            <a:endParaRPr lang="it-IT">
              <a:latin typeface="Arial" charset="0"/>
              <a:cs typeface="Arial" charset="0"/>
            </a:endParaRPr>
          </a:p>
          <a:p>
            <a:pPr>
              <a:spcBef>
                <a:spcPct val="20000"/>
              </a:spcBef>
              <a:buFontTx/>
              <a:buChar char="•"/>
            </a:pPr>
            <a:r>
              <a:rPr lang="it-IT">
                <a:latin typeface="Arial" charset="0"/>
                <a:cs typeface="Arial" charset="0"/>
              </a:rPr>
              <a:t>Explores only reachable states</a:t>
            </a:r>
          </a:p>
          <a:p>
            <a:pPr>
              <a:spcBef>
                <a:spcPct val="20000"/>
              </a:spcBef>
              <a:buFontTx/>
              <a:buChar char="•"/>
            </a:pPr>
            <a:endParaRPr lang="it-IT">
              <a:latin typeface="Arial" charset="0"/>
              <a:cs typeface="Arial" charset="0"/>
            </a:endParaRPr>
          </a:p>
          <a:p>
            <a:pPr>
              <a:spcBef>
                <a:spcPct val="20000"/>
              </a:spcBef>
              <a:buFontTx/>
              <a:buChar char="•"/>
            </a:pPr>
            <a:r>
              <a:rPr lang="it-IT">
                <a:latin typeface="Arial" charset="0"/>
                <a:cs typeface="Arial" charset="0"/>
              </a:rPr>
              <a:t>Preserves invariants across the translation</a:t>
            </a:r>
          </a:p>
          <a:p>
            <a:pPr>
              <a:spcBef>
                <a:spcPct val="20000"/>
              </a:spcBef>
              <a:buFontTx/>
              <a:buChar char="•"/>
            </a:pPr>
            <a:endParaRPr lang="it-IT">
              <a:latin typeface="Arial" charset="0"/>
              <a:cs typeface="Arial" charset="0"/>
            </a:endParaRPr>
          </a:p>
          <a:p>
            <a:pPr>
              <a:spcBef>
                <a:spcPct val="20000"/>
              </a:spcBef>
              <a:buFontTx/>
              <a:buChar char="•"/>
            </a:pPr>
            <a:r>
              <a:rPr lang="it-IT">
                <a:latin typeface="Arial" charset="0"/>
                <a:cs typeface="Arial" charset="0"/>
              </a:rPr>
              <a:t>Tracks local state of one thread at any time</a:t>
            </a:r>
          </a:p>
          <a:p>
            <a:pPr>
              <a:spcBef>
                <a:spcPct val="20000"/>
              </a:spcBef>
              <a:buFontTx/>
              <a:buChar char="•"/>
            </a:pPr>
            <a:endParaRPr lang="it-IT">
              <a:latin typeface="Arial" charset="0"/>
              <a:cs typeface="Arial" charset="0"/>
            </a:endParaRPr>
          </a:p>
          <a:p>
            <a:pPr>
              <a:spcBef>
                <a:spcPct val="20000"/>
              </a:spcBef>
              <a:buFontTx/>
              <a:buChar char="•"/>
            </a:pPr>
            <a:r>
              <a:rPr lang="it-IT">
                <a:latin typeface="Arial" charset="0"/>
                <a:cs typeface="Arial" charset="0"/>
              </a:rPr>
              <a:t>Tracks values of shared variables at context switches </a:t>
            </a:r>
          </a:p>
          <a:p>
            <a:pPr>
              <a:spcBef>
                <a:spcPct val="20000"/>
              </a:spcBef>
              <a:buFont typeface="Wingdings" charset="0"/>
              <a:buNone/>
            </a:pPr>
            <a:r>
              <a:rPr lang="it-IT">
                <a:latin typeface="Arial" charset="0"/>
                <a:cs typeface="Arial" charset="0"/>
              </a:rPr>
              <a:t>      (s</a:t>
            </a:r>
            <a:r>
              <a:rPr lang="it-IT" baseline="-25000">
                <a:latin typeface="Arial" charset="0"/>
                <a:cs typeface="Arial" charset="0"/>
              </a:rPr>
              <a:t>1</a:t>
            </a:r>
            <a:r>
              <a:rPr lang="it-IT">
                <a:latin typeface="Arial" charset="0"/>
                <a:cs typeface="Arial" charset="0"/>
              </a:rPr>
              <a:t>, s</a:t>
            </a:r>
            <a:r>
              <a:rPr lang="it-IT" baseline="-25000">
                <a:latin typeface="Arial" charset="0"/>
                <a:cs typeface="Arial" charset="0"/>
              </a:rPr>
              <a:t>2</a:t>
            </a:r>
            <a:r>
              <a:rPr lang="it-IT">
                <a:latin typeface="Arial" charset="0"/>
                <a:cs typeface="Arial" charset="0"/>
              </a:rPr>
              <a:t>, …, s</a:t>
            </a:r>
            <a:r>
              <a:rPr lang="it-IT" baseline="-25000">
                <a:latin typeface="Arial" charset="0"/>
                <a:cs typeface="Arial" charset="0"/>
              </a:rPr>
              <a:t>k</a:t>
            </a:r>
            <a:r>
              <a:rPr lang="it-IT">
                <a:latin typeface="Arial" charset="0"/>
                <a:cs typeface="Arial" charset="0"/>
              </a:rPr>
              <a:t>)</a:t>
            </a:r>
          </a:p>
          <a:p>
            <a:pPr>
              <a:spcBef>
                <a:spcPct val="20000"/>
              </a:spcBef>
              <a:buFont typeface="Wingdings" charset="0"/>
              <a:buNone/>
            </a:pPr>
            <a:r>
              <a:rPr lang="it-IT">
                <a:latin typeface="Arial" charset="0"/>
                <a:cs typeface="Arial" charset="0"/>
              </a:rPr>
              <a:t>  </a:t>
            </a:r>
          </a:p>
          <a:p>
            <a:pPr>
              <a:spcBef>
                <a:spcPct val="20000"/>
              </a:spcBef>
              <a:buFontTx/>
              <a:buChar char="•"/>
            </a:pPr>
            <a:r>
              <a:rPr lang="it-IT">
                <a:latin typeface="Arial" charset="0"/>
                <a:cs typeface="Arial" charset="0"/>
              </a:rPr>
              <a:t>Requires recomputation of local states</a:t>
            </a:r>
          </a:p>
        </p:txBody>
      </p:sp>
      <p:sp>
        <p:nvSpPr>
          <p:cNvPr id="4" name="Title 1"/>
          <p:cNvSpPr txBox="1">
            <a:spLocks/>
          </p:cNvSpPr>
          <p:nvPr/>
        </p:nvSpPr>
        <p:spPr bwMode="auto">
          <a:xfrm>
            <a:off x="-3175" y="0"/>
            <a:ext cx="9172575"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US" sz="2800" dirty="0" smtClean="0">
                <a:latin typeface="Arial" charset="0"/>
              </a:rPr>
              <a:t> Lazy transformation: features</a:t>
            </a:r>
            <a:endParaRPr lang="en-US" sz="1400" dirty="0">
              <a:latin typeface="Arial" charset="0"/>
              <a:cs typeface="MS PGothic" charset="0"/>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Title 2"/>
          <p:cNvSpPr>
            <a:spLocks noGrp="1"/>
          </p:cNvSpPr>
          <p:nvPr>
            <p:ph type="title"/>
          </p:nvPr>
        </p:nvSpPr>
        <p:spPr>
          <a:xfrm>
            <a:off x="0" y="0"/>
            <a:ext cx="9156700" cy="762000"/>
          </a:xfrm>
        </p:spPr>
        <p:txBody>
          <a:bodyPr/>
          <a:lstStyle/>
          <a:p>
            <a:pPr algn="l"/>
            <a:r>
              <a:rPr lang="it-IT" sz="2800" dirty="0">
                <a:latin typeface="Arial" charset="0"/>
              </a:rPr>
              <a:t> </a:t>
            </a:r>
            <a:r>
              <a:rPr lang="it-IT" sz="2800" dirty="0" err="1">
                <a:latin typeface="Arial" charset="0"/>
              </a:rPr>
              <a:t>Lazy</a:t>
            </a:r>
            <a:r>
              <a:rPr lang="it-IT" sz="2800" dirty="0">
                <a:latin typeface="Arial" charset="0"/>
              </a:rPr>
              <a:t> </a:t>
            </a:r>
            <a:r>
              <a:rPr lang="it-IT" sz="2800" dirty="0" err="1">
                <a:latin typeface="Arial" charset="0"/>
              </a:rPr>
              <a:t>translation</a:t>
            </a:r>
            <a:r>
              <a:rPr lang="it-IT" sz="2800" dirty="0">
                <a:latin typeface="Arial" charset="0"/>
              </a:rPr>
              <a:t> for </a:t>
            </a:r>
            <a:r>
              <a:rPr lang="it-IT" sz="2800" dirty="0" err="1">
                <a:latin typeface="Arial" charset="0"/>
              </a:rPr>
              <a:t>Concurrent</a:t>
            </a:r>
            <a:r>
              <a:rPr lang="it-IT" sz="2800" dirty="0">
                <a:latin typeface="Arial" charset="0"/>
              </a:rPr>
              <a:t> </a:t>
            </a:r>
            <a:r>
              <a:rPr lang="it-IT" sz="2800" dirty="0" err="1">
                <a:latin typeface="Arial" charset="0"/>
              </a:rPr>
              <a:t>Boolean</a:t>
            </a:r>
            <a:r>
              <a:rPr lang="it-IT" sz="2800" dirty="0">
                <a:latin typeface="Arial" charset="0"/>
              </a:rPr>
              <a:t> </a:t>
            </a:r>
            <a:r>
              <a:rPr lang="it-IT" sz="2800" dirty="0" err="1">
                <a:latin typeface="Arial" charset="0"/>
              </a:rPr>
              <a:t>programs</a:t>
            </a:r>
            <a:endParaRPr lang="en-US" dirty="0">
              <a:solidFill>
                <a:schemeClr val="bg1"/>
              </a:solidFill>
              <a:latin typeface="Arial" charset="0"/>
            </a:endParaRPr>
          </a:p>
        </p:txBody>
      </p:sp>
      <p:sp>
        <p:nvSpPr>
          <p:cNvPr id="4" name="Rectangle 3"/>
          <p:cNvSpPr txBox="1">
            <a:spLocks noChangeArrowheads="1"/>
          </p:cNvSpPr>
          <p:nvPr/>
        </p:nvSpPr>
        <p:spPr>
          <a:xfrm>
            <a:off x="152400" y="801688"/>
            <a:ext cx="8839200" cy="2792412"/>
          </a:xfrm>
          <a:prstGeom prst="rect">
            <a:avLst/>
          </a:prstGeom>
          <a:ln>
            <a:noFill/>
          </a:ln>
        </p:spPr>
        <p:txBody>
          <a:bodyPr>
            <a:normAutofit/>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000" dirty="0" err="1" smtClean="0"/>
              <a:t>Concurrent</a:t>
            </a:r>
            <a:r>
              <a:rPr lang="it-IT" sz="2000" dirty="0" smtClean="0"/>
              <a:t> </a:t>
            </a:r>
            <a:r>
              <a:rPr lang="it-IT" sz="2000" dirty="0" err="1" smtClean="0"/>
              <a:t>Boolean</a:t>
            </a:r>
            <a:r>
              <a:rPr lang="it-IT" sz="2000" dirty="0" smtClean="0"/>
              <a:t> </a:t>
            </a:r>
            <a:r>
              <a:rPr lang="it-IT" sz="2000" dirty="0" err="1" smtClean="0"/>
              <a:t>programs</a:t>
            </a:r>
            <a:r>
              <a:rPr lang="it-IT" sz="2000" dirty="0" smtClean="0"/>
              <a:t>                   </a:t>
            </a:r>
            <a:r>
              <a:rPr lang="it-IT" sz="2000" dirty="0" err="1" smtClean="0"/>
              <a:t>Boolean</a:t>
            </a:r>
            <a:r>
              <a:rPr lang="it-IT" sz="2000" dirty="0" smtClean="0"/>
              <a:t> </a:t>
            </a:r>
            <a:r>
              <a:rPr lang="it-IT" sz="2000" dirty="0" err="1" smtClean="0"/>
              <a:t>programs</a:t>
            </a:r>
            <a:r>
              <a:rPr lang="it-IT" sz="2000" dirty="0" smtClean="0"/>
              <a:t> </a:t>
            </a:r>
          </a:p>
          <a:p>
            <a:pPr>
              <a:defRPr/>
            </a:pPr>
            <a:endParaRPr lang="it-IT" sz="1000" dirty="0" smtClean="0"/>
          </a:p>
          <a:p>
            <a:pPr>
              <a:defRPr/>
            </a:pPr>
            <a:r>
              <a:rPr lang="it-IT" sz="2000" dirty="0" err="1" smtClean="0"/>
              <a:t>Implemented</a:t>
            </a:r>
            <a:r>
              <a:rPr lang="it-IT" sz="2000" dirty="0" smtClean="0"/>
              <a:t> an </a:t>
            </a:r>
            <a:r>
              <a:rPr lang="it-IT" sz="2000" dirty="0" err="1" smtClean="0"/>
              <a:t>eager</a:t>
            </a:r>
            <a:r>
              <a:rPr lang="it-IT" sz="2000" dirty="0" smtClean="0"/>
              <a:t> and a </a:t>
            </a:r>
            <a:r>
              <a:rPr lang="it-IT" sz="2000" dirty="0" err="1" smtClean="0"/>
              <a:t>lazy</a:t>
            </a:r>
            <a:r>
              <a:rPr lang="it-IT" sz="2000" dirty="0" smtClean="0"/>
              <a:t> </a:t>
            </a:r>
            <a:r>
              <a:rPr lang="it-IT" sz="2000" dirty="0" err="1" smtClean="0"/>
              <a:t>translator</a:t>
            </a:r>
            <a:r>
              <a:rPr lang="it-IT" sz="2000" dirty="0" smtClean="0"/>
              <a:t> for </a:t>
            </a:r>
            <a:r>
              <a:rPr lang="it-IT" sz="2000" dirty="0" err="1" smtClean="0"/>
              <a:t>concurrent</a:t>
            </a:r>
            <a:r>
              <a:rPr lang="it-IT" sz="2000" dirty="0" smtClean="0"/>
              <a:t> </a:t>
            </a:r>
            <a:r>
              <a:rPr lang="it-IT" sz="2000" dirty="0" err="1" smtClean="0"/>
              <a:t>Boolean</a:t>
            </a:r>
            <a:r>
              <a:rPr lang="it-IT" sz="2000" dirty="0" smtClean="0"/>
              <a:t> </a:t>
            </a:r>
            <a:r>
              <a:rPr lang="it-IT" sz="2000" dirty="0" err="1" smtClean="0"/>
              <a:t>programs</a:t>
            </a:r>
            <a:endParaRPr lang="it-IT" sz="1100" dirty="0" smtClean="0"/>
          </a:p>
          <a:p>
            <a:pPr lvl="1">
              <a:buFont typeface="Lucida Grande"/>
              <a:buChar char="-"/>
              <a:defRPr/>
            </a:pPr>
            <a:r>
              <a:rPr lang="it-IT" dirty="0" smtClean="0"/>
              <a:t>Download: </a:t>
            </a:r>
            <a:r>
              <a:rPr lang="it-IT" dirty="0" smtClean="0">
                <a:solidFill>
                  <a:srgbClr val="0000FF"/>
                </a:solidFill>
                <a:latin typeface="Courier"/>
                <a:cs typeface="Courier"/>
                <a:hlinkClick r:id="rId3"/>
              </a:rPr>
              <a:t>http://www.cs.uiuc.edu/~madhu/getafix/cbp2bp</a:t>
            </a:r>
            <a:endParaRPr lang="it-IT" dirty="0" smtClean="0">
              <a:solidFill>
                <a:srgbClr val="0000FF"/>
              </a:solidFill>
              <a:latin typeface="Courier"/>
              <a:cs typeface="Courier"/>
            </a:endParaRPr>
          </a:p>
          <a:p>
            <a:pPr marL="0" indent="0">
              <a:buFontTx/>
              <a:buNone/>
              <a:defRPr/>
            </a:pPr>
            <a:endParaRPr lang="it-IT" sz="1050" dirty="0">
              <a:latin typeface="Arial"/>
              <a:cs typeface="Arial"/>
            </a:endParaRPr>
          </a:p>
          <a:p>
            <a:pPr marL="0" indent="0">
              <a:buFontTx/>
              <a:buNone/>
              <a:defRPr/>
            </a:pPr>
            <a:r>
              <a:rPr lang="it-IT" sz="2800" b="1" dirty="0" err="1" smtClean="0">
                <a:latin typeface="Arial"/>
                <a:cs typeface="Arial"/>
              </a:rPr>
              <a:t>Experiments</a:t>
            </a:r>
            <a:r>
              <a:rPr lang="it-IT" sz="2800" b="1" dirty="0" smtClean="0">
                <a:latin typeface="Arial"/>
                <a:cs typeface="Arial"/>
              </a:rPr>
              <a:t>:  </a:t>
            </a:r>
            <a:r>
              <a:rPr lang="it-IT" sz="2800" b="1" dirty="0" smtClean="0"/>
              <a:t>Windows NT Bluetooth driver</a:t>
            </a:r>
            <a:r>
              <a:rPr lang="it-IT" sz="2800" b="1" dirty="0" smtClean="0">
                <a:latin typeface="Arial"/>
                <a:cs typeface="Arial"/>
              </a:rPr>
              <a:t>  </a:t>
            </a: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
        <p:nvSpPr>
          <p:cNvPr id="139267" name="Line 16"/>
          <p:cNvSpPr>
            <a:spLocks noChangeShapeType="1"/>
          </p:cNvSpPr>
          <p:nvPr/>
        </p:nvSpPr>
        <p:spPr bwMode="auto">
          <a:xfrm>
            <a:off x="4232275" y="1039813"/>
            <a:ext cx="914400" cy="0"/>
          </a:xfrm>
          <a:prstGeom prst="line">
            <a:avLst/>
          </a:prstGeom>
          <a:noFill/>
          <a:ln w="88900">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7" name="Group 822"/>
          <p:cNvGraphicFramePr>
            <a:graphicFrameLocks noGrp="1"/>
          </p:cNvGraphicFramePr>
          <p:nvPr/>
        </p:nvGraphicFramePr>
        <p:xfrm>
          <a:off x="209550" y="3160713"/>
          <a:ext cx="8701089" cy="2214562"/>
        </p:xfrm>
        <a:graphic>
          <a:graphicData uri="http://schemas.openxmlformats.org/drawingml/2006/table">
            <a:tbl>
              <a:tblPr/>
              <a:tblGrid>
                <a:gridCol w="960121"/>
                <a:gridCol w="320040"/>
                <a:gridCol w="748428"/>
                <a:gridCol w="1043464"/>
                <a:gridCol w="320040"/>
                <a:gridCol w="800100"/>
                <a:gridCol w="720090"/>
                <a:gridCol w="320040"/>
                <a:gridCol w="720090"/>
                <a:gridCol w="560071"/>
                <a:gridCol w="400049"/>
                <a:gridCol w="1068466"/>
                <a:gridCol w="720090"/>
              </a:tblGrid>
              <a:tr h="460415">
                <a:tc rowSpan="2">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Context</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switches</a:t>
                      </a:r>
                    </a:p>
                  </a:txBody>
                  <a:tcPr marL="99055" marR="99055" marT="45741" marB="4574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gridSpan="3">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1" i="0" u="none" strike="noStrike" cap="none" normalizeH="0" baseline="0" smtClean="0">
                          <a:ln>
                            <a:noFill/>
                          </a:ln>
                          <a:solidFill>
                            <a:schemeClr val="tx1"/>
                          </a:solidFill>
                          <a:effectLst/>
                          <a:latin typeface="Arial" charset="0"/>
                        </a:rPr>
                        <a:t>1-adder</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1" i="0" u="none" strike="noStrike" cap="none" normalizeH="0" baseline="0" smtClean="0">
                          <a:ln>
                            <a:noFill/>
                          </a:ln>
                          <a:solidFill>
                            <a:schemeClr val="tx1"/>
                          </a:solidFill>
                          <a:effectLst/>
                          <a:latin typeface="Arial" charset="0"/>
                        </a:rPr>
                        <a:t>1-stopper</a:t>
                      </a:r>
                    </a:p>
                  </a:txBody>
                  <a:tcPr marL="99055" marR="99055" marT="45741" marB="4574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hMerge="1">
                  <a:txBody>
                    <a:bodyPr/>
                    <a:lstStyle/>
                    <a:p>
                      <a:endParaRPr lang="it-IT"/>
                    </a:p>
                  </a:txBody>
                  <a:tcPr/>
                </a:tc>
                <a:tc hMerge="1">
                  <a:txBody>
                    <a:bodyPr/>
                    <a:lstStyle/>
                    <a:p>
                      <a:endParaRPr lang="it-IT"/>
                    </a:p>
                  </a:txBody>
                  <a:tcPr/>
                </a:tc>
                <a:tc gridSpan="3">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1" i="0" u="none" strike="noStrike" cap="none" normalizeH="0" baseline="0" dirty="0" smtClean="0">
                          <a:ln>
                            <a:noFill/>
                          </a:ln>
                          <a:solidFill>
                            <a:schemeClr val="tx1"/>
                          </a:solidFill>
                          <a:effectLst/>
                          <a:latin typeface="Arial" charset="0"/>
                        </a:rPr>
                        <a:t>2-adders</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1" i="0" u="none" strike="noStrike" cap="none" normalizeH="0" baseline="0" dirty="0" smtClean="0">
                          <a:ln>
                            <a:noFill/>
                          </a:ln>
                          <a:solidFill>
                            <a:schemeClr val="tx1"/>
                          </a:solidFill>
                          <a:effectLst/>
                          <a:latin typeface="Arial" charset="0"/>
                        </a:rPr>
                        <a:t>1-stopper</a:t>
                      </a:r>
                    </a:p>
                  </a:txBody>
                  <a:tcPr marL="99055" marR="99055" marT="45741" marB="4574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hMerge="1">
                  <a:txBody>
                    <a:bodyPr/>
                    <a:lstStyle/>
                    <a:p>
                      <a:endParaRPr lang="it-IT"/>
                    </a:p>
                  </a:txBody>
                  <a:tcPr/>
                </a:tc>
                <a:tc hMerge="1">
                  <a:txBody>
                    <a:bodyPr/>
                    <a:lstStyle/>
                    <a:p>
                      <a:endParaRPr lang="it-IT"/>
                    </a:p>
                  </a:txBody>
                  <a:tcPr/>
                </a:tc>
                <a:tc gridSpan="3">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1" i="0" u="none" strike="noStrike" cap="none" normalizeH="0" baseline="0" dirty="0" smtClean="0">
                          <a:ln>
                            <a:noFill/>
                          </a:ln>
                          <a:solidFill>
                            <a:schemeClr val="tx1"/>
                          </a:solidFill>
                          <a:effectLst/>
                          <a:latin typeface="Arial" charset="0"/>
                        </a:rPr>
                        <a:t>1-adder </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1" i="0" u="none" strike="noStrike" cap="none" normalizeH="0" baseline="0" dirty="0" smtClean="0">
                          <a:ln>
                            <a:noFill/>
                          </a:ln>
                          <a:solidFill>
                            <a:schemeClr val="tx1"/>
                          </a:solidFill>
                          <a:effectLst/>
                          <a:latin typeface="Arial" charset="0"/>
                        </a:rPr>
                        <a:t>2-stoppers</a:t>
                      </a:r>
                    </a:p>
                  </a:txBody>
                  <a:tcPr marL="99055" marR="99055" marT="45741" marB="4574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hMerge="1">
                  <a:txBody>
                    <a:bodyPr/>
                    <a:lstStyle/>
                    <a:p>
                      <a:endParaRPr lang="it-IT"/>
                    </a:p>
                  </a:txBody>
                  <a:tcPr/>
                </a:tc>
                <a:tc hMerge="1">
                  <a:txBody>
                    <a:bodyPr/>
                    <a:lstStyle/>
                    <a:p>
                      <a:endParaRPr lang="it-IT"/>
                    </a:p>
                  </a:txBody>
                  <a:tcPr/>
                </a:tc>
                <a:tc gridSpan="3">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1" i="0" u="none" strike="noStrike" cap="none" normalizeH="0" baseline="0" smtClean="0">
                          <a:ln>
                            <a:noFill/>
                          </a:ln>
                          <a:solidFill>
                            <a:schemeClr val="tx1"/>
                          </a:solidFill>
                          <a:effectLst/>
                          <a:latin typeface="Arial" charset="0"/>
                        </a:rPr>
                        <a:t>2-adders </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1" i="0" u="none" strike="noStrike" cap="none" normalizeH="0" baseline="0" smtClean="0">
                          <a:ln>
                            <a:noFill/>
                          </a:ln>
                          <a:solidFill>
                            <a:schemeClr val="tx1"/>
                          </a:solidFill>
                          <a:effectLst/>
                          <a:latin typeface="Arial" charset="0"/>
                        </a:rPr>
                        <a:t>2-stoppers</a:t>
                      </a:r>
                    </a:p>
                  </a:txBody>
                  <a:tcPr marL="99055" marR="99055" marT="45741" marB="4574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hMerge="1">
                  <a:txBody>
                    <a:bodyPr/>
                    <a:lstStyle/>
                    <a:p>
                      <a:endParaRPr lang="it-IT"/>
                    </a:p>
                  </a:txBody>
                  <a:tcPr/>
                </a:tc>
                <a:tc hMerge="1">
                  <a:txBody>
                    <a:bodyPr/>
                    <a:lstStyle/>
                    <a:p>
                      <a:endParaRPr lang="it-IT"/>
                    </a:p>
                  </a:txBody>
                  <a:tcPr/>
                </a:tc>
              </a:tr>
              <a:tr h="259179">
                <a:tc vMerge="1">
                  <a:txBody>
                    <a:bodyPr/>
                    <a:lstStyle/>
                    <a:p>
                      <a:endParaRPr lang="it-IT"/>
                    </a:p>
                  </a:txBody>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endParaRPr kumimoji="0" lang="it-IT" altLang="it-IT" sz="1100" b="0" i="0" u="none" strike="noStrike" cap="none" normalizeH="0" baseline="0" smtClean="0">
                        <a:ln>
                          <a:noFill/>
                        </a:ln>
                        <a:solidFill>
                          <a:schemeClr val="tx1"/>
                        </a:solidFill>
                        <a:effectLst/>
                        <a:latin typeface="Arial" charset="0"/>
                      </a:endParaRPr>
                    </a:p>
                  </a:txBody>
                  <a:tcPr marL="99055" marR="99055" marT="45741" marB="45741"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smtClean="0">
                          <a:ln>
                            <a:noFill/>
                          </a:ln>
                          <a:solidFill>
                            <a:schemeClr val="tx1"/>
                          </a:solidFill>
                          <a:effectLst/>
                          <a:latin typeface="Arial" charset="0"/>
                        </a:rPr>
                        <a:t>eager</a:t>
                      </a:r>
                    </a:p>
                  </a:txBody>
                  <a:tcPr marL="99055" marR="99055" marT="45741" marB="457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smtClean="0">
                          <a:ln>
                            <a:noFill/>
                          </a:ln>
                          <a:solidFill>
                            <a:schemeClr val="tx1"/>
                          </a:solidFill>
                          <a:effectLst/>
                          <a:latin typeface="Arial" charset="0"/>
                        </a:rPr>
                        <a:t>lazy</a:t>
                      </a:r>
                    </a:p>
                  </a:txBody>
                  <a:tcPr marL="99055" marR="99055" marT="45741" marB="45741"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endParaRPr kumimoji="0" lang="it-IT" altLang="it-IT" sz="1100" b="0" i="0" u="none" strike="noStrike" cap="none" normalizeH="0" baseline="0" smtClean="0">
                        <a:ln>
                          <a:noFill/>
                        </a:ln>
                        <a:solidFill>
                          <a:schemeClr val="tx1"/>
                        </a:solidFill>
                        <a:effectLst/>
                        <a:latin typeface="Arial" charset="0"/>
                      </a:endParaRPr>
                    </a:p>
                  </a:txBody>
                  <a:tcPr marL="99055" marR="99055" marT="45741" marB="45741"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smtClean="0">
                          <a:ln>
                            <a:noFill/>
                          </a:ln>
                          <a:solidFill>
                            <a:schemeClr val="tx1"/>
                          </a:solidFill>
                          <a:effectLst/>
                          <a:latin typeface="Arial" charset="0"/>
                        </a:rPr>
                        <a:t>eager</a:t>
                      </a:r>
                    </a:p>
                  </a:txBody>
                  <a:tcPr marL="99055" marR="99055" marT="45741" marB="457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smtClean="0">
                          <a:ln>
                            <a:noFill/>
                          </a:ln>
                          <a:solidFill>
                            <a:schemeClr val="tx1"/>
                          </a:solidFill>
                          <a:effectLst/>
                          <a:latin typeface="Arial" charset="0"/>
                        </a:rPr>
                        <a:t>lazy</a:t>
                      </a:r>
                    </a:p>
                  </a:txBody>
                  <a:tcPr marL="99055" marR="99055" marT="45741" marB="45741"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endParaRPr kumimoji="0" lang="it-IT" altLang="it-IT" sz="1100" b="0" i="0" u="none" strike="noStrike" cap="none" normalizeH="0" baseline="0" smtClean="0">
                        <a:ln>
                          <a:noFill/>
                        </a:ln>
                        <a:solidFill>
                          <a:schemeClr val="tx1"/>
                        </a:solidFill>
                        <a:effectLst/>
                        <a:latin typeface="Arial" charset="0"/>
                      </a:endParaRPr>
                    </a:p>
                  </a:txBody>
                  <a:tcPr marL="99055" marR="99055" marT="45741" marB="45741"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smtClean="0">
                          <a:ln>
                            <a:noFill/>
                          </a:ln>
                          <a:solidFill>
                            <a:schemeClr val="tx1"/>
                          </a:solidFill>
                          <a:effectLst/>
                          <a:latin typeface="Arial" charset="0"/>
                        </a:rPr>
                        <a:t>eager</a:t>
                      </a:r>
                    </a:p>
                  </a:txBody>
                  <a:tcPr marL="99055" marR="99055" marT="45741" marB="457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smtClean="0">
                          <a:ln>
                            <a:noFill/>
                          </a:ln>
                          <a:solidFill>
                            <a:schemeClr val="tx1"/>
                          </a:solidFill>
                          <a:effectLst/>
                          <a:latin typeface="Arial" charset="0"/>
                        </a:rPr>
                        <a:t>lazy</a:t>
                      </a:r>
                    </a:p>
                  </a:txBody>
                  <a:tcPr marL="99055" marR="99055" marT="45741" marB="45741"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endParaRPr kumimoji="0" lang="it-IT" altLang="it-IT" sz="1100" b="0" i="0" u="none" strike="noStrike" cap="none" normalizeH="0" baseline="0" smtClean="0">
                        <a:ln>
                          <a:noFill/>
                        </a:ln>
                        <a:solidFill>
                          <a:schemeClr val="tx1"/>
                        </a:solidFill>
                        <a:effectLst/>
                        <a:latin typeface="Arial" charset="0"/>
                      </a:endParaRPr>
                    </a:p>
                  </a:txBody>
                  <a:tcPr marL="99055" marR="99055" marT="45741" marB="45741"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smtClean="0">
                          <a:ln>
                            <a:noFill/>
                          </a:ln>
                          <a:solidFill>
                            <a:schemeClr val="tx1"/>
                          </a:solidFill>
                          <a:effectLst/>
                          <a:latin typeface="Arial" charset="0"/>
                        </a:rPr>
                        <a:t>eager</a:t>
                      </a:r>
                    </a:p>
                  </a:txBody>
                  <a:tcPr marL="99055" marR="99055" marT="45741" marB="457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smtClean="0">
                          <a:ln>
                            <a:noFill/>
                          </a:ln>
                          <a:solidFill>
                            <a:schemeClr val="tx1"/>
                          </a:solidFill>
                          <a:effectLst/>
                          <a:latin typeface="Arial" charset="0"/>
                        </a:rPr>
                        <a:t>lazy</a:t>
                      </a:r>
                    </a:p>
                  </a:txBody>
                  <a:tcPr marL="99055" marR="99055" marT="45741" marB="45741"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r h="1494968">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2</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3</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4</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5</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6</a:t>
                      </a:r>
                    </a:p>
                  </a:txBody>
                  <a:tcPr marL="99055" marR="99055" marT="45741" marB="4574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txBody>
                  <a:tcPr marL="99055" marR="99055" marT="45741" marB="45741"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0.1</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0.3</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43.3</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73.6</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930.0</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a:t>
                      </a:r>
                    </a:p>
                  </a:txBody>
                  <a:tcPr marL="99055" marR="99055" marT="45741" marB="457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0.1</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0.2</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1.4</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5.5</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20.2</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66.8</a:t>
                      </a:r>
                    </a:p>
                  </a:txBody>
                  <a:tcPr marL="99055" marR="99055" marT="45741" marB="45741"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txBody>
                  <a:tcPr marL="99055" marR="99055" marT="45741" marB="45741"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0.2</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0.9</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135.9</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1601.0</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a:t>
                      </a:r>
                    </a:p>
                  </a:txBody>
                  <a:tcPr marL="99055" marR="99055" marT="45741" marB="457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0.1</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0.8</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6.3</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2.6</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18.0</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122.9</a:t>
                      </a:r>
                    </a:p>
                  </a:txBody>
                  <a:tcPr marL="99055" marR="99055" marT="45741" marB="45741"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txBody>
                  <a:tcPr marL="99055" marR="99055" marT="45741" marB="45741"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0.1</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0.7</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70.1</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597.2</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a:t>
                      </a:r>
                    </a:p>
                  </a:txBody>
                  <a:tcPr marL="99055" marR="99055" marT="45741" marB="457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0.1</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0.9</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0.4</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2.9</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14.0</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66.1</a:t>
                      </a:r>
                    </a:p>
                  </a:txBody>
                  <a:tcPr marL="99055" marR="99055" marT="45741" marB="45741"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N</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Y</a:t>
                      </a:r>
                    </a:p>
                  </a:txBody>
                  <a:tcPr marL="99055" marR="99055" marT="45741" marB="45741"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0.2</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1.6</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177.6</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out of </a:t>
                      </a:r>
                      <a:r>
                        <a:rPr kumimoji="0" lang="en-US" altLang="it-IT" sz="1100" b="0" i="0" u="none" strike="noStrike" cap="none" normalizeH="0" baseline="0" dirty="0" err="1" smtClean="0">
                          <a:ln>
                            <a:noFill/>
                          </a:ln>
                          <a:solidFill>
                            <a:schemeClr val="tx1"/>
                          </a:solidFill>
                          <a:effectLst/>
                          <a:latin typeface="Arial" charset="0"/>
                        </a:rPr>
                        <a:t>mem</a:t>
                      </a:r>
                      <a:r>
                        <a:rPr kumimoji="0" lang="en-US" altLang="it-IT" sz="1100" b="0" i="0" u="none" strike="noStrike" cap="none" normalizeH="0" baseline="0" dirty="0" smtClean="0">
                          <a:ln>
                            <a:noFill/>
                          </a:ln>
                          <a:solidFill>
                            <a:schemeClr val="tx1"/>
                          </a:solidFill>
                          <a:effectLst/>
                          <a:latin typeface="Arial" charset="0"/>
                        </a:rPr>
                        <a:t>.</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out of </a:t>
                      </a:r>
                      <a:r>
                        <a:rPr kumimoji="0" lang="en-US" altLang="it-IT" sz="1100" b="0" i="0" u="none" strike="noStrike" cap="none" normalizeH="0" baseline="0" dirty="0" err="1" smtClean="0">
                          <a:ln>
                            <a:noFill/>
                          </a:ln>
                          <a:solidFill>
                            <a:schemeClr val="tx1"/>
                          </a:solidFill>
                          <a:effectLst/>
                          <a:latin typeface="Arial" charset="0"/>
                        </a:rPr>
                        <a:t>mem</a:t>
                      </a:r>
                      <a:r>
                        <a:rPr kumimoji="0" lang="en-US" altLang="it-IT" sz="1100" b="0" i="0" u="none" strike="noStrike" cap="none" normalizeH="0" baseline="0" dirty="0" smtClean="0">
                          <a:ln>
                            <a:noFill/>
                          </a:ln>
                          <a:solidFill>
                            <a:schemeClr val="tx1"/>
                          </a:solidFill>
                          <a:effectLst/>
                          <a:latin typeface="Arial" charset="0"/>
                        </a:rPr>
                        <a:t>.</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out of </a:t>
                      </a:r>
                      <a:r>
                        <a:rPr kumimoji="0" lang="en-US" altLang="it-IT" sz="1100" b="0" i="0" u="none" strike="noStrike" cap="none" normalizeH="0" baseline="0" dirty="0" err="1" smtClean="0">
                          <a:ln>
                            <a:noFill/>
                          </a:ln>
                          <a:solidFill>
                            <a:schemeClr val="tx1"/>
                          </a:solidFill>
                          <a:effectLst/>
                          <a:latin typeface="Arial" charset="0"/>
                        </a:rPr>
                        <a:t>mem</a:t>
                      </a:r>
                      <a:r>
                        <a:rPr kumimoji="0" lang="en-US" altLang="it-IT" sz="1100" b="0" i="0" u="none" strike="noStrike" cap="none" normalizeH="0" baseline="0" dirty="0" smtClean="0">
                          <a:ln>
                            <a:noFill/>
                          </a:ln>
                          <a:solidFill>
                            <a:schemeClr val="tx1"/>
                          </a:solidFill>
                          <a:effectLst/>
                          <a:latin typeface="Arial" charset="0"/>
                        </a:rPr>
                        <a:t>.</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endParaRPr kumimoji="0" lang="en-US" altLang="it-IT" sz="1100" b="0" i="0" u="none" strike="noStrike" cap="none" normalizeH="0" baseline="0" dirty="0" smtClean="0">
                        <a:ln>
                          <a:noFill/>
                        </a:ln>
                        <a:solidFill>
                          <a:schemeClr val="tx1"/>
                        </a:solidFill>
                        <a:effectLst/>
                        <a:latin typeface="Arial" charset="0"/>
                      </a:endParaRPr>
                    </a:p>
                  </a:txBody>
                  <a:tcPr marL="99055" marR="99055" marT="45741" marB="4574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lgn="l">
                        <a:spcBef>
                          <a:spcPct val="20000"/>
                        </a:spcBef>
                        <a:buClr>
                          <a:schemeClr val="accent2"/>
                        </a:buClr>
                        <a:buFont typeface="Wingdings" pitchFamily="1" charset="2"/>
                        <a:defRPr sz="2600">
                          <a:solidFill>
                            <a:schemeClr val="tx1"/>
                          </a:solidFill>
                          <a:latin typeface="Arial" charset="0"/>
                        </a:defRPr>
                      </a:lvl1pPr>
                      <a:lvl2pPr marL="471488" algn="l">
                        <a:spcBef>
                          <a:spcPct val="20000"/>
                        </a:spcBef>
                        <a:buClr>
                          <a:schemeClr val="accent2"/>
                        </a:buClr>
                        <a:buFont typeface="Wingdings" pitchFamily="1" charset="2"/>
                        <a:defRPr sz="2200">
                          <a:solidFill>
                            <a:schemeClr val="tx1"/>
                          </a:solidFill>
                          <a:latin typeface="Arial" charset="0"/>
                        </a:defRPr>
                      </a:lvl2pPr>
                      <a:lvl3pPr marL="909638" algn="l">
                        <a:spcBef>
                          <a:spcPct val="20000"/>
                        </a:spcBef>
                        <a:buClr>
                          <a:schemeClr val="accent2"/>
                        </a:buClr>
                        <a:buFont typeface="Wingdings" pitchFamily="1" charset="2"/>
                        <a:defRPr sz="2100">
                          <a:solidFill>
                            <a:schemeClr val="tx1"/>
                          </a:solidFill>
                          <a:latin typeface="Arial" charset="0"/>
                        </a:defRPr>
                      </a:lvl3pPr>
                      <a:lvl4pPr marL="1306513" algn="l">
                        <a:spcBef>
                          <a:spcPct val="20000"/>
                        </a:spcBef>
                        <a:buClr>
                          <a:schemeClr val="accent2"/>
                        </a:buClr>
                        <a:buFont typeface="Wingdings" pitchFamily="1" charset="2"/>
                        <a:defRPr>
                          <a:solidFill>
                            <a:schemeClr val="tx1"/>
                          </a:solidFill>
                          <a:latin typeface="Arial" charset="0"/>
                        </a:defRPr>
                      </a:lvl4pPr>
                      <a:lvl5pPr marL="1695450" algn="l">
                        <a:spcBef>
                          <a:spcPct val="25000"/>
                        </a:spcBef>
                        <a:buClr>
                          <a:schemeClr val="accent2"/>
                        </a:buClr>
                        <a:buFont typeface="Wingdings" pitchFamily="1" charset="2"/>
                        <a:defRPr>
                          <a:solidFill>
                            <a:schemeClr val="tx1"/>
                          </a:solidFill>
                          <a:latin typeface="Arial" charset="0"/>
                        </a:defRPr>
                      </a:lvl5pPr>
                      <a:lvl6pPr marL="2152650" fontAlgn="base">
                        <a:spcBef>
                          <a:spcPct val="25000"/>
                        </a:spcBef>
                        <a:spcAft>
                          <a:spcPct val="0"/>
                        </a:spcAft>
                        <a:buClr>
                          <a:schemeClr val="accent2"/>
                        </a:buClr>
                        <a:buFont typeface="Wingdings" pitchFamily="1" charset="2"/>
                        <a:defRPr>
                          <a:solidFill>
                            <a:schemeClr val="tx1"/>
                          </a:solidFill>
                          <a:latin typeface="Arial" charset="0"/>
                        </a:defRPr>
                      </a:lvl6pPr>
                      <a:lvl7pPr marL="2609850" fontAlgn="base">
                        <a:spcBef>
                          <a:spcPct val="25000"/>
                        </a:spcBef>
                        <a:spcAft>
                          <a:spcPct val="0"/>
                        </a:spcAft>
                        <a:buClr>
                          <a:schemeClr val="accent2"/>
                        </a:buClr>
                        <a:buFont typeface="Wingdings" pitchFamily="1" charset="2"/>
                        <a:defRPr>
                          <a:solidFill>
                            <a:schemeClr val="tx1"/>
                          </a:solidFill>
                          <a:latin typeface="Arial" charset="0"/>
                        </a:defRPr>
                      </a:lvl7pPr>
                      <a:lvl8pPr marL="3067050" fontAlgn="base">
                        <a:spcBef>
                          <a:spcPct val="25000"/>
                        </a:spcBef>
                        <a:spcAft>
                          <a:spcPct val="0"/>
                        </a:spcAft>
                        <a:buClr>
                          <a:schemeClr val="accent2"/>
                        </a:buClr>
                        <a:buFont typeface="Wingdings" pitchFamily="1" charset="2"/>
                        <a:defRPr>
                          <a:solidFill>
                            <a:schemeClr val="tx1"/>
                          </a:solidFill>
                          <a:latin typeface="Arial" charset="0"/>
                        </a:defRPr>
                      </a:lvl8pPr>
                      <a:lvl9pPr marL="3524250" fontAlgn="base">
                        <a:spcBef>
                          <a:spcPct val="25000"/>
                        </a:spcBef>
                        <a:spcAft>
                          <a:spcPct val="0"/>
                        </a:spcAft>
                        <a:buClr>
                          <a:schemeClr val="accent2"/>
                        </a:buClr>
                        <a:buFont typeface="Wingdings" pitchFamily="1" charset="2"/>
                        <a:defRPr>
                          <a:solidFill>
                            <a:schemeClr val="tx1"/>
                          </a:solidFill>
                          <a:latin typeface="Arial" charset="0"/>
                        </a:defRPr>
                      </a:lvl9pPr>
                    </a:lstStyle>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0.1</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2.0</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0.8</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7.5</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66.5</a:t>
                      </a:r>
                    </a:p>
                    <a:p>
                      <a:pPr marL="0" marR="0" lvl="0" indent="0" algn="r" defTabSz="914400" rtl="0" eaLnBrk="1" fontAlgn="base" latinLnBrk="0" hangingPunct="1">
                        <a:lnSpc>
                          <a:spcPct val="100000"/>
                        </a:lnSpc>
                        <a:spcBef>
                          <a:spcPct val="20000"/>
                        </a:spcBef>
                        <a:spcAft>
                          <a:spcPct val="0"/>
                        </a:spcAft>
                        <a:buClr>
                          <a:schemeClr val="accent2"/>
                        </a:buClr>
                        <a:buSzTx/>
                        <a:buFont typeface="Wingdings" pitchFamily="1" charset="2"/>
                        <a:buNone/>
                        <a:tabLst/>
                      </a:pPr>
                      <a:r>
                        <a:rPr kumimoji="0" lang="en-US" altLang="it-IT" sz="1100" b="0" i="0" u="none" strike="noStrike" cap="none" normalizeH="0" baseline="0" dirty="0" smtClean="0">
                          <a:ln>
                            <a:noFill/>
                          </a:ln>
                          <a:solidFill>
                            <a:schemeClr val="tx1"/>
                          </a:solidFill>
                          <a:effectLst/>
                          <a:latin typeface="Arial" charset="0"/>
                        </a:rPr>
                        <a:t>535.9</a:t>
                      </a:r>
                    </a:p>
                  </a:txBody>
                  <a:tcPr marL="99055" marR="99055" marT="45741" marB="45741"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8" name="Rectangle 3"/>
          <p:cNvSpPr txBox="1">
            <a:spLocks noChangeArrowheads="1"/>
          </p:cNvSpPr>
          <p:nvPr/>
        </p:nvSpPr>
        <p:spPr>
          <a:xfrm>
            <a:off x="201613" y="5565775"/>
            <a:ext cx="8839200" cy="2792413"/>
          </a:xfrm>
          <a:prstGeom prst="rect">
            <a:avLst/>
          </a:prstGeom>
          <a:ln>
            <a:noFill/>
          </a:ln>
        </p:spPr>
        <p:txBody>
          <a:bodyPr>
            <a:normAutofit/>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000" dirty="0" err="1" smtClean="0"/>
              <a:t>Backend</a:t>
            </a:r>
            <a:r>
              <a:rPr lang="it-IT" sz="2000" dirty="0" smtClean="0"/>
              <a:t> </a:t>
            </a:r>
            <a:r>
              <a:rPr lang="it-IT" sz="2000" dirty="0" err="1"/>
              <a:t>s</a:t>
            </a:r>
            <a:r>
              <a:rPr lang="it-IT" sz="2000" dirty="0" err="1" smtClean="0"/>
              <a:t>equential</a:t>
            </a:r>
            <a:r>
              <a:rPr lang="it-IT" sz="2000" dirty="0" smtClean="0"/>
              <a:t> </a:t>
            </a:r>
            <a:r>
              <a:rPr lang="it-IT" sz="2000" dirty="0" err="1" smtClean="0"/>
              <a:t>analysis</a:t>
            </a:r>
            <a:r>
              <a:rPr lang="it-IT" sz="2000" dirty="0" smtClean="0"/>
              <a:t>: </a:t>
            </a:r>
            <a:r>
              <a:rPr lang="it-IT" sz="2000" b="1" dirty="0" err="1" smtClean="0"/>
              <a:t>GetAFix</a:t>
            </a:r>
            <a:r>
              <a:rPr lang="it-IT" sz="2000" dirty="0" smtClean="0"/>
              <a:t> </a:t>
            </a:r>
            <a:r>
              <a:rPr lang="it-IT" sz="1600" b="1" dirty="0" smtClean="0">
                <a:solidFill>
                  <a:srgbClr val="0000FF"/>
                </a:solidFill>
              </a:rPr>
              <a:t>[La Torre-</a:t>
            </a:r>
            <a:r>
              <a:rPr lang="it-IT" sz="1600" b="1" dirty="0" err="1" smtClean="0">
                <a:solidFill>
                  <a:srgbClr val="0000FF"/>
                </a:solidFill>
              </a:rPr>
              <a:t>Madhusudan</a:t>
            </a:r>
            <a:r>
              <a:rPr lang="it-IT" sz="1600" b="1" dirty="0" smtClean="0">
                <a:solidFill>
                  <a:srgbClr val="0000FF"/>
                </a:solidFill>
              </a:rPr>
              <a:t>-Parlato, PLDI’09]</a:t>
            </a:r>
          </a:p>
          <a:p>
            <a:pPr lvl="1">
              <a:buFont typeface="Lucida Grande"/>
              <a:buChar char="-"/>
              <a:defRPr/>
            </a:pPr>
            <a:r>
              <a:rPr lang="it-IT" sz="1400" dirty="0" smtClean="0"/>
              <a:t>BDD-</a:t>
            </a:r>
            <a:r>
              <a:rPr lang="it-IT" sz="1400" dirty="0" err="1" smtClean="0"/>
              <a:t>based</a:t>
            </a:r>
            <a:r>
              <a:rPr lang="it-IT" sz="1400" dirty="0" smtClean="0"/>
              <a:t> </a:t>
            </a:r>
            <a:r>
              <a:rPr lang="it-IT" sz="1400" dirty="0" err="1" smtClean="0"/>
              <a:t>analysis</a:t>
            </a:r>
            <a:r>
              <a:rPr lang="it-IT" sz="1400" dirty="0" smtClean="0"/>
              <a:t>: </a:t>
            </a:r>
            <a:r>
              <a:rPr lang="it-IT" sz="1400" dirty="0" err="1" smtClean="0"/>
              <a:t>it</a:t>
            </a:r>
            <a:r>
              <a:rPr lang="it-IT" sz="1400" dirty="0" smtClean="0"/>
              <a:t> </a:t>
            </a:r>
            <a:r>
              <a:rPr lang="it-IT" sz="1400" dirty="0" err="1" smtClean="0"/>
              <a:t>stores</a:t>
            </a:r>
            <a:r>
              <a:rPr lang="it-IT" sz="1400" dirty="0" smtClean="0"/>
              <a:t> </a:t>
            </a:r>
            <a:r>
              <a:rPr lang="it-IT" sz="1400" dirty="0" err="1" smtClean="0"/>
              <a:t>summaries</a:t>
            </a:r>
            <a:r>
              <a:rPr lang="it-IT" sz="1400" dirty="0" smtClean="0">
                <a:latin typeface="Arial"/>
                <a:cs typeface="Arial"/>
              </a:rPr>
              <a:t> </a:t>
            </a:r>
            <a:r>
              <a:rPr lang="it-IT" sz="1400" dirty="0" err="1" smtClean="0">
                <a:latin typeface="Arial"/>
                <a:cs typeface="Arial"/>
              </a:rPr>
              <a:t>recomputations</a:t>
            </a:r>
            <a:r>
              <a:rPr lang="it-IT" sz="1400" dirty="0">
                <a:latin typeface="Arial"/>
                <a:cs typeface="Arial"/>
              </a:rPr>
              <a:t> </a:t>
            </a:r>
            <a:r>
              <a:rPr lang="it-IT" sz="1400" dirty="0" smtClean="0">
                <a:latin typeface="Arial"/>
                <a:cs typeface="Arial"/>
              </a:rPr>
              <a:t> =&gt; no multiple </a:t>
            </a:r>
            <a:r>
              <a:rPr lang="it-IT" sz="1400" dirty="0" err="1" smtClean="0">
                <a:latin typeface="Arial"/>
                <a:cs typeface="Arial"/>
              </a:rPr>
              <a:t>thread</a:t>
            </a:r>
            <a:r>
              <a:rPr lang="it-IT" sz="1400" dirty="0" smtClean="0">
                <a:latin typeface="Arial"/>
                <a:cs typeface="Arial"/>
              </a:rPr>
              <a:t> </a:t>
            </a:r>
            <a:r>
              <a:rPr lang="it-IT" sz="1400" dirty="0" err="1" smtClean="0">
                <a:latin typeface="Arial"/>
                <a:cs typeface="Arial"/>
              </a:rPr>
              <a:t>explorations</a:t>
            </a:r>
            <a:r>
              <a:rPr lang="it-IT" sz="1400" dirty="0" smtClean="0">
                <a:latin typeface="Arial"/>
                <a:cs typeface="Arial"/>
              </a:rPr>
              <a:t>  </a:t>
            </a:r>
            <a:endParaRPr lang="it-IT" b="1" dirty="0" smtClean="0">
              <a:solidFill>
                <a:srgbClr val="0000FF"/>
              </a:solidFill>
            </a:endParaRPr>
          </a:p>
          <a:p>
            <a:pPr>
              <a:defRPr/>
            </a:pPr>
            <a:r>
              <a:rPr lang="it-IT" sz="2400" b="1" dirty="0" err="1" smtClean="0">
                <a:latin typeface="Arial"/>
                <a:cs typeface="Arial"/>
              </a:rPr>
              <a:t>Lazy</a:t>
            </a:r>
            <a:r>
              <a:rPr lang="it-IT" sz="2400" b="1" dirty="0" smtClean="0">
                <a:latin typeface="Arial"/>
                <a:cs typeface="Arial"/>
              </a:rPr>
              <a:t> </a:t>
            </a:r>
            <a:r>
              <a:rPr lang="it-IT" sz="2400" b="1" dirty="0" err="1" smtClean="0">
                <a:latin typeface="Arial"/>
                <a:cs typeface="Arial"/>
              </a:rPr>
              <a:t>outperforms</a:t>
            </a:r>
            <a:r>
              <a:rPr lang="it-IT" sz="2400" b="1" dirty="0" smtClean="0">
                <a:latin typeface="Arial"/>
                <a:cs typeface="Arial"/>
              </a:rPr>
              <a:t> </a:t>
            </a:r>
            <a:r>
              <a:rPr lang="it-IT" sz="2400" b="1" dirty="0" err="1" smtClean="0">
                <a:latin typeface="Arial"/>
                <a:cs typeface="Arial"/>
              </a:rPr>
              <a:t>Eager</a:t>
            </a:r>
            <a:r>
              <a:rPr lang="it-IT" sz="2400" b="1" dirty="0" smtClean="0">
                <a:latin typeface="Arial"/>
                <a:cs typeface="Arial"/>
              </a:rPr>
              <a:t> </a:t>
            </a:r>
            <a:endParaRPr lang="it-IT" sz="2400" b="1" dirty="0" smtClean="0">
              <a:solidFill>
                <a:srgbClr val="0000FF"/>
              </a:solidFill>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40113"/>
            <a:ext cx="9144000" cy="2341562"/>
          </a:xfrm>
          <a:solidFill>
            <a:schemeClr val="tx1"/>
          </a:solidFill>
        </p:spPr>
        <p:txBody>
          <a:bodyPr/>
          <a:lstStyle/>
          <a:p>
            <a:pPr marL="457200" lvl="1" indent="0" algn="ctr">
              <a:buFont typeface="Arial" charset="0"/>
              <a:buNone/>
              <a:defRPr/>
            </a:pPr>
            <a:endParaRPr lang="en-GB" sz="2400" b="1" dirty="0" smtClean="0">
              <a:solidFill>
                <a:srgbClr val="FFFFFF"/>
              </a:solidFill>
            </a:endParaRPr>
          </a:p>
          <a:p>
            <a:pPr marL="457200" lvl="1" indent="0" algn="ctr">
              <a:buFont typeface="Arial" charset="0"/>
              <a:buNone/>
              <a:defRPr/>
            </a:pPr>
            <a:r>
              <a:rPr lang="en-GB" sz="2400" b="1" dirty="0" smtClean="0">
                <a:solidFill>
                  <a:srgbClr val="FFFFFF"/>
                </a:solidFill>
              </a:rPr>
              <a:t>More </a:t>
            </a:r>
            <a:r>
              <a:rPr lang="en-GB" sz="3600" dirty="0" smtClean="0">
                <a:solidFill>
                  <a:schemeClr val="bg1">
                    <a:lumMod val="85000"/>
                  </a:schemeClr>
                </a:solidFill>
              </a:rPr>
              <a:t> </a:t>
            </a:r>
            <a:r>
              <a:rPr lang="en-GB" sz="4400" b="1" dirty="0" err="1" smtClean="0">
                <a:solidFill>
                  <a:srgbClr val="FFFFFF"/>
                </a:solidFill>
              </a:rPr>
              <a:t>Sequentializations</a:t>
            </a:r>
            <a:endParaRPr lang="en-GB" sz="4400" b="1"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itle 2"/>
          <p:cNvSpPr>
            <a:spLocks noGrp="1"/>
          </p:cNvSpPr>
          <p:nvPr>
            <p:ph type="title"/>
          </p:nvPr>
        </p:nvSpPr>
        <p:spPr>
          <a:xfrm>
            <a:off x="0" y="0"/>
            <a:ext cx="9156700" cy="762000"/>
          </a:xfrm>
        </p:spPr>
        <p:txBody>
          <a:bodyPr/>
          <a:lstStyle/>
          <a:p>
            <a:pPr algn="l"/>
            <a:r>
              <a:rPr lang="it-IT" sz="2800">
                <a:latin typeface="Arial" charset="0"/>
              </a:rPr>
              <a:t> Lazy translation for Concurrent Boolean programs</a:t>
            </a:r>
            <a:endParaRPr lang="en-US">
              <a:solidFill>
                <a:schemeClr val="bg1"/>
              </a:solidFill>
              <a:latin typeface="Arial" charset="0"/>
            </a:endParaRPr>
          </a:p>
        </p:txBody>
      </p:sp>
      <p:sp>
        <p:nvSpPr>
          <p:cNvPr id="4" name="Rectangle 3"/>
          <p:cNvSpPr txBox="1">
            <a:spLocks noChangeArrowheads="1"/>
          </p:cNvSpPr>
          <p:nvPr/>
        </p:nvSpPr>
        <p:spPr>
          <a:xfrm>
            <a:off x="152400" y="801688"/>
            <a:ext cx="8839200" cy="2589212"/>
          </a:xfrm>
          <a:prstGeom prst="rect">
            <a:avLst/>
          </a:prstGeom>
          <a:ln>
            <a:noFill/>
          </a:ln>
        </p:spPr>
        <p:txBody>
          <a:bodyPr>
            <a:normAutofit/>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000" dirty="0" err="1" smtClean="0"/>
              <a:t>Eager</a:t>
            </a:r>
            <a:r>
              <a:rPr lang="it-IT" sz="2000" dirty="0" smtClean="0"/>
              <a:t> and </a:t>
            </a:r>
            <a:r>
              <a:rPr lang="it-IT" sz="2000" dirty="0" err="1" smtClean="0"/>
              <a:t>Lazy</a:t>
            </a:r>
            <a:r>
              <a:rPr lang="it-IT" sz="2000" dirty="0" smtClean="0"/>
              <a:t> </a:t>
            </a:r>
            <a:r>
              <a:rPr lang="it-IT" sz="2000" dirty="0" err="1" smtClean="0"/>
              <a:t>sequentializations</a:t>
            </a:r>
            <a:r>
              <a:rPr lang="it-IT" sz="2000" dirty="0" smtClean="0"/>
              <a:t> can be </a:t>
            </a:r>
            <a:r>
              <a:rPr lang="it-IT" sz="2000" dirty="0" err="1" smtClean="0"/>
              <a:t>extended</a:t>
            </a:r>
            <a:r>
              <a:rPr lang="it-IT" sz="2000" dirty="0" smtClean="0"/>
              <a:t> to </a:t>
            </a:r>
            <a:r>
              <a:rPr lang="it-IT" sz="2000" b="1" dirty="0" err="1" smtClean="0"/>
              <a:t>parameterized</a:t>
            </a:r>
            <a:r>
              <a:rPr lang="it-IT" sz="2000" b="1" dirty="0" smtClean="0"/>
              <a:t> </a:t>
            </a:r>
            <a:r>
              <a:rPr lang="it-IT" sz="2000" b="1" dirty="0" err="1" smtClean="0"/>
              <a:t>programs</a:t>
            </a:r>
            <a:r>
              <a:rPr lang="it-IT" sz="2000" dirty="0" smtClean="0"/>
              <a:t>:   	</a:t>
            </a:r>
            <a:r>
              <a:rPr lang="it-IT" b="1" dirty="0" smtClean="0">
                <a:solidFill>
                  <a:srgbClr val="3366FF"/>
                </a:solidFill>
              </a:rPr>
              <a:t>[La Torre-</a:t>
            </a:r>
            <a:r>
              <a:rPr lang="it-IT" b="1" dirty="0" err="1" smtClean="0">
                <a:solidFill>
                  <a:srgbClr val="3366FF"/>
                </a:solidFill>
              </a:rPr>
              <a:t>Madhusudan</a:t>
            </a:r>
            <a:r>
              <a:rPr lang="it-IT" b="1" dirty="0" smtClean="0">
                <a:solidFill>
                  <a:srgbClr val="3366FF"/>
                </a:solidFill>
              </a:rPr>
              <a:t>-Parlato, PLDI09, CAV’10]</a:t>
            </a:r>
            <a:endParaRPr lang="it-IT" sz="1600" b="1" dirty="0" smtClean="0">
              <a:solidFill>
                <a:srgbClr val="3366FF"/>
              </a:solidFill>
              <a:latin typeface="Courier"/>
              <a:cs typeface="Courier"/>
            </a:endParaRPr>
          </a:p>
          <a:p>
            <a:pPr marL="0" indent="0">
              <a:buFontTx/>
              <a:buNone/>
              <a:defRPr/>
            </a:pPr>
            <a:endParaRPr lang="it-IT" sz="1050" dirty="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
        <p:nvSpPr>
          <p:cNvPr id="9" name="Rectangle 40"/>
          <p:cNvSpPr>
            <a:spLocks noChangeArrowheads="1"/>
          </p:cNvSpPr>
          <p:nvPr/>
        </p:nvSpPr>
        <p:spPr bwMode="auto">
          <a:xfrm>
            <a:off x="2997200" y="2587625"/>
            <a:ext cx="3141663" cy="197008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495300" indent="-495300">
              <a:spcBef>
                <a:spcPct val="20000"/>
              </a:spcBef>
              <a:buClr>
                <a:schemeClr val="accent2"/>
              </a:buClr>
              <a:buFont typeface="Wingdings" charset="0"/>
              <a:buNone/>
              <a:defRPr/>
            </a:pPr>
            <a:endParaRPr lang="it-IT" sz="1200" baseline="-25000">
              <a:latin typeface="Arial" charset="0"/>
              <a:cs typeface="Arial" charset="0"/>
            </a:endParaRPr>
          </a:p>
        </p:txBody>
      </p:sp>
      <p:sp>
        <p:nvSpPr>
          <p:cNvPr id="142340" name="Line 11"/>
          <p:cNvSpPr>
            <a:spLocks noChangeShapeType="1"/>
          </p:cNvSpPr>
          <p:nvPr/>
        </p:nvSpPr>
        <p:spPr bwMode="auto">
          <a:xfrm flipV="1">
            <a:off x="2497138" y="2684463"/>
            <a:ext cx="739775" cy="476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41" name="Line 13"/>
          <p:cNvSpPr>
            <a:spLocks noChangeShapeType="1"/>
          </p:cNvSpPr>
          <p:nvPr/>
        </p:nvSpPr>
        <p:spPr bwMode="auto">
          <a:xfrm flipV="1">
            <a:off x="4640263" y="2873375"/>
            <a:ext cx="641350" cy="12700"/>
          </a:xfrm>
          <a:prstGeom prst="line">
            <a:avLst/>
          </a:prstGeom>
          <a:noFill/>
          <a:ln w="349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2342" name="Text Box 20"/>
          <p:cNvSpPr txBox="1">
            <a:spLocks noChangeArrowheads="1"/>
          </p:cNvSpPr>
          <p:nvPr/>
        </p:nvSpPr>
        <p:spPr bwMode="auto">
          <a:xfrm>
            <a:off x="3030538" y="2139950"/>
            <a:ext cx="544512"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latin typeface="Arial" charset="0"/>
              </a:rPr>
              <a:t>T</a:t>
            </a:r>
            <a:r>
              <a:rPr lang="en-US" sz="2000" baseline="-25000">
                <a:latin typeface="Arial" charset="0"/>
              </a:rPr>
              <a:t>1</a:t>
            </a:r>
            <a:endParaRPr lang="en-US" sz="2000">
              <a:latin typeface="Arial" charset="0"/>
            </a:endParaRPr>
          </a:p>
        </p:txBody>
      </p:sp>
      <p:sp>
        <p:nvSpPr>
          <p:cNvPr id="142343" name="Line 22"/>
          <p:cNvSpPr>
            <a:spLocks noChangeShapeType="1"/>
          </p:cNvSpPr>
          <p:nvPr/>
        </p:nvSpPr>
        <p:spPr bwMode="auto">
          <a:xfrm>
            <a:off x="3240088" y="2689225"/>
            <a:ext cx="0" cy="39211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44" name="Line 23"/>
          <p:cNvSpPr>
            <a:spLocks noChangeShapeType="1"/>
          </p:cNvSpPr>
          <p:nvPr/>
        </p:nvSpPr>
        <p:spPr bwMode="auto">
          <a:xfrm>
            <a:off x="3241675" y="4052888"/>
            <a:ext cx="0" cy="3905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45" name="Text Box 21"/>
          <p:cNvSpPr txBox="1">
            <a:spLocks noChangeArrowheads="1"/>
          </p:cNvSpPr>
          <p:nvPr/>
        </p:nvSpPr>
        <p:spPr bwMode="auto">
          <a:xfrm>
            <a:off x="3627438" y="2139950"/>
            <a:ext cx="701675" cy="401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latin typeface="Arial" charset="0"/>
              </a:rPr>
              <a:t>T</a:t>
            </a:r>
            <a:r>
              <a:rPr lang="en-US" sz="2000" baseline="-25000">
                <a:latin typeface="Arial" charset="0"/>
              </a:rPr>
              <a:t>2</a:t>
            </a:r>
            <a:endParaRPr lang="en-US" sz="2000">
              <a:latin typeface="Arial" charset="0"/>
            </a:endParaRPr>
          </a:p>
        </p:txBody>
      </p:sp>
      <p:sp>
        <p:nvSpPr>
          <p:cNvPr id="142346" name="Text Box 21"/>
          <p:cNvSpPr txBox="1">
            <a:spLocks noChangeArrowheads="1"/>
          </p:cNvSpPr>
          <p:nvPr/>
        </p:nvSpPr>
        <p:spPr bwMode="auto">
          <a:xfrm>
            <a:off x="5654675" y="2109788"/>
            <a:ext cx="538163" cy="40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latin typeface="Arial" charset="0"/>
              </a:rPr>
              <a:t>T</a:t>
            </a:r>
            <a:r>
              <a:rPr lang="en-US" sz="2000" baseline="-25000">
                <a:latin typeface="Arial" charset="0"/>
              </a:rPr>
              <a:t>m</a:t>
            </a:r>
            <a:endParaRPr lang="en-US" sz="2000">
              <a:latin typeface="Arial" charset="0"/>
            </a:endParaRPr>
          </a:p>
        </p:txBody>
      </p:sp>
      <p:sp>
        <p:nvSpPr>
          <p:cNvPr id="142347" name="Line 11"/>
          <p:cNvSpPr>
            <a:spLocks noChangeShapeType="1"/>
          </p:cNvSpPr>
          <p:nvPr/>
        </p:nvSpPr>
        <p:spPr bwMode="auto">
          <a:xfrm flipV="1">
            <a:off x="3328988" y="2689225"/>
            <a:ext cx="565150" cy="3683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48" name="Line 26"/>
          <p:cNvSpPr>
            <a:spLocks noChangeShapeType="1"/>
          </p:cNvSpPr>
          <p:nvPr/>
        </p:nvSpPr>
        <p:spPr bwMode="auto">
          <a:xfrm>
            <a:off x="3241675" y="3435350"/>
            <a:ext cx="0" cy="39211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49" name="Line 22"/>
          <p:cNvSpPr>
            <a:spLocks noChangeShapeType="1"/>
          </p:cNvSpPr>
          <p:nvPr/>
        </p:nvSpPr>
        <p:spPr bwMode="auto">
          <a:xfrm>
            <a:off x="3938588" y="2684463"/>
            <a:ext cx="0" cy="39211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0" name="Line 23"/>
          <p:cNvSpPr>
            <a:spLocks noChangeShapeType="1"/>
          </p:cNvSpPr>
          <p:nvPr/>
        </p:nvSpPr>
        <p:spPr bwMode="auto">
          <a:xfrm>
            <a:off x="3938588" y="4048125"/>
            <a:ext cx="0" cy="3905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1" name="Line 26"/>
          <p:cNvSpPr>
            <a:spLocks noChangeShapeType="1"/>
          </p:cNvSpPr>
          <p:nvPr/>
        </p:nvSpPr>
        <p:spPr bwMode="auto">
          <a:xfrm>
            <a:off x="3938588" y="3430588"/>
            <a:ext cx="0" cy="39211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2" name="Line 22"/>
          <p:cNvSpPr>
            <a:spLocks noChangeShapeType="1"/>
          </p:cNvSpPr>
          <p:nvPr/>
        </p:nvSpPr>
        <p:spPr bwMode="auto">
          <a:xfrm>
            <a:off x="5886450" y="2684463"/>
            <a:ext cx="0" cy="39211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3" name="Line 23"/>
          <p:cNvSpPr>
            <a:spLocks noChangeShapeType="1"/>
          </p:cNvSpPr>
          <p:nvPr/>
        </p:nvSpPr>
        <p:spPr bwMode="auto">
          <a:xfrm>
            <a:off x="5888038" y="4048125"/>
            <a:ext cx="0" cy="3905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4" name="Line 26"/>
          <p:cNvSpPr>
            <a:spLocks noChangeShapeType="1"/>
          </p:cNvSpPr>
          <p:nvPr/>
        </p:nvSpPr>
        <p:spPr bwMode="auto">
          <a:xfrm>
            <a:off x="5888038" y="3430588"/>
            <a:ext cx="0" cy="392112"/>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5" name="Line 11"/>
          <p:cNvSpPr>
            <a:spLocks noChangeShapeType="1"/>
          </p:cNvSpPr>
          <p:nvPr/>
        </p:nvSpPr>
        <p:spPr bwMode="auto">
          <a:xfrm flipV="1">
            <a:off x="3257550" y="3397250"/>
            <a:ext cx="636588" cy="439738"/>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6" name="Line 11"/>
          <p:cNvSpPr>
            <a:spLocks noChangeShapeType="1"/>
          </p:cNvSpPr>
          <p:nvPr/>
        </p:nvSpPr>
        <p:spPr bwMode="auto">
          <a:xfrm flipV="1">
            <a:off x="3344863" y="4048125"/>
            <a:ext cx="563562" cy="366713"/>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7" name="Line 11"/>
          <p:cNvSpPr>
            <a:spLocks noChangeShapeType="1"/>
          </p:cNvSpPr>
          <p:nvPr/>
        </p:nvSpPr>
        <p:spPr bwMode="auto">
          <a:xfrm flipV="1">
            <a:off x="3938588" y="2698750"/>
            <a:ext cx="563562" cy="366713"/>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8" name="Line 11"/>
          <p:cNvSpPr>
            <a:spLocks noChangeShapeType="1"/>
          </p:cNvSpPr>
          <p:nvPr/>
        </p:nvSpPr>
        <p:spPr bwMode="auto">
          <a:xfrm flipV="1">
            <a:off x="5324475" y="2643188"/>
            <a:ext cx="563563" cy="368300"/>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59" name="Line 11"/>
          <p:cNvSpPr>
            <a:spLocks noChangeShapeType="1"/>
          </p:cNvSpPr>
          <p:nvPr/>
        </p:nvSpPr>
        <p:spPr bwMode="auto">
          <a:xfrm flipV="1">
            <a:off x="3938588" y="3446463"/>
            <a:ext cx="563562" cy="36671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60" name="Line 11"/>
          <p:cNvSpPr>
            <a:spLocks noChangeShapeType="1"/>
          </p:cNvSpPr>
          <p:nvPr/>
        </p:nvSpPr>
        <p:spPr bwMode="auto">
          <a:xfrm flipV="1">
            <a:off x="3983038" y="4059238"/>
            <a:ext cx="563562" cy="36671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61" name="Line 11"/>
          <p:cNvSpPr>
            <a:spLocks noChangeShapeType="1"/>
          </p:cNvSpPr>
          <p:nvPr/>
        </p:nvSpPr>
        <p:spPr bwMode="auto">
          <a:xfrm flipV="1">
            <a:off x="5324475" y="3378200"/>
            <a:ext cx="563563" cy="366713"/>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62" name="Line 11"/>
          <p:cNvSpPr>
            <a:spLocks noChangeShapeType="1"/>
          </p:cNvSpPr>
          <p:nvPr/>
        </p:nvSpPr>
        <p:spPr bwMode="auto">
          <a:xfrm flipV="1">
            <a:off x="5324475" y="4005263"/>
            <a:ext cx="563563" cy="36671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63" name="Line 13"/>
          <p:cNvSpPr>
            <a:spLocks noChangeShapeType="1"/>
          </p:cNvSpPr>
          <p:nvPr/>
        </p:nvSpPr>
        <p:spPr bwMode="auto">
          <a:xfrm>
            <a:off x="4502150" y="2397125"/>
            <a:ext cx="935038" cy="0"/>
          </a:xfrm>
          <a:prstGeom prst="line">
            <a:avLst/>
          </a:prstGeom>
          <a:noFill/>
          <a:ln w="349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2364" name="Line 13"/>
          <p:cNvSpPr>
            <a:spLocks noChangeShapeType="1"/>
          </p:cNvSpPr>
          <p:nvPr/>
        </p:nvSpPr>
        <p:spPr bwMode="auto">
          <a:xfrm flipV="1">
            <a:off x="4622800" y="3608388"/>
            <a:ext cx="641350" cy="12700"/>
          </a:xfrm>
          <a:prstGeom prst="line">
            <a:avLst/>
          </a:prstGeom>
          <a:noFill/>
          <a:ln w="349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2365" name="Line 13"/>
          <p:cNvSpPr>
            <a:spLocks noChangeShapeType="1"/>
          </p:cNvSpPr>
          <p:nvPr/>
        </p:nvSpPr>
        <p:spPr bwMode="auto">
          <a:xfrm flipV="1">
            <a:off x="4640263" y="4256088"/>
            <a:ext cx="641350" cy="12700"/>
          </a:xfrm>
          <a:prstGeom prst="line">
            <a:avLst/>
          </a:prstGeom>
          <a:noFill/>
          <a:ln w="34925"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2366" name="Text Box 20"/>
          <p:cNvSpPr txBox="1">
            <a:spLocks noChangeArrowheads="1"/>
          </p:cNvSpPr>
          <p:nvPr/>
        </p:nvSpPr>
        <p:spPr bwMode="auto">
          <a:xfrm>
            <a:off x="2406650" y="2387600"/>
            <a:ext cx="595313" cy="369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in</a:t>
            </a:r>
            <a:r>
              <a:rPr lang="en-US" sz="1800" baseline="-25000">
                <a:latin typeface="Arial" charset="0"/>
              </a:rPr>
              <a:t>1</a:t>
            </a:r>
            <a:endParaRPr lang="en-US" sz="2000">
              <a:latin typeface="Arial" charset="0"/>
            </a:endParaRPr>
          </a:p>
        </p:txBody>
      </p:sp>
      <p:sp>
        <p:nvSpPr>
          <p:cNvPr id="142367" name="Text Box 20"/>
          <p:cNvSpPr txBox="1">
            <a:spLocks noChangeArrowheads="1"/>
          </p:cNvSpPr>
          <p:nvPr/>
        </p:nvSpPr>
        <p:spPr bwMode="auto">
          <a:xfrm>
            <a:off x="2562225" y="3179763"/>
            <a:ext cx="596900"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in</a:t>
            </a:r>
            <a:r>
              <a:rPr lang="en-US" sz="1800" baseline="-25000">
                <a:latin typeface="Arial" charset="0"/>
              </a:rPr>
              <a:t>2</a:t>
            </a:r>
            <a:endParaRPr lang="en-US" sz="2000">
              <a:latin typeface="Arial" charset="0"/>
            </a:endParaRPr>
          </a:p>
        </p:txBody>
      </p:sp>
      <p:sp>
        <p:nvSpPr>
          <p:cNvPr id="142368" name="Text Box 20"/>
          <p:cNvSpPr txBox="1">
            <a:spLocks noChangeArrowheads="1"/>
          </p:cNvSpPr>
          <p:nvPr/>
        </p:nvSpPr>
        <p:spPr bwMode="auto">
          <a:xfrm>
            <a:off x="2535238" y="3827463"/>
            <a:ext cx="595312"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in</a:t>
            </a:r>
            <a:r>
              <a:rPr lang="en-US" sz="1800" baseline="-25000">
                <a:latin typeface="Arial" charset="0"/>
              </a:rPr>
              <a:t>3</a:t>
            </a:r>
            <a:endParaRPr lang="en-US" sz="2000">
              <a:latin typeface="Arial" charset="0"/>
            </a:endParaRPr>
          </a:p>
        </p:txBody>
      </p:sp>
      <p:sp>
        <p:nvSpPr>
          <p:cNvPr id="142369" name="Text Box 20"/>
          <p:cNvSpPr txBox="1">
            <a:spLocks noChangeArrowheads="1"/>
          </p:cNvSpPr>
          <p:nvPr/>
        </p:nvSpPr>
        <p:spPr bwMode="auto">
          <a:xfrm>
            <a:off x="6216650" y="2830513"/>
            <a:ext cx="752475"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out</a:t>
            </a:r>
            <a:r>
              <a:rPr lang="en-US" sz="1800" baseline="-25000">
                <a:latin typeface="Arial" charset="0"/>
              </a:rPr>
              <a:t>1</a:t>
            </a:r>
            <a:endParaRPr lang="en-US" sz="2000">
              <a:latin typeface="Arial" charset="0"/>
            </a:endParaRPr>
          </a:p>
        </p:txBody>
      </p:sp>
      <p:sp>
        <p:nvSpPr>
          <p:cNvPr id="142370" name="Text Box 20"/>
          <p:cNvSpPr txBox="1">
            <a:spLocks noChangeArrowheads="1"/>
          </p:cNvSpPr>
          <p:nvPr/>
        </p:nvSpPr>
        <p:spPr bwMode="auto">
          <a:xfrm>
            <a:off x="6176963" y="3611563"/>
            <a:ext cx="750887" cy="36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out</a:t>
            </a:r>
            <a:r>
              <a:rPr lang="en-US" sz="1800" baseline="-25000">
                <a:latin typeface="Arial" charset="0"/>
              </a:rPr>
              <a:t>2</a:t>
            </a:r>
            <a:endParaRPr lang="en-US" sz="2000">
              <a:latin typeface="Arial" charset="0"/>
            </a:endParaRPr>
          </a:p>
        </p:txBody>
      </p:sp>
      <p:sp>
        <p:nvSpPr>
          <p:cNvPr id="142371" name="Text Box 20"/>
          <p:cNvSpPr txBox="1">
            <a:spLocks noChangeArrowheads="1"/>
          </p:cNvSpPr>
          <p:nvPr/>
        </p:nvSpPr>
        <p:spPr bwMode="auto">
          <a:xfrm>
            <a:off x="6151563" y="4046538"/>
            <a:ext cx="752475" cy="36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a:latin typeface="Arial" charset="0"/>
              </a:rPr>
              <a:t>out</a:t>
            </a:r>
            <a:r>
              <a:rPr lang="en-US" sz="1800" baseline="-25000">
                <a:latin typeface="Arial" charset="0"/>
              </a:rPr>
              <a:t>3</a:t>
            </a:r>
            <a:endParaRPr lang="en-US" sz="2000">
              <a:latin typeface="Arial" charset="0"/>
            </a:endParaRPr>
          </a:p>
        </p:txBody>
      </p:sp>
      <p:sp>
        <p:nvSpPr>
          <p:cNvPr id="142372" name="Line 11"/>
          <p:cNvSpPr>
            <a:spLocks noChangeShapeType="1"/>
          </p:cNvSpPr>
          <p:nvPr/>
        </p:nvSpPr>
        <p:spPr bwMode="auto">
          <a:xfrm flipH="1">
            <a:off x="3303588" y="3094038"/>
            <a:ext cx="2582862" cy="28416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73" name="Line 11"/>
          <p:cNvSpPr>
            <a:spLocks noChangeShapeType="1"/>
          </p:cNvSpPr>
          <p:nvPr/>
        </p:nvSpPr>
        <p:spPr bwMode="auto">
          <a:xfrm flipH="1">
            <a:off x="3314700" y="3797300"/>
            <a:ext cx="2560638" cy="250825"/>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2374" name="Line 11"/>
          <p:cNvSpPr>
            <a:spLocks noChangeShapeType="1"/>
          </p:cNvSpPr>
          <p:nvPr/>
        </p:nvSpPr>
        <p:spPr bwMode="auto">
          <a:xfrm flipV="1">
            <a:off x="5930900" y="4414838"/>
            <a:ext cx="738188" cy="4762"/>
          </a:xfrm>
          <a:prstGeom prst="line">
            <a:avLst/>
          </a:prstGeom>
          <a:noFill/>
          <a:ln w="9525">
            <a:solidFill>
              <a:srgbClr val="FF0000"/>
            </a:solidFill>
            <a:prstDash val="lg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5" name="Rectangle 3"/>
          <p:cNvSpPr txBox="1">
            <a:spLocks noChangeArrowheads="1"/>
          </p:cNvSpPr>
          <p:nvPr/>
        </p:nvSpPr>
        <p:spPr>
          <a:xfrm>
            <a:off x="233363" y="5319713"/>
            <a:ext cx="8839200" cy="1057275"/>
          </a:xfrm>
          <a:prstGeom prst="rect">
            <a:avLst/>
          </a:prstGeom>
          <a:ln>
            <a:noFill/>
          </a:ln>
        </p:spPr>
        <p:txBody>
          <a:bodyPr>
            <a:normAutofit/>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FontTx/>
              <a:buNone/>
              <a:defRPr/>
            </a:pPr>
            <a:r>
              <a:rPr lang="it-IT" sz="2000" dirty="0" err="1" smtClean="0"/>
              <a:t>Correctness</a:t>
            </a:r>
            <a:r>
              <a:rPr lang="it-IT" sz="2000" dirty="0" smtClean="0"/>
              <a:t> of </a:t>
            </a:r>
            <a:r>
              <a:rPr lang="it-IT" sz="2000" dirty="0" err="1" smtClean="0"/>
              <a:t>abstractions</a:t>
            </a:r>
            <a:r>
              <a:rPr lang="it-IT" sz="2000" dirty="0" smtClean="0"/>
              <a:t> of </a:t>
            </a:r>
            <a:r>
              <a:rPr lang="it-IT" sz="2000" dirty="0" err="1" smtClean="0"/>
              <a:t>several</a:t>
            </a:r>
            <a:r>
              <a:rPr lang="it-IT" sz="2000" dirty="0" smtClean="0"/>
              <a:t> Linux </a:t>
            </a:r>
            <a:r>
              <a:rPr lang="it-IT" sz="2000" dirty="0" err="1" smtClean="0"/>
              <a:t>device</a:t>
            </a:r>
            <a:r>
              <a:rPr lang="it-IT" sz="2000" dirty="0" smtClean="0"/>
              <a:t> drivers (</a:t>
            </a:r>
            <a:r>
              <a:rPr lang="it-IT" sz="2000" dirty="0" err="1" smtClean="0"/>
              <a:t>BDDs</a:t>
            </a:r>
            <a:r>
              <a:rPr lang="it-IT" sz="2000" dirty="0" smtClean="0"/>
              <a:t>)			</a:t>
            </a:r>
            <a:endParaRPr lang="it-IT" sz="1050" dirty="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Title 2"/>
          <p:cNvSpPr>
            <a:spLocks noGrp="1"/>
          </p:cNvSpPr>
          <p:nvPr>
            <p:ph type="title"/>
          </p:nvPr>
        </p:nvSpPr>
        <p:spPr>
          <a:xfrm>
            <a:off x="0" y="0"/>
            <a:ext cx="9156700" cy="762000"/>
          </a:xfrm>
        </p:spPr>
        <p:txBody>
          <a:bodyPr/>
          <a:lstStyle/>
          <a:p>
            <a:pPr algn="l"/>
            <a:r>
              <a:rPr lang="it-IT" sz="2800">
                <a:latin typeface="Arial" charset="0"/>
              </a:rPr>
              <a:t> Lazy translation for Concurrent Boolean programs</a:t>
            </a:r>
            <a:endParaRPr lang="en-US">
              <a:solidFill>
                <a:schemeClr val="bg1"/>
              </a:solidFill>
              <a:latin typeface="Arial" charset="0"/>
            </a:endParaRPr>
          </a:p>
        </p:txBody>
      </p:sp>
      <p:sp>
        <p:nvSpPr>
          <p:cNvPr id="4" name="Rectangle 3"/>
          <p:cNvSpPr txBox="1">
            <a:spLocks noChangeArrowheads="1"/>
          </p:cNvSpPr>
          <p:nvPr/>
        </p:nvSpPr>
        <p:spPr>
          <a:xfrm>
            <a:off x="152400" y="801688"/>
            <a:ext cx="8839200" cy="2589212"/>
          </a:xfrm>
          <a:prstGeom prst="rect">
            <a:avLst/>
          </a:prstGeom>
          <a:ln>
            <a:noFill/>
          </a:ln>
        </p:spPr>
        <p:txBody>
          <a:bodyPr>
            <a:normAutofit/>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000" dirty="0" err="1" smtClean="0"/>
              <a:t>Eager</a:t>
            </a:r>
            <a:r>
              <a:rPr lang="it-IT" sz="2000" dirty="0" smtClean="0"/>
              <a:t> and </a:t>
            </a:r>
            <a:r>
              <a:rPr lang="it-IT" sz="2000" dirty="0" err="1" smtClean="0"/>
              <a:t>Lazy</a:t>
            </a:r>
            <a:r>
              <a:rPr lang="it-IT" sz="2000" dirty="0" smtClean="0"/>
              <a:t> </a:t>
            </a:r>
            <a:r>
              <a:rPr lang="it-IT" sz="2000" dirty="0" err="1" smtClean="0"/>
              <a:t>sequentializations</a:t>
            </a:r>
            <a:r>
              <a:rPr lang="it-IT" sz="2000" dirty="0" smtClean="0"/>
              <a:t> can be </a:t>
            </a:r>
            <a:r>
              <a:rPr lang="it-IT" sz="2000" dirty="0" err="1" smtClean="0"/>
              <a:t>extended</a:t>
            </a:r>
            <a:r>
              <a:rPr lang="it-IT" sz="2000" dirty="0" smtClean="0"/>
              <a:t> to </a:t>
            </a:r>
            <a:r>
              <a:rPr lang="it-IT" sz="2000" b="1" dirty="0" err="1" smtClean="0"/>
              <a:t>parameterized</a:t>
            </a:r>
            <a:r>
              <a:rPr lang="it-IT" sz="2000" b="1" dirty="0" smtClean="0"/>
              <a:t> </a:t>
            </a:r>
            <a:r>
              <a:rPr lang="it-IT" sz="2000" b="1" dirty="0" err="1" smtClean="0"/>
              <a:t>programs</a:t>
            </a:r>
            <a:r>
              <a:rPr lang="it-IT" sz="2000" dirty="0" smtClean="0"/>
              <a:t>:   			</a:t>
            </a:r>
            <a:r>
              <a:rPr lang="it-IT" sz="1600" b="1" dirty="0" smtClean="0">
                <a:solidFill>
                  <a:srgbClr val="3366FF"/>
                </a:solidFill>
              </a:rPr>
              <a:t>[La Torre-</a:t>
            </a:r>
            <a:r>
              <a:rPr lang="it-IT" sz="1600" b="1" dirty="0" err="1" smtClean="0">
                <a:solidFill>
                  <a:srgbClr val="3366FF"/>
                </a:solidFill>
              </a:rPr>
              <a:t>Madhusudan</a:t>
            </a:r>
            <a:r>
              <a:rPr lang="it-IT" sz="1600" b="1" dirty="0" smtClean="0">
                <a:solidFill>
                  <a:srgbClr val="3366FF"/>
                </a:solidFill>
              </a:rPr>
              <a:t>-Parlato, CAV’10, FIT’12]</a:t>
            </a:r>
          </a:p>
          <a:p>
            <a:pPr>
              <a:defRPr/>
            </a:pPr>
            <a:endParaRPr lang="it-IT" sz="1600" b="1" dirty="0">
              <a:solidFill>
                <a:srgbClr val="3366FF"/>
              </a:solidFill>
              <a:latin typeface="Courier"/>
              <a:cs typeface="Courier"/>
            </a:endParaRPr>
          </a:p>
          <a:p>
            <a:pPr>
              <a:defRPr/>
            </a:pPr>
            <a:r>
              <a:rPr lang="it-IT" sz="2000" b="1" dirty="0" smtClean="0">
                <a:latin typeface="Arial"/>
                <a:cs typeface="Arial"/>
              </a:rPr>
              <a:t>Delay-</a:t>
            </a:r>
            <a:r>
              <a:rPr lang="it-IT" sz="2000" b="1" dirty="0" err="1" smtClean="0">
                <a:latin typeface="Arial"/>
                <a:cs typeface="Arial"/>
              </a:rPr>
              <a:t>bounded</a:t>
            </a:r>
            <a:r>
              <a:rPr lang="it-IT" sz="2000" b="1" dirty="0" smtClean="0">
                <a:latin typeface="Arial"/>
                <a:cs typeface="Arial"/>
              </a:rPr>
              <a:t> </a:t>
            </a:r>
            <a:r>
              <a:rPr lang="it-IT" sz="2000" b="1" dirty="0" err="1" smtClean="0">
                <a:latin typeface="Arial"/>
                <a:cs typeface="Arial"/>
              </a:rPr>
              <a:t>scheduling</a:t>
            </a:r>
            <a:r>
              <a:rPr lang="it-IT" sz="1400" dirty="0" smtClean="0">
                <a:latin typeface="Arial"/>
                <a:cs typeface="Arial"/>
              </a:rPr>
              <a:t>                       </a:t>
            </a:r>
            <a:r>
              <a:rPr lang="it-IT" sz="1600" b="1" dirty="0" smtClean="0">
                <a:solidFill>
                  <a:srgbClr val="3366FF"/>
                </a:solidFill>
                <a:latin typeface="Arial"/>
                <a:cs typeface="Arial"/>
              </a:rPr>
              <a:t>[Emmi-</a:t>
            </a:r>
            <a:r>
              <a:rPr lang="it-IT" sz="1600" b="1" dirty="0" err="1" smtClean="0">
                <a:solidFill>
                  <a:srgbClr val="3366FF"/>
                </a:solidFill>
                <a:latin typeface="Arial"/>
                <a:cs typeface="Arial"/>
              </a:rPr>
              <a:t>Qadeer</a:t>
            </a:r>
            <a:r>
              <a:rPr lang="it-IT" sz="1600" b="1" dirty="0" smtClean="0">
                <a:solidFill>
                  <a:srgbClr val="3366FF"/>
                </a:solidFill>
                <a:latin typeface="Arial"/>
                <a:cs typeface="Arial"/>
              </a:rPr>
              <a:t>-</a:t>
            </a:r>
            <a:r>
              <a:rPr lang="it-IT" sz="1600" b="1" dirty="0" err="1" smtClean="0">
                <a:solidFill>
                  <a:srgbClr val="3366FF"/>
                </a:solidFill>
                <a:latin typeface="Arial"/>
                <a:cs typeface="Arial"/>
              </a:rPr>
              <a:t>Rakamaric</a:t>
            </a:r>
            <a:r>
              <a:rPr lang="it-IT" sz="1600" b="1" dirty="0" smtClean="0">
                <a:solidFill>
                  <a:srgbClr val="3366FF"/>
                </a:solidFill>
                <a:latin typeface="Arial"/>
                <a:cs typeface="Arial"/>
              </a:rPr>
              <a:t>, POPL’11]</a:t>
            </a:r>
            <a:endParaRPr lang="it-IT" sz="1400" b="1" dirty="0" smtClean="0">
              <a:solidFill>
                <a:srgbClr val="3366FF"/>
              </a:solidFill>
              <a:latin typeface="Arial"/>
              <a:cs typeface="Arial"/>
            </a:endParaRPr>
          </a:p>
          <a:p>
            <a:pPr>
              <a:defRPr/>
            </a:pPr>
            <a:endParaRPr lang="it-IT" sz="1400" b="1" dirty="0" smtClean="0">
              <a:solidFill>
                <a:srgbClr val="3366FF"/>
              </a:solidFill>
              <a:latin typeface="Courier"/>
              <a:cs typeface="Courier"/>
            </a:endParaRPr>
          </a:p>
          <a:p>
            <a:pPr marL="0" indent="0">
              <a:buFontTx/>
              <a:buNone/>
              <a:defRPr/>
            </a:pPr>
            <a:endParaRPr lang="it-IT" sz="1050" dirty="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
        <p:nvSpPr>
          <p:cNvPr id="46" name="Rectangle 3"/>
          <p:cNvSpPr txBox="1">
            <a:spLocks noChangeArrowheads="1"/>
          </p:cNvSpPr>
          <p:nvPr/>
        </p:nvSpPr>
        <p:spPr>
          <a:xfrm>
            <a:off x="719138" y="2557463"/>
            <a:ext cx="8839200" cy="2589212"/>
          </a:xfrm>
          <a:prstGeom prst="rect">
            <a:avLst/>
          </a:prstGeom>
          <a:ln>
            <a:noFill/>
          </a:ln>
        </p:spPr>
        <p:txBody>
          <a:bodyPr>
            <a:normAutofit fontScale="92500"/>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 typeface="Lucida Grande"/>
              <a:buChar char="-"/>
              <a:defRPr/>
            </a:pPr>
            <a:r>
              <a:rPr lang="it-IT" altLang="it-IT" sz="2200" dirty="0"/>
              <a:t>Programs with </a:t>
            </a:r>
            <a:r>
              <a:rPr lang="it-IT" altLang="it-IT" sz="2200" dirty="0" err="1"/>
              <a:t>asynchronous</a:t>
            </a:r>
            <a:r>
              <a:rPr lang="it-IT" altLang="it-IT" sz="2200" dirty="0"/>
              <a:t> </a:t>
            </a:r>
            <a:r>
              <a:rPr lang="it-IT" altLang="it-IT" sz="2200" dirty="0" err="1"/>
              <a:t>calls</a:t>
            </a:r>
            <a:r>
              <a:rPr lang="it-IT" altLang="it-IT" sz="2200" dirty="0"/>
              <a:t> (</a:t>
            </a:r>
            <a:r>
              <a:rPr lang="it-IT" altLang="it-IT" sz="2200" dirty="0" err="1"/>
              <a:t>creating</a:t>
            </a:r>
            <a:r>
              <a:rPr lang="it-IT" altLang="it-IT" sz="2200" dirty="0"/>
              <a:t> </a:t>
            </a:r>
            <a:r>
              <a:rPr lang="it-IT" altLang="it-IT" sz="2200" dirty="0" err="1"/>
              <a:t>tasks</a:t>
            </a:r>
            <a:r>
              <a:rPr lang="it-IT" altLang="it-IT" sz="2200" dirty="0"/>
              <a:t>) </a:t>
            </a:r>
            <a:endParaRPr lang="it-IT" altLang="it-IT" sz="2200" dirty="0" smtClean="0"/>
          </a:p>
          <a:p>
            <a:pPr eaLnBrk="1" hangingPunct="1">
              <a:buFont typeface="Lucida Grande"/>
              <a:buChar char="-"/>
              <a:defRPr/>
            </a:pPr>
            <a:r>
              <a:rPr lang="it-IT" altLang="it-IT" sz="2200" dirty="0" err="1" smtClean="0"/>
              <a:t>Each</a:t>
            </a:r>
            <a:r>
              <a:rPr lang="it-IT" altLang="it-IT" sz="2200" dirty="0" smtClean="0"/>
              <a:t> </a:t>
            </a:r>
            <a:r>
              <a:rPr lang="it-IT" altLang="it-IT" sz="2200" dirty="0"/>
              <a:t>task </a:t>
            </a:r>
            <a:r>
              <a:rPr lang="it-IT" altLang="it-IT" sz="2200" dirty="0" err="1"/>
              <a:t>is</a:t>
            </a:r>
            <a:r>
              <a:rPr lang="it-IT" altLang="it-IT" sz="2200" dirty="0"/>
              <a:t> </a:t>
            </a:r>
            <a:r>
              <a:rPr lang="it-IT" altLang="it-IT" sz="2200" dirty="0" err="1"/>
              <a:t>executed</a:t>
            </a:r>
            <a:r>
              <a:rPr lang="it-IT" altLang="it-IT" sz="2200" dirty="0"/>
              <a:t> to </a:t>
            </a:r>
            <a:r>
              <a:rPr lang="it-IT" altLang="it-IT" sz="2200" dirty="0" err="1"/>
              <a:t>completion</a:t>
            </a:r>
            <a:r>
              <a:rPr lang="it-IT" altLang="it-IT" sz="2200" dirty="0"/>
              <a:t> (no </a:t>
            </a:r>
            <a:r>
              <a:rPr lang="it-IT" altLang="it-IT" sz="2200" dirty="0" err="1"/>
              <a:t>interleaving</a:t>
            </a:r>
            <a:r>
              <a:rPr lang="it-IT" altLang="it-IT" sz="2200" dirty="0"/>
              <a:t> with </a:t>
            </a:r>
            <a:r>
              <a:rPr lang="it-IT" altLang="it-IT" sz="2200" dirty="0" err="1"/>
              <a:t>other</a:t>
            </a:r>
            <a:r>
              <a:rPr lang="it-IT" altLang="it-IT" sz="2200" dirty="0"/>
              <a:t> </a:t>
            </a:r>
            <a:r>
              <a:rPr lang="it-IT" altLang="it-IT" sz="2200" dirty="0" err="1"/>
              <a:t>tasks</a:t>
            </a:r>
            <a:r>
              <a:rPr lang="it-IT" altLang="it-IT" sz="2200" dirty="0" smtClean="0"/>
              <a:t>)</a:t>
            </a:r>
          </a:p>
          <a:p>
            <a:pPr eaLnBrk="1" hangingPunct="1">
              <a:buFont typeface="Lucida Grande"/>
              <a:buChar char="-"/>
              <a:defRPr/>
            </a:pPr>
            <a:r>
              <a:rPr lang="it-IT" altLang="it-IT" sz="2200" dirty="0" err="1" smtClean="0"/>
              <a:t>Sequentialization</a:t>
            </a:r>
            <a:r>
              <a:rPr lang="it-IT" altLang="it-IT" sz="2200" dirty="0" smtClean="0"/>
              <a:t> </a:t>
            </a:r>
            <a:r>
              <a:rPr lang="it-IT" altLang="it-IT" sz="2200" dirty="0" err="1"/>
              <a:t>is</a:t>
            </a:r>
            <a:r>
              <a:rPr lang="it-IT" altLang="it-IT" sz="2200" dirty="0"/>
              <a:t> </a:t>
            </a:r>
            <a:r>
              <a:rPr lang="it-IT" altLang="it-IT" sz="2200" dirty="0" err="1"/>
              <a:t>according</a:t>
            </a:r>
            <a:r>
              <a:rPr lang="it-IT" altLang="it-IT" sz="2200" dirty="0"/>
              <a:t> to a DFS </a:t>
            </a:r>
            <a:r>
              <a:rPr lang="it-IT" altLang="it-IT" sz="2200" dirty="0" err="1"/>
              <a:t>scheduler</a:t>
            </a:r>
            <a:r>
              <a:rPr lang="it-IT" altLang="it-IT" sz="2200" dirty="0"/>
              <a:t> of </a:t>
            </a:r>
            <a:r>
              <a:rPr lang="it-IT" altLang="it-IT" sz="2200" dirty="0" err="1" smtClean="0"/>
              <a:t>tasks</a:t>
            </a:r>
            <a:endParaRPr lang="it-IT" altLang="it-IT" sz="2200" dirty="0"/>
          </a:p>
          <a:p>
            <a:pPr eaLnBrk="1" hangingPunct="1">
              <a:buFont typeface="Lucida Grande"/>
              <a:buChar char="-"/>
              <a:defRPr/>
            </a:pPr>
            <a:r>
              <a:rPr lang="it-IT" altLang="it-IT" sz="2200" dirty="0" err="1" smtClean="0"/>
              <a:t>When</a:t>
            </a:r>
            <a:r>
              <a:rPr lang="it-IT" altLang="it-IT" sz="2200" dirty="0" smtClean="0"/>
              <a:t> </a:t>
            </a:r>
            <a:r>
              <a:rPr lang="it-IT" altLang="it-IT" sz="2200" dirty="0" err="1"/>
              <a:t>dispatched</a:t>
            </a:r>
            <a:r>
              <a:rPr lang="it-IT" altLang="it-IT" sz="2200" dirty="0"/>
              <a:t>, a task can be </a:t>
            </a:r>
            <a:r>
              <a:rPr lang="it-IT" altLang="it-IT" sz="2200" dirty="0" err="1"/>
              <a:t>delayed</a:t>
            </a:r>
            <a:r>
              <a:rPr lang="it-IT" altLang="it-IT" sz="2200" dirty="0"/>
              <a:t> to </a:t>
            </a:r>
            <a:r>
              <a:rPr lang="it-IT" altLang="it-IT" sz="2200" dirty="0" err="1"/>
              <a:t>next</a:t>
            </a:r>
            <a:r>
              <a:rPr lang="it-IT" altLang="it-IT" sz="2200" dirty="0"/>
              <a:t> round</a:t>
            </a:r>
          </a:p>
          <a:p>
            <a:pPr lvl="1" eaLnBrk="1" hangingPunct="1">
              <a:buFont typeface="Arial" pitchFamily="34" charset="0"/>
              <a:buChar char="–"/>
              <a:defRPr/>
            </a:pPr>
            <a:r>
              <a:rPr lang="it-IT" altLang="it-IT" sz="1700" dirty="0"/>
              <a:t>the </a:t>
            </a:r>
            <a:r>
              <a:rPr lang="it-IT" altLang="it-IT" sz="1700" dirty="0" err="1"/>
              <a:t>total</a:t>
            </a:r>
            <a:r>
              <a:rPr lang="it-IT" altLang="it-IT" sz="1700" dirty="0"/>
              <a:t> </a:t>
            </a:r>
            <a:r>
              <a:rPr lang="it-IT" altLang="it-IT" sz="1700" dirty="0" err="1"/>
              <a:t>number</a:t>
            </a:r>
            <a:r>
              <a:rPr lang="it-IT" altLang="it-IT" sz="1700" dirty="0"/>
              <a:t> of </a:t>
            </a:r>
            <a:r>
              <a:rPr lang="it-IT" altLang="it-IT" sz="1700" dirty="0" err="1"/>
              <a:t>delays</a:t>
            </a:r>
            <a:r>
              <a:rPr lang="it-IT" altLang="it-IT" sz="1700" dirty="0"/>
              <a:t> in a task-</a:t>
            </a:r>
            <a:r>
              <a:rPr lang="it-IT" altLang="it-IT" sz="1700" dirty="0" err="1"/>
              <a:t>creation</a:t>
            </a:r>
            <a:r>
              <a:rPr lang="it-IT" altLang="it-IT" sz="1700" dirty="0"/>
              <a:t> </a:t>
            </a:r>
            <a:r>
              <a:rPr lang="it-IT" altLang="it-IT" sz="1700" dirty="0" err="1"/>
              <a:t>tree</a:t>
            </a:r>
            <a:r>
              <a:rPr lang="it-IT" altLang="it-IT" sz="1700" dirty="0"/>
              <a:t> </a:t>
            </a:r>
            <a:r>
              <a:rPr lang="it-IT" altLang="it-IT" sz="1700" dirty="0" err="1"/>
              <a:t>is</a:t>
            </a:r>
            <a:r>
              <a:rPr lang="it-IT" altLang="it-IT" sz="1700" dirty="0"/>
              <a:t> </a:t>
            </a:r>
            <a:r>
              <a:rPr lang="it-IT" altLang="it-IT" sz="1700" dirty="0" err="1"/>
              <a:t>bounded</a:t>
            </a:r>
            <a:r>
              <a:rPr lang="it-IT" altLang="it-IT" sz="1700" dirty="0"/>
              <a:t> by k</a:t>
            </a:r>
          </a:p>
          <a:p>
            <a:pPr lvl="1" eaLnBrk="1" hangingPunct="1">
              <a:buFont typeface="Arial" pitchFamily="34" charset="0"/>
              <a:buChar char="–"/>
              <a:defRPr/>
            </a:pPr>
            <a:r>
              <a:rPr lang="it-IT" altLang="it-IT" sz="1700" dirty="0" err="1"/>
              <a:t>total</a:t>
            </a:r>
            <a:r>
              <a:rPr lang="it-IT" altLang="it-IT" sz="1700" dirty="0"/>
              <a:t> </a:t>
            </a:r>
            <a:r>
              <a:rPr lang="it-IT" altLang="it-IT" sz="1700" dirty="0" err="1"/>
              <a:t>number</a:t>
            </a:r>
            <a:r>
              <a:rPr lang="it-IT" altLang="it-IT" sz="1700" dirty="0"/>
              <a:t> of </a:t>
            </a:r>
            <a:r>
              <a:rPr lang="it-IT" altLang="it-IT" sz="1700" dirty="0" err="1"/>
              <a:t>explored</a:t>
            </a:r>
            <a:r>
              <a:rPr lang="it-IT" altLang="it-IT" sz="1700" dirty="0"/>
              <a:t> </a:t>
            </a:r>
            <a:r>
              <a:rPr lang="it-IT" altLang="it-IT" sz="1700" dirty="0" err="1"/>
              <a:t>rounds</a:t>
            </a:r>
            <a:r>
              <a:rPr lang="it-IT" altLang="it-IT" sz="1700" dirty="0"/>
              <a:t> </a:t>
            </a:r>
            <a:r>
              <a:rPr lang="it-IT" altLang="it-IT" sz="1700" dirty="0" err="1"/>
              <a:t>is</a:t>
            </a:r>
            <a:r>
              <a:rPr lang="it-IT" altLang="it-IT" sz="1700" dirty="0"/>
              <a:t> k+</a:t>
            </a:r>
            <a:r>
              <a:rPr lang="it-IT" altLang="it-IT" sz="1700" dirty="0" smtClean="0"/>
              <a:t>1</a:t>
            </a:r>
          </a:p>
          <a:p>
            <a:pPr eaLnBrk="1" hangingPunct="1">
              <a:buFont typeface="Arial" pitchFamily="34" charset="0"/>
              <a:buChar char="–"/>
              <a:defRPr/>
            </a:pPr>
            <a:r>
              <a:rPr lang="it-IT" altLang="it-IT" sz="2200" dirty="0" smtClean="0"/>
              <a:t>The </a:t>
            </a:r>
            <a:r>
              <a:rPr lang="it-IT" altLang="it-IT" sz="2200" dirty="0" err="1"/>
              <a:t>beginning</a:t>
            </a:r>
            <a:r>
              <a:rPr lang="it-IT" altLang="it-IT" sz="2200" dirty="0"/>
              <a:t> of </a:t>
            </a:r>
            <a:r>
              <a:rPr lang="it-IT" altLang="it-IT" sz="2200" dirty="0" err="1"/>
              <a:t>each</a:t>
            </a:r>
            <a:r>
              <a:rPr lang="it-IT" altLang="it-IT" sz="2200" dirty="0"/>
              <a:t> round </a:t>
            </a:r>
            <a:r>
              <a:rPr lang="it-IT" altLang="it-IT" sz="2200" dirty="0" err="1"/>
              <a:t>is</a:t>
            </a:r>
            <a:r>
              <a:rPr lang="it-IT" altLang="it-IT" sz="2200" dirty="0"/>
              <a:t> </a:t>
            </a:r>
            <a:r>
              <a:rPr lang="it-IT" altLang="it-IT" sz="2200" dirty="0" err="1"/>
              <a:t>guessed</a:t>
            </a:r>
            <a:r>
              <a:rPr lang="it-IT" altLang="it-IT" sz="2200" dirty="0"/>
              <a:t> (</a:t>
            </a:r>
            <a:r>
              <a:rPr lang="it-IT" altLang="it-IT" sz="2200" dirty="0" err="1"/>
              <a:t>eager</a:t>
            </a:r>
            <a:r>
              <a:rPr lang="it-IT" altLang="it-IT" sz="2200" dirty="0"/>
              <a:t>)</a:t>
            </a:r>
          </a:p>
          <a:p>
            <a:pPr marL="0" indent="0">
              <a:buFontTx/>
              <a:buNone/>
              <a:defRPr/>
            </a:pPr>
            <a:endParaRPr lang="it-IT" sz="1050" dirty="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Title 2"/>
          <p:cNvSpPr>
            <a:spLocks noGrp="1"/>
          </p:cNvSpPr>
          <p:nvPr>
            <p:ph type="title"/>
          </p:nvPr>
        </p:nvSpPr>
        <p:spPr>
          <a:xfrm>
            <a:off x="0" y="0"/>
            <a:ext cx="9156700" cy="762000"/>
          </a:xfrm>
        </p:spPr>
        <p:txBody>
          <a:bodyPr/>
          <a:lstStyle/>
          <a:p>
            <a:pPr algn="l"/>
            <a:r>
              <a:rPr lang="it-IT" sz="2800" dirty="0">
                <a:latin typeface="Arial" charset="0"/>
              </a:rPr>
              <a:t> </a:t>
            </a:r>
            <a:r>
              <a:rPr lang="it-IT" sz="2800" dirty="0" err="1">
                <a:latin typeface="Arial" charset="0"/>
              </a:rPr>
              <a:t>Lazy</a:t>
            </a:r>
            <a:r>
              <a:rPr lang="it-IT" sz="2800" dirty="0">
                <a:latin typeface="Arial" charset="0"/>
              </a:rPr>
              <a:t> </a:t>
            </a:r>
            <a:r>
              <a:rPr lang="it-IT" sz="2800" dirty="0" err="1">
                <a:latin typeface="Arial" charset="0"/>
              </a:rPr>
              <a:t>translation</a:t>
            </a:r>
            <a:r>
              <a:rPr lang="it-IT" sz="2800" dirty="0">
                <a:latin typeface="Arial" charset="0"/>
              </a:rPr>
              <a:t> for </a:t>
            </a:r>
            <a:r>
              <a:rPr lang="it-IT" sz="2800" dirty="0" err="1">
                <a:latin typeface="Arial" charset="0"/>
              </a:rPr>
              <a:t>Concurrent</a:t>
            </a:r>
            <a:r>
              <a:rPr lang="it-IT" sz="2800" dirty="0">
                <a:latin typeface="Arial" charset="0"/>
              </a:rPr>
              <a:t> </a:t>
            </a:r>
            <a:r>
              <a:rPr lang="it-IT" sz="2800" dirty="0" err="1">
                <a:latin typeface="Arial" charset="0"/>
              </a:rPr>
              <a:t>Boolean</a:t>
            </a:r>
            <a:r>
              <a:rPr lang="it-IT" sz="2800" dirty="0">
                <a:latin typeface="Arial" charset="0"/>
              </a:rPr>
              <a:t> </a:t>
            </a:r>
            <a:r>
              <a:rPr lang="it-IT" sz="2800" dirty="0" err="1">
                <a:latin typeface="Arial" charset="0"/>
              </a:rPr>
              <a:t>programs</a:t>
            </a:r>
            <a:endParaRPr lang="en-US" dirty="0">
              <a:solidFill>
                <a:schemeClr val="bg1"/>
              </a:solidFill>
              <a:latin typeface="Arial" charset="0"/>
            </a:endParaRPr>
          </a:p>
        </p:txBody>
      </p:sp>
      <p:sp>
        <p:nvSpPr>
          <p:cNvPr id="4" name="Rectangle 3"/>
          <p:cNvSpPr txBox="1">
            <a:spLocks noChangeArrowheads="1"/>
          </p:cNvSpPr>
          <p:nvPr/>
        </p:nvSpPr>
        <p:spPr>
          <a:xfrm>
            <a:off x="152400" y="801688"/>
            <a:ext cx="8839200" cy="2589212"/>
          </a:xfrm>
          <a:prstGeom prst="rect">
            <a:avLst/>
          </a:prstGeom>
          <a:ln>
            <a:noFill/>
          </a:ln>
        </p:spPr>
        <p:txBody>
          <a:bodyPr>
            <a:normAutofit/>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000" dirty="0" err="1" smtClean="0"/>
              <a:t>Eager</a:t>
            </a:r>
            <a:r>
              <a:rPr lang="it-IT" sz="2000" dirty="0" smtClean="0"/>
              <a:t> and </a:t>
            </a:r>
            <a:r>
              <a:rPr lang="it-IT" sz="2000" dirty="0" err="1" smtClean="0"/>
              <a:t>Lazy</a:t>
            </a:r>
            <a:r>
              <a:rPr lang="it-IT" sz="2000" dirty="0" smtClean="0"/>
              <a:t> </a:t>
            </a:r>
            <a:r>
              <a:rPr lang="it-IT" sz="2000" dirty="0" err="1" smtClean="0"/>
              <a:t>sequentializations</a:t>
            </a:r>
            <a:r>
              <a:rPr lang="it-IT" sz="2000" dirty="0" smtClean="0"/>
              <a:t> can be </a:t>
            </a:r>
            <a:r>
              <a:rPr lang="it-IT" sz="2000" dirty="0" err="1" smtClean="0"/>
              <a:t>extended</a:t>
            </a:r>
            <a:r>
              <a:rPr lang="it-IT" sz="2000" dirty="0" smtClean="0"/>
              <a:t> to </a:t>
            </a:r>
            <a:r>
              <a:rPr lang="it-IT" sz="2000" b="1" dirty="0" err="1" smtClean="0"/>
              <a:t>parameterized</a:t>
            </a:r>
            <a:r>
              <a:rPr lang="it-IT" sz="2000" b="1" dirty="0" smtClean="0"/>
              <a:t> </a:t>
            </a:r>
            <a:r>
              <a:rPr lang="it-IT" sz="2000" b="1" dirty="0" err="1" smtClean="0"/>
              <a:t>programs</a:t>
            </a:r>
            <a:r>
              <a:rPr lang="it-IT" sz="2000" dirty="0" smtClean="0"/>
              <a:t>:   			</a:t>
            </a:r>
            <a:r>
              <a:rPr lang="it-IT" sz="1600" b="1" dirty="0" smtClean="0">
                <a:solidFill>
                  <a:srgbClr val="3366FF"/>
                </a:solidFill>
              </a:rPr>
              <a:t>[La Torre-</a:t>
            </a:r>
            <a:r>
              <a:rPr lang="it-IT" sz="1600" b="1" dirty="0" err="1" smtClean="0">
                <a:solidFill>
                  <a:srgbClr val="3366FF"/>
                </a:solidFill>
              </a:rPr>
              <a:t>Madhusudan</a:t>
            </a:r>
            <a:r>
              <a:rPr lang="it-IT" sz="1600" b="1" dirty="0" smtClean="0">
                <a:solidFill>
                  <a:srgbClr val="3366FF"/>
                </a:solidFill>
              </a:rPr>
              <a:t>-Parlato, CAV’10, FIT’12]</a:t>
            </a:r>
          </a:p>
          <a:p>
            <a:pPr>
              <a:defRPr/>
            </a:pPr>
            <a:endParaRPr lang="it-IT" sz="1600" b="1" dirty="0">
              <a:solidFill>
                <a:srgbClr val="3366FF"/>
              </a:solidFill>
              <a:latin typeface="Courier"/>
              <a:cs typeface="Courier"/>
            </a:endParaRPr>
          </a:p>
          <a:p>
            <a:pPr>
              <a:defRPr/>
            </a:pPr>
            <a:r>
              <a:rPr lang="it-IT" sz="2000" b="1" dirty="0" smtClean="0">
                <a:latin typeface="Arial"/>
                <a:cs typeface="Arial"/>
              </a:rPr>
              <a:t>Delay-</a:t>
            </a:r>
            <a:r>
              <a:rPr lang="it-IT" sz="2000" b="1" dirty="0" err="1" smtClean="0">
                <a:latin typeface="Arial"/>
                <a:cs typeface="Arial"/>
              </a:rPr>
              <a:t>bounded</a:t>
            </a:r>
            <a:r>
              <a:rPr lang="it-IT" sz="2000" b="1" dirty="0" smtClean="0">
                <a:latin typeface="Arial"/>
                <a:cs typeface="Arial"/>
              </a:rPr>
              <a:t> </a:t>
            </a:r>
            <a:r>
              <a:rPr lang="it-IT" sz="2000" b="1" dirty="0" err="1" smtClean="0">
                <a:latin typeface="Arial"/>
                <a:cs typeface="Arial"/>
              </a:rPr>
              <a:t>scheduling</a:t>
            </a:r>
            <a:r>
              <a:rPr lang="it-IT" sz="1400" dirty="0" smtClean="0">
                <a:latin typeface="Arial"/>
                <a:cs typeface="Arial"/>
              </a:rPr>
              <a:t>                       </a:t>
            </a:r>
            <a:r>
              <a:rPr lang="it-IT" sz="1600" b="1" dirty="0" smtClean="0">
                <a:solidFill>
                  <a:srgbClr val="3366FF"/>
                </a:solidFill>
                <a:latin typeface="Arial"/>
                <a:cs typeface="Arial"/>
              </a:rPr>
              <a:t>[Emmi-</a:t>
            </a:r>
            <a:r>
              <a:rPr lang="it-IT" sz="1600" b="1" dirty="0" err="1" smtClean="0">
                <a:solidFill>
                  <a:srgbClr val="3366FF"/>
                </a:solidFill>
                <a:latin typeface="Arial"/>
                <a:cs typeface="Arial"/>
              </a:rPr>
              <a:t>Qadeer</a:t>
            </a:r>
            <a:r>
              <a:rPr lang="it-IT" sz="1600" b="1" dirty="0" smtClean="0">
                <a:solidFill>
                  <a:srgbClr val="3366FF"/>
                </a:solidFill>
                <a:latin typeface="Arial"/>
                <a:cs typeface="Arial"/>
              </a:rPr>
              <a:t>-</a:t>
            </a:r>
            <a:r>
              <a:rPr lang="it-IT" sz="1600" b="1" dirty="0" err="1" smtClean="0">
                <a:solidFill>
                  <a:srgbClr val="3366FF"/>
                </a:solidFill>
                <a:latin typeface="Arial"/>
                <a:cs typeface="Arial"/>
              </a:rPr>
              <a:t>Rakamaric</a:t>
            </a:r>
            <a:r>
              <a:rPr lang="it-IT" sz="1600" b="1" dirty="0" smtClean="0">
                <a:solidFill>
                  <a:srgbClr val="3366FF"/>
                </a:solidFill>
                <a:latin typeface="Arial"/>
                <a:cs typeface="Arial"/>
              </a:rPr>
              <a:t>, POPL’11]</a:t>
            </a:r>
            <a:endParaRPr lang="it-IT" sz="1400" b="1" dirty="0" smtClean="0">
              <a:solidFill>
                <a:srgbClr val="3366FF"/>
              </a:solidFill>
              <a:latin typeface="Arial"/>
              <a:cs typeface="Arial"/>
            </a:endParaRPr>
          </a:p>
          <a:p>
            <a:pPr>
              <a:defRPr/>
            </a:pPr>
            <a:endParaRPr lang="it-IT" sz="1400" b="1" dirty="0" smtClean="0">
              <a:solidFill>
                <a:srgbClr val="3366FF"/>
              </a:solidFill>
              <a:latin typeface="Courier"/>
              <a:cs typeface="Courier"/>
            </a:endParaRPr>
          </a:p>
          <a:p>
            <a:pPr>
              <a:defRPr/>
            </a:pPr>
            <a:r>
              <a:rPr lang="it-IT" sz="2000" b="1" dirty="0" smtClean="0">
                <a:latin typeface="Arial"/>
                <a:cs typeface="Arial"/>
              </a:rPr>
              <a:t>General </a:t>
            </a:r>
            <a:r>
              <a:rPr lang="it-IT" sz="2000" b="1" dirty="0" err="1" smtClean="0">
                <a:latin typeface="Arial"/>
                <a:cs typeface="Arial"/>
              </a:rPr>
              <a:t>sequentialization</a:t>
            </a:r>
            <a:r>
              <a:rPr lang="it-IT" sz="1400" b="1" dirty="0" smtClean="0">
                <a:solidFill>
                  <a:srgbClr val="3366FF"/>
                </a:solidFill>
                <a:latin typeface="Arial"/>
                <a:cs typeface="Arial"/>
              </a:rPr>
              <a:t>                               </a:t>
            </a:r>
            <a:r>
              <a:rPr lang="it-IT" sz="1600" b="1" dirty="0" smtClean="0">
                <a:solidFill>
                  <a:srgbClr val="3366FF"/>
                </a:solidFill>
                <a:latin typeface="Arial"/>
                <a:cs typeface="Arial"/>
              </a:rPr>
              <a:t>[</a:t>
            </a:r>
            <a:r>
              <a:rPr lang="it-IT" sz="1600" b="1" dirty="0" err="1" smtClean="0">
                <a:solidFill>
                  <a:srgbClr val="3366FF"/>
                </a:solidFill>
                <a:latin typeface="Arial"/>
                <a:cs typeface="Arial"/>
              </a:rPr>
              <a:t>Bouajjani</a:t>
            </a:r>
            <a:r>
              <a:rPr lang="it-IT" sz="1600" b="1" dirty="0" smtClean="0">
                <a:solidFill>
                  <a:srgbClr val="3366FF"/>
                </a:solidFill>
                <a:latin typeface="Arial"/>
                <a:cs typeface="Arial"/>
              </a:rPr>
              <a:t>-Emmi-Parlato, SAS’11]</a:t>
            </a:r>
          </a:p>
          <a:p>
            <a:pPr>
              <a:defRPr/>
            </a:pPr>
            <a:endParaRPr lang="it-IT" sz="1400" b="1" dirty="0" smtClean="0">
              <a:solidFill>
                <a:srgbClr val="3366FF"/>
              </a:solidFill>
              <a:latin typeface="Courier"/>
              <a:cs typeface="Courier"/>
            </a:endParaRPr>
          </a:p>
          <a:p>
            <a:pPr marL="0" indent="0">
              <a:buFontTx/>
              <a:buNone/>
              <a:defRPr/>
            </a:pPr>
            <a:endParaRPr lang="it-IT" sz="1050" dirty="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
        <p:nvSpPr>
          <p:cNvPr id="46" name="Rectangle 3"/>
          <p:cNvSpPr txBox="1">
            <a:spLocks noChangeArrowheads="1"/>
          </p:cNvSpPr>
          <p:nvPr/>
        </p:nvSpPr>
        <p:spPr>
          <a:xfrm>
            <a:off x="566738" y="3043238"/>
            <a:ext cx="8839200" cy="2589212"/>
          </a:xfrm>
          <a:prstGeom prst="rect">
            <a:avLst/>
          </a:prstGeom>
          <a:ln>
            <a:noFill/>
          </a:ln>
        </p:spPr>
        <p:txBody>
          <a:bodyPr>
            <a:normAutofit fontScale="77500" lnSpcReduction="20000"/>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 typeface="Lucida Grande"/>
              <a:buChar char="-"/>
              <a:defRPr/>
            </a:pPr>
            <a:r>
              <a:rPr lang="it-IT" altLang="it-IT" sz="2300" dirty="0"/>
              <a:t>Programs with </a:t>
            </a:r>
            <a:r>
              <a:rPr lang="it-IT" altLang="it-IT" sz="2300" dirty="0" err="1"/>
              <a:t>asynchronous</a:t>
            </a:r>
            <a:r>
              <a:rPr lang="it-IT" altLang="it-IT" sz="2300" dirty="0"/>
              <a:t> </a:t>
            </a:r>
            <a:r>
              <a:rPr lang="it-IT" altLang="it-IT" sz="2300" dirty="0" err="1" smtClean="0"/>
              <a:t>calls</a:t>
            </a:r>
            <a:endParaRPr lang="it-IT" altLang="it-IT" sz="2300" dirty="0" smtClean="0"/>
          </a:p>
          <a:p>
            <a:pPr eaLnBrk="1" hangingPunct="1">
              <a:buFont typeface="Lucida Grande"/>
              <a:buChar char="-"/>
              <a:defRPr/>
            </a:pPr>
            <a:endParaRPr lang="it-IT" altLang="it-IT" sz="900" dirty="0"/>
          </a:p>
          <a:p>
            <a:pPr eaLnBrk="1" hangingPunct="1">
              <a:buFont typeface="Lucida Grande"/>
              <a:buChar char="-"/>
              <a:defRPr/>
            </a:pPr>
            <a:r>
              <a:rPr lang="it-IT" altLang="it-IT" sz="2300" dirty="0" err="1" smtClean="0"/>
              <a:t>Tasks</a:t>
            </a:r>
            <a:r>
              <a:rPr lang="it-IT" altLang="it-IT" sz="2300" dirty="0" smtClean="0"/>
              <a:t> </a:t>
            </a:r>
            <a:r>
              <a:rPr lang="it-IT" altLang="it-IT" sz="2300" dirty="0"/>
              <a:t>can be </a:t>
            </a:r>
            <a:r>
              <a:rPr lang="it-IT" altLang="it-IT" sz="2300" dirty="0" err="1"/>
              <a:t>interleaved</a:t>
            </a:r>
            <a:r>
              <a:rPr lang="it-IT" altLang="it-IT" sz="2300" dirty="0"/>
              <a:t> with </a:t>
            </a:r>
            <a:r>
              <a:rPr lang="it-IT" altLang="it-IT" sz="2300" dirty="0" err="1"/>
              <a:t>other</a:t>
            </a:r>
            <a:r>
              <a:rPr lang="it-IT" altLang="it-IT" sz="2300" dirty="0"/>
              <a:t> </a:t>
            </a:r>
            <a:r>
              <a:rPr lang="it-IT" altLang="it-IT" sz="2300" dirty="0" err="1" smtClean="0"/>
              <a:t>ones</a:t>
            </a:r>
            <a:endParaRPr lang="it-IT" altLang="it-IT" sz="2300" dirty="0" smtClean="0"/>
          </a:p>
          <a:p>
            <a:pPr eaLnBrk="1" hangingPunct="1">
              <a:buFont typeface="Lucida Grande"/>
              <a:buChar char="-"/>
              <a:defRPr/>
            </a:pPr>
            <a:endParaRPr lang="it-IT" altLang="it-IT" sz="1200" dirty="0"/>
          </a:p>
          <a:p>
            <a:pPr eaLnBrk="1" hangingPunct="1">
              <a:buFont typeface="Lucida Grande"/>
              <a:buChar char="-"/>
              <a:defRPr/>
            </a:pPr>
            <a:r>
              <a:rPr lang="it-IT" altLang="it-IT" sz="2300" dirty="0" err="1" smtClean="0"/>
              <a:t>Sequentialization</a:t>
            </a:r>
            <a:r>
              <a:rPr lang="it-IT" altLang="it-IT" sz="2300" dirty="0" smtClean="0"/>
              <a:t> </a:t>
            </a:r>
            <a:r>
              <a:rPr lang="it-IT" altLang="it-IT" sz="2300" dirty="0" err="1"/>
              <a:t>based</a:t>
            </a:r>
            <a:r>
              <a:rPr lang="it-IT" altLang="it-IT" sz="2300" dirty="0"/>
              <a:t> </a:t>
            </a:r>
            <a:r>
              <a:rPr lang="it-IT" altLang="it-IT" sz="2300" dirty="0" smtClean="0"/>
              <a:t>on</a:t>
            </a:r>
            <a:endParaRPr lang="it-IT" altLang="it-IT" sz="2300" dirty="0"/>
          </a:p>
          <a:p>
            <a:pPr lvl="1" eaLnBrk="1" hangingPunct="1">
              <a:buFont typeface="Arial" pitchFamily="34" charset="0"/>
              <a:buChar char="–"/>
              <a:defRPr/>
            </a:pPr>
            <a:r>
              <a:rPr lang="it-IT" altLang="it-IT" sz="2300" dirty="0" err="1"/>
              <a:t>DAGs</a:t>
            </a:r>
            <a:r>
              <a:rPr lang="it-IT" altLang="it-IT" sz="2300" dirty="0"/>
              <a:t> of </a:t>
            </a:r>
            <a:r>
              <a:rPr lang="it-IT" altLang="it-IT" sz="2300" dirty="0" err="1"/>
              <a:t>contexts</a:t>
            </a:r>
            <a:r>
              <a:rPr lang="it-IT" altLang="it-IT" sz="2300" dirty="0"/>
              <a:t> </a:t>
            </a:r>
          </a:p>
          <a:p>
            <a:pPr lvl="1" eaLnBrk="1" hangingPunct="1">
              <a:buFont typeface="Arial" pitchFamily="34" charset="0"/>
              <a:buChar char="–"/>
              <a:defRPr/>
            </a:pPr>
            <a:r>
              <a:rPr lang="it-IT" altLang="it-IT" sz="2300" dirty="0" err="1"/>
              <a:t>Composition</a:t>
            </a:r>
            <a:r>
              <a:rPr lang="it-IT" altLang="it-IT" sz="2300" dirty="0"/>
              <a:t> and </a:t>
            </a:r>
            <a:r>
              <a:rPr lang="it-IT" altLang="it-IT" sz="2300" dirty="0" err="1"/>
              <a:t>compression</a:t>
            </a:r>
            <a:r>
              <a:rPr lang="it-IT" altLang="it-IT" sz="2300" dirty="0"/>
              <a:t> </a:t>
            </a:r>
            <a:r>
              <a:rPr lang="it-IT" altLang="it-IT" sz="2300" dirty="0" err="1"/>
              <a:t>operations</a:t>
            </a:r>
            <a:r>
              <a:rPr lang="it-IT" altLang="it-IT" sz="2300" dirty="0"/>
              <a:t> </a:t>
            </a:r>
            <a:endParaRPr lang="it-IT" altLang="it-IT" sz="2300" dirty="0" smtClean="0"/>
          </a:p>
          <a:p>
            <a:pPr eaLnBrk="1" hangingPunct="1">
              <a:buFont typeface="Arial" pitchFamily="34" charset="0"/>
              <a:buChar char="–"/>
              <a:defRPr/>
            </a:pPr>
            <a:endParaRPr lang="it-IT" altLang="it-IT" sz="1000" dirty="0" smtClean="0"/>
          </a:p>
          <a:p>
            <a:pPr eaLnBrk="1" hangingPunct="1">
              <a:buFont typeface="Arial" pitchFamily="34" charset="0"/>
              <a:buChar char="–"/>
              <a:defRPr/>
            </a:pPr>
            <a:r>
              <a:rPr lang="it-IT" altLang="it-IT" sz="2300" dirty="0" err="1" smtClean="0"/>
              <a:t>Bound</a:t>
            </a:r>
            <a:r>
              <a:rPr lang="it-IT" altLang="it-IT" sz="2300" dirty="0" smtClean="0"/>
              <a:t> </a:t>
            </a:r>
            <a:r>
              <a:rPr lang="it-IT" altLang="it-IT" sz="2300" dirty="0"/>
              <a:t>on the </a:t>
            </a:r>
            <a:r>
              <a:rPr lang="it-IT" altLang="it-IT" sz="2300" dirty="0" err="1"/>
              <a:t>size</a:t>
            </a:r>
            <a:r>
              <a:rPr lang="it-IT" altLang="it-IT" sz="2300" dirty="0"/>
              <a:t> of the </a:t>
            </a:r>
            <a:r>
              <a:rPr lang="it-IT" altLang="it-IT" sz="2300" dirty="0" err="1" smtClean="0"/>
              <a:t>DAGs</a:t>
            </a:r>
            <a:endParaRPr lang="it-IT" altLang="it-IT" sz="2300" dirty="0"/>
          </a:p>
          <a:p>
            <a:pPr eaLnBrk="1" hangingPunct="1">
              <a:buFont typeface="Arial" pitchFamily="34" charset="0"/>
              <a:buChar char="–"/>
              <a:defRPr/>
            </a:pPr>
            <a:endParaRPr lang="it-IT" altLang="it-IT" sz="500" dirty="0" smtClean="0"/>
          </a:p>
          <a:p>
            <a:pPr eaLnBrk="1" hangingPunct="1">
              <a:buFont typeface="Arial" pitchFamily="34" charset="0"/>
              <a:buChar char="–"/>
              <a:defRPr/>
            </a:pPr>
            <a:r>
              <a:rPr lang="it-IT" altLang="it-IT" sz="2300" dirty="0" err="1" smtClean="0"/>
              <a:t>Generalizes</a:t>
            </a:r>
            <a:r>
              <a:rPr lang="it-IT" altLang="it-IT" sz="2300" dirty="0" smtClean="0"/>
              <a:t> </a:t>
            </a:r>
            <a:r>
              <a:rPr lang="it-IT" altLang="it-IT" sz="2300" dirty="0"/>
              <a:t>k-</a:t>
            </a:r>
            <a:r>
              <a:rPr lang="it-IT" altLang="it-IT" sz="2300" dirty="0" err="1"/>
              <a:t>rounds</a:t>
            </a:r>
            <a:r>
              <a:rPr lang="it-IT" altLang="it-IT" sz="2300" dirty="0"/>
              <a:t> </a:t>
            </a:r>
            <a:r>
              <a:rPr lang="it-IT" altLang="it-IT" sz="2300" dirty="0" err="1"/>
              <a:t>Eager</a:t>
            </a:r>
            <a:r>
              <a:rPr lang="it-IT" altLang="it-IT" sz="2300" dirty="0"/>
              <a:t> e delay </a:t>
            </a:r>
            <a:r>
              <a:rPr lang="it-IT" altLang="it-IT" sz="2300" dirty="0" err="1"/>
              <a:t>bounded-scheduling</a:t>
            </a:r>
            <a:r>
              <a:rPr lang="it-IT" altLang="it-IT" sz="2300" dirty="0"/>
              <a:t> </a:t>
            </a:r>
            <a:r>
              <a:rPr lang="it-IT" altLang="it-IT" sz="2300" dirty="0" err="1"/>
              <a:t>sequentialization</a:t>
            </a:r>
            <a:r>
              <a:rPr lang="it-IT" altLang="it-IT" sz="2300" dirty="0"/>
              <a:t> </a:t>
            </a:r>
          </a:p>
          <a:p>
            <a:pPr marL="0" indent="0">
              <a:buFontTx/>
              <a:buNone/>
              <a:defRPr/>
            </a:pPr>
            <a:endParaRPr lang="it-IT" sz="2600" b="1" dirty="0" smtClean="0">
              <a:latin typeface="Arial"/>
              <a:cs typeface="Arial"/>
            </a:endParaRPr>
          </a:p>
          <a:p>
            <a:pPr marL="0" indent="0">
              <a:buFontTx/>
              <a:buNone/>
              <a:defRPr/>
            </a:pPr>
            <a:endParaRPr lang="it-IT" sz="26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
        <p:nvSpPr>
          <p:cNvPr id="5" name="Rectangle 5"/>
          <p:cNvSpPr>
            <a:spLocks noChangeArrowheads="1"/>
          </p:cNvSpPr>
          <p:nvPr/>
        </p:nvSpPr>
        <p:spPr bwMode="auto">
          <a:xfrm>
            <a:off x="7435850" y="3411538"/>
            <a:ext cx="346075" cy="242887"/>
          </a:xfrm>
          <a:prstGeom prst="rect">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wrap="none"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dirty="0" smtClean="0"/>
              <a:t>a</a:t>
            </a:r>
            <a:endParaRPr lang="en-US" dirty="0"/>
          </a:p>
        </p:txBody>
      </p:sp>
      <p:grpSp>
        <p:nvGrpSpPr>
          <p:cNvPr id="146437" name="Group 240"/>
          <p:cNvGrpSpPr>
            <a:grpSpLocks/>
          </p:cNvGrpSpPr>
          <p:nvPr/>
        </p:nvGrpSpPr>
        <p:grpSpPr bwMode="auto">
          <a:xfrm>
            <a:off x="7159625" y="3371850"/>
            <a:ext cx="820738" cy="282575"/>
            <a:chOff x="2355329" y="4392624"/>
            <a:chExt cx="1480057" cy="372153"/>
          </a:xfrm>
        </p:grpSpPr>
        <p:sp>
          <p:nvSpPr>
            <p:cNvPr id="7" name="Oval 241"/>
            <p:cNvSpPr>
              <a:spLocks noChangeAspect="1"/>
            </p:cNvSpPr>
            <p:nvPr/>
          </p:nvSpPr>
          <p:spPr bwMode="auto">
            <a:xfrm>
              <a:off x="2819099" y="4551521"/>
              <a:ext cx="65845" cy="85721"/>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8" name="Oval 242"/>
            <p:cNvSpPr>
              <a:spLocks noChangeAspect="1"/>
            </p:cNvSpPr>
            <p:nvPr/>
          </p:nvSpPr>
          <p:spPr bwMode="auto">
            <a:xfrm>
              <a:off x="3443185" y="4551521"/>
              <a:ext cx="65845" cy="85721"/>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9" name="Straight Arrow Connector 244"/>
            <p:cNvCxnSpPr>
              <a:cxnSpLocks noChangeShapeType="1"/>
              <a:endCxn id="7" idx="2"/>
            </p:cNvCxnSpPr>
            <p:nvPr/>
          </p:nvCxnSpPr>
          <p:spPr bwMode="auto">
            <a:xfrm>
              <a:off x="2612979" y="4593336"/>
              <a:ext cx="20612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0" name="Straight Arrow Connector 245"/>
            <p:cNvCxnSpPr>
              <a:cxnSpLocks noChangeShapeType="1"/>
            </p:cNvCxnSpPr>
            <p:nvPr/>
          </p:nvCxnSpPr>
          <p:spPr bwMode="auto">
            <a:xfrm>
              <a:off x="3509029" y="4599609"/>
              <a:ext cx="197531"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1" name="Oval 246"/>
            <p:cNvSpPr>
              <a:spLocks noChangeAspect="1"/>
            </p:cNvSpPr>
            <p:nvPr/>
          </p:nvSpPr>
          <p:spPr bwMode="auto">
            <a:xfrm>
              <a:off x="2819099" y="4551521"/>
              <a:ext cx="65845" cy="85721"/>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12" name="Oval 247"/>
            <p:cNvSpPr>
              <a:spLocks noChangeAspect="1"/>
            </p:cNvSpPr>
            <p:nvPr/>
          </p:nvSpPr>
          <p:spPr bwMode="auto">
            <a:xfrm>
              <a:off x="3443185" y="4551521"/>
              <a:ext cx="65845" cy="85721"/>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13" name="Straight Arrow Connector 249"/>
            <p:cNvCxnSpPr>
              <a:cxnSpLocks noChangeShapeType="1"/>
              <a:endCxn id="11" idx="2"/>
            </p:cNvCxnSpPr>
            <p:nvPr/>
          </p:nvCxnSpPr>
          <p:spPr bwMode="auto">
            <a:xfrm>
              <a:off x="2612979" y="4593336"/>
              <a:ext cx="20612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4" name="Straight Arrow Connector 250"/>
            <p:cNvCxnSpPr>
              <a:cxnSpLocks noChangeShapeType="1"/>
            </p:cNvCxnSpPr>
            <p:nvPr/>
          </p:nvCxnSpPr>
          <p:spPr bwMode="auto">
            <a:xfrm>
              <a:off x="3509029" y="4599609"/>
              <a:ext cx="197531"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46500" name="TextBox 251"/>
            <p:cNvSpPr txBox="1">
              <a:spLocks noChangeArrowheads="1"/>
            </p:cNvSpPr>
            <p:nvPr/>
          </p:nvSpPr>
          <p:spPr bwMode="auto">
            <a:xfrm>
              <a:off x="2355329" y="4395445"/>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800">
                <a:latin typeface="Comic Sans MS" charset="0"/>
              </a:endParaRPr>
            </a:p>
          </p:txBody>
        </p:sp>
        <p:sp>
          <p:nvSpPr>
            <p:cNvPr id="146501" name="TextBox 252"/>
            <p:cNvSpPr txBox="1">
              <a:spLocks noChangeArrowheads="1"/>
            </p:cNvSpPr>
            <p:nvPr/>
          </p:nvSpPr>
          <p:spPr bwMode="auto">
            <a:xfrm>
              <a:off x="3650720" y="4392624"/>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800">
                <a:latin typeface="Comic Sans MS" charset="0"/>
              </a:endParaRPr>
            </a:p>
          </p:txBody>
        </p:sp>
      </p:grpSp>
      <p:grpSp>
        <p:nvGrpSpPr>
          <p:cNvPr id="146438" name="Group 192"/>
          <p:cNvGrpSpPr>
            <a:grpSpLocks/>
          </p:cNvGrpSpPr>
          <p:nvPr/>
        </p:nvGrpSpPr>
        <p:grpSpPr bwMode="auto">
          <a:xfrm>
            <a:off x="7129463" y="4416425"/>
            <a:ext cx="820737" cy="280988"/>
            <a:chOff x="3752318" y="3867702"/>
            <a:chExt cx="1480057" cy="372153"/>
          </a:xfrm>
        </p:grpSpPr>
        <p:sp>
          <p:nvSpPr>
            <p:cNvPr id="18" name="Rectangle 5"/>
            <p:cNvSpPr>
              <a:spLocks noChangeArrowheads="1"/>
            </p:cNvSpPr>
            <p:nvPr/>
          </p:nvSpPr>
          <p:spPr bwMode="auto">
            <a:xfrm>
              <a:off x="4250442" y="3920267"/>
              <a:ext cx="624086" cy="319588"/>
            </a:xfrm>
            <a:prstGeom prst="rect">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wrap="none"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dirty="0"/>
                <a:t>c</a:t>
              </a:r>
              <a:endParaRPr lang="en-US" dirty="0" smtClean="0"/>
            </a:p>
          </p:txBody>
        </p:sp>
        <p:grpSp>
          <p:nvGrpSpPr>
            <p:cNvPr id="146481" name="Group 212"/>
            <p:cNvGrpSpPr>
              <a:grpSpLocks/>
            </p:cNvGrpSpPr>
            <p:nvPr/>
          </p:nvGrpSpPr>
          <p:grpSpPr bwMode="auto">
            <a:xfrm>
              <a:off x="3752318" y="3867702"/>
              <a:ext cx="1480057" cy="372153"/>
              <a:chOff x="2355329" y="4392624"/>
              <a:chExt cx="1480057" cy="372153"/>
            </a:xfrm>
          </p:grpSpPr>
          <p:sp>
            <p:nvSpPr>
              <p:cNvPr id="20" name="Oval 213"/>
              <p:cNvSpPr>
                <a:spLocks noChangeAspect="1"/>
              </p:cNvSpPr>
              <p:nvPr/>
            </p:nvSpPr>
            <p:spPr bwMode="auto">
              <a:xfrm>
                <a:off x="2819100"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21" name="Oval 214"/>
              <p:cNvSpPr>
                <a:spLocks noChangeAspect="1"/>
              </p:cNvSpPr>
              <p:nvPr/>
            </p:nvSpPr>
            <p:spPr bwMode="auto">
              <a:xfrm>
                <a:off x="3443186"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22" name="Straight Arrow Connector 216"/>
              <p:cNvCxnSpPr>
                <a:cxnSpLocks noChangeShapeType="1"/>
                <a:endCxn id="20" idx="2"/>
              </p:cNvCxnSpPr>
              <p:nvPr/>
            </p:nvCxnSpPr>
            <p:spPr bwMode="auto">
              <a:xfrm>
                <a:off x="2612979" y="4594469"/>
                <a:ext cx="20612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3" name="Straight Arrow Connector 217"/>
              <p:cNvCxnSpPr>
                <a:cxnSpLocks noChangeShapeType="1"/>
              </p:cNvCxnSpPr>
              <p:nvPr/>
            </p:nvCxnSpPr>
            <p:spPr bwMode="auto">
              <a:xfrm>
                <a:off x="3509029" y="4598674"/>
                <a:ext cx="197533"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4" name="Oval 218"/>
              <p:cNvSpPr>
                <a:spLocks noChangeAspect="1"/>
              </p:cNvSpPr>
              <p:nvPr/>
            </p:nvSpPr>
            <p:spPr bwMode="auto">
              <a:xfrm>
                <a:off x="2819100"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25" name="Oval 219"/>
              <p:cNvSpPr>
                <a:spLocks noChangeAspect="1"/>
              </p:cNvSpPr>
              <p:nvPr/>
            </p:nvSpPr>
            <p:spPr bwMode="auto">
              <a:xfrm>
                <a:off x="3443186"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26" name="Straight Arrow Connector 221"/>
              <p:cNvCxnSpPr>
                <a:cxnSpLocks noChangeShapeType="1"/>
                <a:endCxn id="24" idx="2"/>
              </p:cNvCxnSpPr>
              <p:nvPr/>
            </p:nvCxnSpPr>
            <p:spPr bwMode="auto">
              <a:xfrm>
                <a:off x="2612979" y="4594469"/>
                <a:ext cx="20612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7" name="Straight Arrow Connector 222"/>
              <p:cNvCxnSpPr>
                <a:cxnSpLocks noChangeShapeType="1"/>
              </p:cNvCxnSpPr>
              <p:nvPr/>
            </p:nvCxnSpPr>
            <p:spPr bwMode="auto">
              <a:xfrm>
                <a:off x="3509029" y="4598674"/>
                <a:ext cx="197533"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46490" name="TextBox 223"/>
              <p:cNvSpPr txBox="1">
                <a:spLocks noChangeArrowheads="1"/>
              </p:cNvSpPr>
              <p:nvPr/>
            </p:nvSpPr>
            <p:spPr bwMode="auto">
              <a:xfrm>
                <a:off x="2355329" y="4395445"/>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800">
                  <a:latin typeface="Comic Sans MS" charset="0"/>
                </a:endParaRPr>
              </a:p>
            </p:txBody>
          </p:sp>
          <p:sp>
            <p:nvSpPr>
              <p:cNvPr id="146491" name="TextBox 224"/>
              <p:cNvSpPr txBox="1">
                <a:spLocks noChangeArrowheads="1"/>
              </p:cNvSpPr>
              <p:nvPr/>
            </p:nvSpPr>
            <p:spPr bwMode="auto">
              <a:xfrm>
                <a:off x="3650720" y="4392624"/>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800">
                  <a:latin typeface="Comic Sans MS" charset="0"/>
                </a:endParaRPr>
              </a:p>
            </p:txBody>
          </p:sp>
        </p:grpSp>
      </p:grpSp>
      <p:cxnSp>
        <p:nvCxnSpPr>
          <p:cNvPr id="30" name="Straight Arrow Connector 194"/>
          <p:cNvCxnSpPr>
            <a:cxnSpLocks noChangeShapeType="1"/>
            <a:endCxn id="47" idx="0"/>
          </p:cNvCxnSpPr>
          <p:nvPr/>
        </p:nvCxnSpPr>
        <p:spPr bwMode="auto">
          <a:xfrm>
            <a:off x="7475538" y="3654425"/>
            <a:ext cx="487362" cy="322263"/>
          </a:xfrm>
          <a:prstGeom prst="straightConnector1">
            <a:avLst/>
          </a:prstGeom>
          <a:noFill/>
          <a:ln w="38100">
            <a:solidFill>
              <a:schemeClr val="accent1"/>
            </a:solidFill>
            <a:round/>
            <a:headEnd/>
            <a:tailEnd type="triangle"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1" name="Straight Arrow Connector 195"/>
          <p:cNvCxnSpPr>
            <a:cxnSpLocks noChangeShapeType="1"/>
            <a:stCxn id="47" idx="2"/>
            <a:endCxn id="18" idx="0"/>
          </p:cNvCxnSpPr>
          <p:nvPr/>
        </p:nvCxnSpPr>
        <p:spPr bwMode="auto">
          <a:xfrm flipH="1">
            <a:off x="7578725" y="4217988"/>
            <a:ext cx="384175" cy="238125"/>
          </a:xfrm>
          <a:prstGeom prst="straightConnector1">
            <a:avLst/>
          </a:prstGeom>
          <a:noFill/>
          <a:ln w="38100">
            <a:solidFill>
              <a:schemeClr val="accent1"/>
            </a:solidFill>
            <a:round/>
            <a:headEnd/>
            <a:tailEnd type="triangle"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nvGrpSpPr>
          <p:cNvPr id="146441" name="Group 257"/>
          <p:cNvGrpSpPr>
            <a:grpSpLocks/>
          </p:cNvGrpSpPr>
          <p:nvPr/>
        </p:nvGrpSpPr>
        <p:grpSpPr bwMode="auto">
          <a:xfrm>
            <a:off x="7929563" y="3359150"/>
            <a:ext cx="820737" cy="280988"/>
            <a:chOff x="3752318" y="3009746"/>
            <a:chExt cx="1480057" cy="372153"/>
          </a:xfrm>
        </p:grpSpPr>
        <p:sp>
          <p:nvSpPr>
            <p:cNvPr id="33" name="Rectangle 5"/>
            <p:cNvSpPr>
              <a:spLocks noChangeArrowheads="1"/>
            </p:cNvSpPr>
            <p:nvPr/>
          </p:nvSpPr>
          <p:spPr bwMode="auto">
            <a:xfrm>
              <a:off x="4250442" y="3062311"/>
              <a:ext cx="624086" cy="319588"/>
            </a:xfrm>
            <a:prstGeom prst="rect">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wrap="none"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dirty="0"/>
                <a:t>d</a:t>
              </a:r>
              <a:endParaRPr lang="en-US" dirty="0" smtClean="0"/>
            </a:p>
          </p:txBody>
        </p:sp>
        <p:grpSp>
          <p:nvGrpSpPr>
            <p:cNvPr id="146469" name="Group 291"/>
            <p:cNvGrpSpPr>
              <a:grpSpLocks/>
            </p:cNvGrpSpPr>
            <p:nvPr/>
          </p:nvGrpSpPr>
          <p:grpSpPr bwMode="auto">
            <a:xfrm>
              <a:off x="3752318" y="3009746"/>
              <a:ext cx="1480057" cy="372153"/>
              <a:chOff x="2355329" y="4392624"/>
              <a:chExt cx="1480057" cy="372153"/>
            </a:xfrm>
          </p:grpSpPr>
          <p:sp>
            <p:nvSpPr>
              <p:cNvPr id="35" name="Oval 292"/>
              <p:cNvSpPr>
                <a:spLocks noChangeAspect="1"/>
              </p:cNvSpPr>
              <p:nvPr/>
            </p:nvSpPr>
            <p:spPr bwMode="auto">
              <a:xfrm>
                <a:off x="2819100"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36" name="Oval 293"/>
              <p:cNvSpPr>
                <a:spLocks noChangeAspect="1"/>
              </p:cNvSpPr>
              <p:nvPr/>
            </p:nvSpPr>
            <p:spPr bwMode="auto">
              <a:xfrm>
                <a:off x="3443186"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37" name="Straight Arrow Connector 295"/>
              <p:cNvCxnSpPr>
                <a:cxnSpLocks noChangeShapeType="1"/>
                <a:endCxn id="35" idx="2"/>
              </p:cNvCxnSpPr>
              <p:nvPr/>
            </p:nvCxnSpPr>
            <p:spPr bwMode="auto">
              <a:xfrm>
                <a:off x="2612979" y="4594469"/>
                <a:ext cx="20612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8" name="Straight Arrow Connector 296"/>
              <p:cNvCxnSpPr>
                <a:cxnSpLocks noChangeShapeType="1"/>
              </p:cNvCxnSpPr>
              <p:nvPr/>
            </p:nvCxnSpPr>
            <p:spPr bwMode="auto">
              <a:xfrm>
                <a:off x="3509029" y="4598674"/>
                <a:ext cx="197533"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39" name="Oval 297"/>
              <p:cNvSpPr>
                <a:spLocks noChangeAspect="1"/>
              </p:cNvSpPr>
              <p:nvPr/>
            </p:nvSpPr>
            <p:spPr bwMode="auto">
              <a:xfrm>
                <a:off x="2819100"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40" name="Oval 298"/>
              <p:cNvSpPr>
                <a:spLocks noChangeAspect="1"/>
              </p:cNvSpPr>
              <p:nvPr/>
            </p:nvSpPr>
            <p:spPr bwMode="auto">
              <a:xfrm>
                <a:off x="3443186"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41" name="Straight Arrow Connector 300"/>
              <p:cNvCxnSpPr>
                <a:cxnSpLocks noChangeShapeType="1"/>
                <a:endCxn id="39" idx="2"/>
              </p:cNvCxnSpPr>
              <p:nvPr/>
            </p:nvCxnSpPr>
            <p:spPr bwMode="auto">
              <a:xfrm>
                <a:off x="2612979" y="4594469"/>
                <a:ext cx="20612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2" name="Straight Arrow Connector 301"/>
              <p:cNvCxnSpPr>
                <a:cxnSpLocks noChangeShapeType="1"/>
              </p:cNvCxnSpPr>
              <p:nvPr/>
            </p:nvCxnSpPr>
            <p:spPr bwMode="auto">
              <a:xfrm>
                <a:off x="3509029" y="4598674"/>
                <a:ext cx="197533"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46478" name="TextBox 302"/>
              <p:cNvSpPr txBox="1">
                <a:spLocks noChangeArrowheads="1"/>
              </p:cNvSpPr>
              <p:nvPr/>
            </p:nvSpPr>
            <p:spPr bwMode="auto">
              <a:xfrm>
                <a:off x="2355329" y="4395445"/>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800">
                  <a:latin typeface="Comic Sans MS" charset="0"/>
                </a:endParaRPr>
              </a:p>
            </p:txBody>
          </p:sp>
          <p:sp>
            <p:nvSpPr>
              <p:cNvPr id="146479" name="TextBox 303"/>
              <p:cNvSpPr txBox="1">
                <a:spLocks noChangeArrowheads="1"/>
              </p:cNvSpPr>
              <p:nvPr/>
            </p:nvSpPr>
            <p:spPr bwMode="auto">
              <a:xfrm>
                <a:off x="3650720" y="4392624"/>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800">
                  <a:latin typeface="Comic Sans MS" charset="0"/>
                </a:endParaRPr>
              </a:p>
            </p:txBody>
          </p:sp>
        </p:grpSp>
      </p:grpSp>
      <p:grpSp>
        <p:nvGrpSpPr>
          <p:cNvPr id="146442" name="Group 258"/>
          <p:cNvGrpSpPr>
            <a:grpSpLocks/>
          </p:cNvGrpSpPr>
          <p:nvPr/>
        </p:nvGrpSpPr>
        <p:grpSpPr bwMode="auto">
          <a:xfrm>
            <a:off x="7654925" y="3976688"/>
            <a:ext cx="608013" cy="241300"/>
            <a:chOff x="4008676" y="3919492"/>
            <a:chExt cx="1095481" cy="320363"/>
          </a:xfrm>
        </p:grpSpPr>
        <p:sp>
          <p:nvSpPr>
            <p:cNvPr id="47" name="Rectangle 5"/>
            <p:cNvSpPr>
              <a:spLocks noChangeArrowheads="1"/>
            </p:cNvSpPr>
            <p:nvPr/>
          </p:nvSpPr>
          <p:spPr bwMode="auto">
            <a:xfrm>
              <a:off x="4248938" y="3919492"/>
              <a:ext cx="623537" cy="320363"/>
            </a:xfrm>
            <a:prstGeom prst="rect">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wrap="none"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dirty="0" smtClean="0"/>
                <a:t>b</a:t>
              </a:r>
            </a:p>
          </p:txBody>
        </p:sp>
        <p:grpSp>
          <p:nvGrpSpPr>
            <p:cNvPr id="146459" name="Group 277"/>
            <p:cNvGrpSpPr>
              <a:grpSpLocks/>
            </p:cNvGrpSpPr>
            <p:nvPr/>
          </p:nvGrpSpPr>
          <p:grpSpPr bwMode="auto">
            <a:xfrm>
              <a:off x="4008676" y="4026054"/>
              <a:ext cx="1095481" cy="86491"/>
              <a:chOff x="2611687" y="4550976"/>
              <a:chExt cx="1095481" cy="86491"/>
            </a:xfrm>
          </p:grpSpPr>
          <p:sp>
            <p:nvSpPr>
              <p:cNvPr id="49" name="Oval 278"/>
              <p:cNvSpPr>
                <a:spLocks noChangeAspect="1"/>
              </p:cNvSpPr>
              <p:nvPr/>
            </p:nvSpPr>
            <p:spPr bwMode="auto">
              <a:xfrm>
                <a:off x="2820487" y="4551904"/>
                <a:ext cx="62926" cy="8641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50" name="Oval 279"/>
              <p:cNvSpPr>
                <a:spLocks noChangeAspect="1"/>
              </p:cNvSpPr>
              <p:nvPr/>
            </p:nvSpPr>
            <p:spPr bwMode="auto">
              <a:xfrm>
                <a:off x="3444024" y="4551904"/>
                <a:ext cx="65785" cy="8641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51" name="Straight Arrow Connector 281"/>
              <p:cNvCxnSpPr>
                <a:cxnSpLocks noChangeShapeType="1"/>
                <a:endCxn id="49" idx="2"/>
              </p:cNvCxnSpPr>
              <p:nvPr/>
            </p:nvCxnSpPr>
            <p:spPr bwMode="auto">
              <a:xfrm>
                <a:off x="2611687" y="4596165"/>
                <a:ext cx="20880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52" name="Straight Arrow Connector 282"/>
              <p:cNvCxnSpPr>
                <a:cxnSpLocks noChangeShapeType="1"/>
              </p:cNvCxnSpPr>
              <p:nvPr/>
            </p:nvCxnSpPr>
            <p:spPr bwMode="auto">
              <a:xfrm>
                <a:off x="3509809" y="4600380"/>
                <a:ext cx="197359"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53" name="Oval 283"/>
              <p:cNvSpPr>
                <a:spLocks noChangeAspect="1"/>
              </p:cNvSpPr>
              <p:nvPr/>
            </p:nvSpPr>
            <p:spPr bwMode="auto">
              <a:xfrm>
                <a:off x="2820487" y="4551904"/>
                <a:ext cx="62926" cy="8641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54" name="Oval 284"/>
              <p:cNvSpPr>
                <a:spLocks noChangeAspect="1"/>
              </p:cNvSpPr>
              <p:nvPr/>
            </p:nvSpPr>
            <p:spPr bwMode="auto">
              <a:xfrm>
                <a:off x="3444024" y="4551904"/>
                <a:ext cx="65785" cy="8641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55" name="Straight Arrow Connector 286"/>
              <p:cNvCxnSpPr>
                <a:cxnSpLocks noChangeShapeType="1"/>
                <a:endCxn id="53" idx="2"/>
              </p:cNvCxnSpPr>
              <p:nvPr/>
            </p:nvCxnSpPr>
            <p:spPr bwMode="auto">
              <a:xfrm>
                <a:off x="2611687" y="4596165"/>
                <a:ext cx="20880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56" name="Straight Arrow Connector 287"/>
              <p:cNvCxnSpPr>
                <a:cxnSpLocks noChangeShapeType="1"/>
              </p:cNvCxnSpPr>
              <p:nvPr/>
            </p:nvCxnSpPr>
            <p:spPr bwMode="auto">
              <a:xfrm>
                <a:off x="3509809" y="4600380"/>
                <a:ext cx="197359"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grpSp>
      </p:grpSp>
      <p:grpSp>
        <p:nvGrpSpPr>
          <p:cNvPr id="146443" name="Group 259"/>
          <p:cNvGrpSpPr>
            <a:grpSpLocks/>
          </p:cNvGrpSpPr>
          <p:nvPr/>
        </p:nvGrpSpPr>
        <p:grpSpPr bwMode="auto">
          <a:xfrm>
            <a:off x="7910513" y="4403725"/>
            <a:ext cx="820737" cy="280988"/>
            <a:chOff x="3752318" y="3867702"/>
            <a:chExt cx="1480057" cy="372153"/>
          </a:xfrm>
        </p:grpSpPr>
        <p:sp>
          <p:nvSpPr>
            <p:cNvPr id="58" name="Rectangle 5"/>
            <p:cNvSpPr>
              <a:spLocks noChangeArrowheads="1"/>
            </p:cNvSpPr>
            <p:nvPr/>
          </p:nvSpPr>
          <p:spPr bwMode="auto">
            <a:xfrm>
              <a:off x="4250442" y="3920267"/>
              <a:ext cx="624086" cy="319588"/>
            </a:xfrm>
            <a:prstGeom prst="rect">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40000" dist="23000" dir="5400000" rotWithShape="0">
                <a:srgbClr val="000000">
                  <a:alpha val="34999"/>
                </a:srgbClr>
              </a:outerShdw>
            </a:effectLst>
          </p:spPr>
          <p:txBody>
            <a:bodyPr wrap="none"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dirty="0"/>
                <a:t>e</a:t>
              </a:r>
              <a:endParaRPr lang="en-US" dirty="0" smtClean="0"/>
            </a:p>
          </p:txBody>
        </p:sp>
        <p:grpSp>
          <p:nvGrpSpPr>
            <p:cNvPr id="146447" name="Group 263"/>
            <p:cNvGrpSpPr>
              <a:grpSpLocks/>
            </p:cNvGrpSpPr>
            <p:nvPr/>
          </p:nvGrpSpPr>
          <p:grpSpPr bwMode="auto">
            <a:xfrm>
              <a:off x="3752318" y="3867702"/>
              <a:ext cx="1480057" cy="372153"/>
              <a:chOff x="2355329" y="4392624"/>
              <a:chExt cx="1480057" cy="372153"/>
            </a:xfrm>
          </p:grpSpPr>
          <p:sp>
            <p:nvSpPr>
              <p:cNvPr id="60" name="Oval 264"/>
              <p:cNvSpPr>
                <a:spLocks noChangeAspect="1"/>
              </p:cNvSpPr>
              <p:nvPr/>
            </p:nvSpPr>
            <p:spPr bwMode="auto">
              <a:xfrm>
                <a:off x="2819100"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61" name="Oval 265"/>
              <p:cNvSpPr>
                <a:spLocks noChangeAspect="1"/>
              </p:cNvSpPr>
              <p:nvPr/>
            </p:nvSpPr>
            <p:spPr bwMode="auto">
              <a:xfrm>
                <a:off x="3443186"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62" name="Straight Arrow Connector 267"/>
              <p:cNvCxnSpPr>
                <a:cxnSpLocks noChangeShapeType="1"/>
                <a:endCxn id="60" idx="2"/>
              </p:cNvCxnSpPr>
              <p:nvPr/>
            </p:nvCxnSpPr>
            <p:spPr bwMode="auto">
              <a:xfrm>
                <a:off x="2612979" y="4594469"/>
                <a:ext cx="20612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63" name="Straight Arrow Connector 268"/>
              <p:cNvCxnSpPr>
                <a:cxnSpLocks noChangeShapeType="1"/>
              </p:cNvCxnSpPr>
              <p:nvPr/>
            </p:nvCxnSpPr>
            <p:spPr bwMode="auto">
              <a:xfrm>
                <a:off x="3509029" y="4598674"/>
                <a:ext cx="197533"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64" name="Oval 269"/>
              <p:cNvSpPr>
                <a:spLocks noChangeAspect="1"/>
              </p:cNvSpPr>
              <p:nvPr/>
            </p:nvSpPr>
            <p:spPr bwMode="auto">
              <a:xfrm>
                <a:off x="2819100"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sp>
            <p:nvSpPr>
              <p:cNvPr id="65" name="Oval 270"/>
              <p:cNvSpPr>
                <a:spLocks noChangeAspect="1"/>
              </p:cNvSpPr>
              <p:nvPr/>
            </p:nvSpPr>
            <p:spPr bwMode="auto">
              <a:xfrm>
                <a:off x="3443186" y="4550316"/>
                <a:ext cx="65843" cy="86204"/>
              </a:xfrm>
              <a:prstGeom prst="ellipse">
                <a:avLst/>
              </a:prstGeom>
              <a:solidFill>
                <a:srgbClr val="FFFF00"/>
              </a:solidFill>
              <a:ln w="9525">
                <a:solidFill>
                  <a:srgbClr val="4A7EBB"/>
                </a:solidFill>
                <a:round/>
                <a:headEnd/>
                <a:tailEnd/>
              </a:ln>
              <a:effectLst>
                <a:outerShdw blurRad="40000" dist="23000" dir="5400000" rotWithShape="0">
                  <a:srgbClr val="000000">
                    <a:alpha val="34999"/>
                  </a:srgbClr>
                </a:outerShdw>
              </a:effectLst>
            </p:spPr>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a:p>
            </p:txBody>
          </p:sp>
          <p:cxnSp>
            <p:nvCxnSpPr>
              <p:cNvPr id="66" name="Straight Arrow Connector 272"/>
              <p:cNvCxnSpPr>
                <a:cxnSpLocks noChangeShapeType="1"/>
                <a:endCxn id="64" idx="2"/>
              </p:cNvCxnSpPr>
              <p:nvPr/>
            </p:nvCxnSpPr>
            <p:spPr bwMode="auto">
              <a:xfrm>
                <a:off x="2612979" y="4594469"/>
                <a:ext cx="206120"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67" name="Straight Arrow Connector 273"/>
              <p:cNvCxnSpPr>
                <a:cxnSpLocks noChangeShapeType="1"/>
              </p:cNvCxnSpPr>
              <p:nvPr/>
            </p:nvCxnSpPr>
            <p:spPr bwMode="auto">
              <a:xfrm>
                <a:off x="3509029" y="4598674"/>
                <a:ext cx="197533" cy="0"/>
              </a:xfrm>
              <a:prstGeom prst="straightConnector1">
                <a:avLst/>
              </a:prstGeom>
              <a:noFill/>
              <a:ln w="38100">
                <a:solidFill>
                  <a:srgbClr val="FF6600"/>
                </a:solidFill>
                <a:prstDash val="sysDash"/>
                <a:round/>
                <a:headEnd/>
                <a:tailEnd type="arrow"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46456" name="TextBox 274"/>
              <p:cNvSpPr txBox="1">
                <a:spLocks noChangeArrowheads="1"/>
              </p:cNvSpPr>
              <p:nvPr/>
            </p:nvSpPr>
            <p:spPr bwMode="auto">
              <a:xfrm>
                <a:off x="2355329" y="4395445"/>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800">
                  <a:latin typeface="Comic Sans MS" charset="0"/>
                </a:endParaRPr>
              </a:p>
            </p:txBody>
          </p:sp>
          <p:sp>
            <p:nvSpPr>
              <p:cNvPr id="146457" name="TextBox 275"/>
              <p:cNvSpPr txBox="1">
                <a:spLocks noChangeArrowheads="1"/>
              </p:cNvSpPr>
              <p:nvPr/>
            </p:nvSpPr>
            <p:spPr bwMode="auto">
              <a:xfrm>
                <a:off x="3650720" y="4392624"/>
                <a:ext cx="184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800">
                  <a:latin typeface="Comic Sans MS" charset="0"/>
                </a:endParaRPr>
              </a:p>
            </p:txBody>
          </p:sp>
        </p:grpSp>
      </p:grpSp>
      <p:cxnSp>
        <p:nvCxnSpPr>
          <p:cNvPr id="70" name="Straight Arrow Connector 260"/>
          <p:cNvCxnSpPr>
            <a:cxnSpLocks noChangeShapeType="1"/>
            <a:stCxn id="33" idx="2"/>
            <a:endCxn id="47" idx="0"/>
          </p:cNvCxnSpPr>
          <p:nvPr/>
        </p:nvCxnSpPr>
        <p:spPr bwMode="auto">
          <a:xfrm flipH="1">
            <a:off x="7962900" y="3640138"/>
            <a:ext cx="415925" cy="336550"/>
          </a:xfrm>
          <a:prstGeom prst="straightConnector1">
            <a:avLst/>
          </a:prstGeom>
          <a:noFill/>
          <a:ln w="38100">
            <a:solidFill>
              <a:schemeClr val="accent1"/>
            </a:solidFill>
            <a:round/>
            <a:headEnd/>
            <a:tailEnd type="triangle"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71" name="Straight Arrow Connector 261"/>
          <p:cNvCxnSpPr>
            <a:cxnSpLocks noChangeShapeType="1"/>
            <a:stCxn id="47" idx="2"/>
            <a:endCxn id="58" idx="0"/>
          </p:cNvCxnSpPr>
          <p:nvPr/>
        </p:nvCxnSpPr>
        <p:spPr bwMode="auto">
          <a:xfrm>
            <a:off x="7962900" y="4217988"/>
            <a:ext cx="395288" cy="223837"/>
          </a:xfrm>
          <a:prstGeom prst="straightConnector1">
            <a:avLst/>
          </a:prstGeom>
          <a:noFill/>
          <a:ln w="38100">
            <a:solidFill>
              <a:schemeClr val="accent1"/>
            </a:solidFill>
            <a:round/>
            <a:headEnd/>
            <a:tailEnd type="triangle" w="med" len="med"/>
          </a:ln>
          <a:effectLst>
            <a:outerShdw blurRad="40000" dist="20000" dir="5400000" rotWithShape="0">
              <a:srgbClr val="000000">
                <a:alpha val="37999"/>
              </a:srgbClr>
            </a:outerShdw>
          </a:effectLst>
          <a:extLst>
            <a:ext uri="{909E8E84-426E-40dd-AFC4-6F175D3DCCD1}">
              <a14:hiddenFill xmlns:a14="http://schemas.microsoft.com/office/drawing/2010/main">
                <a:noFill/>
              </a14:hiddenFill>
            </a:ext>
          </a:extLst>
        </p:spPr>
      </p:cxn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Title 2"/>
          <p:cNvSpPr>
            <a:spLocks noGrp="1"/>
          </p:cNvSpPr>
          <p:nvPr>
            <p:ph type="title"/>
          </p:nvPr>
        </p:nvSpPr>
        <p:spPr>
          <a:xfrm>
            <a:off x="0" y="0"/>
            <a:ext cx="9156700" cy="762000"/>
          </a:xfrm>
        </p:spPr>
        <p:txBody>
          <a:bodyPr/>
          <a:lstStyle/>
          <a:p>
            <a:pPr algn="l"/>
            <a:r>
              <a:rPr lang="it-IT" sz="2800">
                <a:latin typeface="Arial" charset="0"/>
              </a:rPr>
              <a:t>  More Sequentializations</a:t>
            </a:r>
            <a:endParaRPr lang="en-US">
              <a:solidFill>
                <a:schemeClr val="bg1"/>
              </a:solidFill>
              <a:latin typeface="Arial" charset="0"/>
            </a:endParaRPr>
          </a:p>
        </p:txBody>
      </p:sp>
      <p:sp>
        <p:nvSpPr>
          <p:cNvPr id="4" name="Rectangle 3"/>
          <p:cNvSpPr txBox="1">
            <a:spLocks noChangeArrowheads="1"/>
          </p:cNvSpPr>
          <p:nvPr/>
        </p:nvSpPr>
        <p:spPr>
          <a:xfrm>
            <a:off x="152400" y="685800"/>
            <a:ext cx="8839200" cy="6056312"/>
          </a:xfrm>
          <a:prstGeom prst="rect">
            <a:avLst/>
          </a:prstGeom>
          <a:ln>
            <a:noFill/>
          </a:ln>
        </p:spPr>
        <p:txBody>
          <a:bodyPr>
            <a:normAutofit fontScale="92500"/>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000" dirty="0" err="1" smtClean="0"/>
              <a:t>Eager</a:t>
            </a:r>
            <a:r>
              <a:rPr lang="it-IT" sz="2000" dirty="0" smtClean="0"/>
              <a:t> and </a:t>
            </a:r>
            <a:r>
              <a:rPr lang="it-IT" sz="2000" dirty="0" err="1" smtClean="0"/>
              <a:t>Lazy</a:t>
            </a:r>
            <a:r>
              <a:rPr lang="it-IT" sz="2000" dirty="0" smtClean="0"/>
              <a:t> </a:t>
            </a:r>
            <a:r>
              <a:rPr lang="it-IT" sz="2000" dirty="0" err="1" smtClean="0"/>
              <a:t>sequentializations</a:t>
            </a:r>
            <a:r>
              <a:rPr lang="it-IT" sz="2000" dirty="0" smtClean="0"/>
              <a:t> can be </a:t>
            </a:r>
            <a:r>
              <a:rPr lang="it-IT" sz="2000" dirty="0" err="1" smtClean="0"/>
              <a:t>extended</a:t>
            </a:r>
            <a:r>
              <a:rPr lang="it-IT" sz="2000" dirty="0" smtClean="0"/>
              <a:t> to </a:t>
            </a:r>
            <a:r>
              <a:rPr lang="it-IT" sz="2000" b="1" dirty="0" err="1" smtClean="0"/>
              <a:t>parameterized</a:t>
            </a:r>
            <a:r>
              <a:rPr lang="it-IT" sz="2000" b="1" dirty="0" smtClean="0"/>
              <a:t> </a:t>
            </a:r>
            <a:r>
              <a:rPr lang="it-IT" sz="2000" b="1" dirty="0" err="1" smtClean="0"/>
              <a:t>programs</a:t>
            </a:r>
            <a:r>
              <a:rPr lang="it-IT" sz="2000" dirty="0" smtClean="0"/>
              <a:t>:   			        </a:t>
            </a:r>
            <a:r>
              <a:rPr lang="it-IT" sz="1600" b="1" dirty="0" smtClean="0">
                <a:solidFill>
                  <a:srgbClr val="3366FF"/>
                </a:solidFill>
              </a:rPr>
              <a:t>[La Torre-</a:t>
            </a:r>
            <a:r>
              <a:rPr lang="it-IT" sz="1600" b="1" dirty="0" err="1" smtClean="0">
                <a:solidFill>
                  <a:srgbClr val="3366FF"/>
                </a:solidFill>
              </a:rPr>
              <a:t>Madhusudan</a:t>
            </a:r>
            <a:r>
              <a:rPr lang="it-IT" sz="1600" b="1" dirty="0" smtClean="0">
                <a:solidFill>
                  <a:srgbClr val="3366FF"/>
                </a:solidFill>
              </a:rPr>
              <a:t>-Parlato, CAV’10, FIT’12]</a:t>
            </a:r>
          </a:p>
          <a:p>
            <a:pPr>
              <a:defRPr/>
            </a:pPr>
            <a:endParaRPr lang="it-IT" sz="1000" b="1" dirty="0">
              <a:solidFill>
                <a:srgbClr val="3366FF"/>
              </a:solidFill>
              <a:latin typeface="Courier"/>
              <a:cs typeface="Courier"/>
            </a:endParaRPr>
          </a:p>
          <a:p>
            <a:pPr>
              <a:defRPr/>
            </a:pPr>
            <a:r>
              <a:rPr lang="it-IT" sz="2000" b="1" dirty="0" smtClean="0">
                <a:latin typeface="Arial"/>
                <a:cs typeface="Arial"/>
              </a:rPr>
              <a:t>Delay-</a:t>
            </a:r>
            <a:r>
              <a:rPr lang="it-IT" sz="2000" b="1" dirty="0" err="1" smtClean="0">
                <a:latin typeface="Arial"/>
                <a:cs typeface="Arial"/>
              </a:rPr>
              <a:t>bounded</a:t>
            </a:r>
            <a:r>
              <a:rPr lang="it-IT" sz="2000" b="1" dirty="0" smtClean="0">
                <a:latin typeface="Arial"/>
                <a:cs typeface="Arial"/>
              </a:rPr>
              <a:t> </a:t>
            </a:r>
            <a:r>
              <a:rPr lang="it-IT" sz="2000" b="1" dirty="0" err="1" smtClean="0">
                <a:latin typeface="Arial"/>
                <a:cs typeface="Arial"/>
              </a:rPr>
              <a:t>scheduling</a:t>
            </a:r>
            <a:r>
              <a:rPr lang="it-IT" sz="1400" dirty="0" smtClean="0">
                <a:latin typeface="Arial"/>
                <a:cs typeface="Arial"/>
              </a:rPr>
              <a:t>                                      </a:t>
            </a:r>
            <a:r>
              <a:rPr lang="it-IT" sz="1600" b="1" dirty="0" smtClean="0">
                <a:solidFill>
                  <a:srgbClr val="3366FF"/>
                </a:solidFill>
                <a:latin typeface="Arial"/>
                <a:cs typeface="Arial"/>
              </a:rPr>
              <a:t>[Emmi-</a:t>
            </a:r>
            <a:r>
              <a:rPr lang="it-IT" sz="1600" b="1" dirty="0" err="1" smtClean="0">
                <a:solidFill>
                  <a:srgbClr val="3366FF"/>
                </a:solidFill>
                <a:latin typeface="Arial"/>
                <a:cs typeface="Arial"/>
              </a:rPr>
              <a:t>Qadeer</a:t>
            </a:r>
            <a:r>
              <a:rPr lang="it-IT" sz="1600" b="1" dirty="0" smtClean="0">
                <a:solidFill>
                  <a:srgbClr val="3366FF"/>
                </a:solidFill>
                <a:latin typeface="Arial"/>
                <a:cs typeface="Arial"/>
              </a:rPr>
              <a:t>-</a:t>
            </a:r>
            <a:r>
              <a:rPr lang="it-IT" sz="1600" b="1" dirty="0" err="1" smtClean="0">
                <a:solidFill>
                  <a:srgbClr val="3366FF"/>
                </a:solidFill>
                <a:latin typeface="Arial"/>
                <a:cs typeface="Arial"/>
              </a:rPr>
              <a:t>Rakamaric</a:t>
            </a:r>
            <a:r>
              <a:rPr lang="it-IT" sz="1600" b="1" dirty="0" smtClean="0">
                <a:solidFill>
                  <a:srgbClr val="3366FF"/>
                </a:solidFill>
                <a:latin typeface="Arial"/>
                <a:cs typeface="Arial"/>
              </a:rPr>
              <a:t>, POPL’11]</a:t>
            </a:r>
            <a:endParaRPr lang="it-IT" sz="1400" b="1" dirty="0" smtClean="0">
              <a:solidFill>
                <a:srgbClr val="3366FF"/>
              </a:solidFill>
              <a:latin typeface="Arial"/>
              <a:cs typeface="Arial"/>
            </a:endParaRPr>
          </a:p>
          <a:p>
            <a:pPr>
              <a:defRPr/>
            </a:pPr>
            <a:endParaRPr lang="it-IT" sz="1000" b="1" dirty="0" smtClean="0">
              <a:solidFill>
                <a:srgbClr val="3366FF"/>
              </a:solidFill>
              <a:latin typeface="Courier"/>
              <a:cs typeface="Courier"/>
            </a:endParaRPr>
          </a:p>
          <a:p>
            <a:pPr>
              <a:defRPr/>
            </a:pPr>
            <a:r>
              <a:rPr lang="it-IT" sz="2000" b="1" dirty="0" smtClean="0">
                <a:latin typeface="Arial"/>
                <a:cs typeface="Arial"/>
              </a:rPr>
              <a:t>General </a:t>
            </a:r>
            <a:r>
              <a:rPr lang="it-IT" sz="2000" b="1" dirty="0" err="1" smtClean="0">
                <a:latin typeface="Arial"/>
                <a:cs typeface="Arial"/>
              </a:rPr>
              <a:t>sequentialization</a:t>
            </a:r>
            <a:r>
              <a:rPr lang="it-IT" sz="1400" b="1" dirty="0" smtClean="0">
                <a:solidFill>
                  <a:srgbClr val="3366FF"/>
                </a:solidFill>
                <a:latin typeface="Arial"/>
                <a:cs typeface="Arial"/>
              </a:rPr>
              <a:t>                                               </a:t>
            </a:r>
            <a:r>
              <a:rPr lang="it-IT" sz="1600" b="1" dirty="0" smtClean="0">
                <a:solidFill>
                  <a:srgbClr val="3366FF"/>
                </a:solidFill>
                <a:latin typeface="Arial"/>
                <a:cs typeface="Arial"/>
              </a:rPr>
              <a:t>[</a:t>
            </a:r>
            <a:r>
              <a:rPr lang="it-IT" sz="1600" b="1" dirty="0" err="1" smtClean="0">
                <a:solidFill>
                  <a:srgbClr val="3366FF"/>
                </a:solidFill>
                <a:latin typeface="Arial"/>
                <a:cs typeface="Arial"/>
              </a:rPr>
              <a:t>Bouajjani</a:t>
            </a:r>
            <a:r>
              <a:rPr lang="it-IT" sz="1600" b="1" dirty="0" smtClean="0">
                <a:solidFill>
                  <a:srgbClr val="3366FF"/>
                </a:solidFill>
                <a:latin typeface="Arial"/>
                <a:cs typeface="Arial"/>
              </a:rPr>
              <a:t>-Emmi-Parlato, SAS’11]</a:t>
            </a:r>
          </a:p>
          <a:p>
            <a:pPr>
              <a:defRPr/>
            </a:pPr>
            <a:endParaRPr lang="it-IT" sz="1000" b="1" dirty="0" smtClean="0">
              <a:solidFill>
                <a:srgbClr val="3366FF"/>
              </a:solidFill>
              <a:latin typeface="Arial"/>
              <a:cs typeface="Arial"/>
            </a:endParaRPr>
          </a:p>
          <a:p>
            <a:pPr>
              <a:defRPr/>
            </a:pPr>
            <a:r>
              <a:rPr lang="it-IT" sz="2000" b="1" dirty="0" smtClean="0"/>
              <a:t>Scope-</a:t>
            </a:r>
            <a:r>
              <a:rPr lang="it-IT" sz="2000" b="1" dirty="0" err="1" smtClean="0"/>
              <a:t>bounded</a:t>
            </a:r>
            <a:r>
              <a:rPr lang="it-IT" sz="2000" b="1" dirty="0" smtClean="0"/>
              <a:t> </a:t>
            </a:r>
            <a:r>
              <a:rPr lang="it-IT" sz="2000" b="1" dirty="0" err="1" smtClean="0"/>
              <a:t>sequentialization</a:t>
            </a:r>
            <a:r>
              <a:rPr lang="it-IT" sz="2000" b="1" dirty="0" smtClean="0">
                <a:solidFill>
                  <a:srgbClr val="3366FF"/>
                </a:solidFill>
              </a:rPr>
              <a:t>             </a:t>
            </a:r>
            <a:r>
              <a:rPr lang="it-IT" sz="1600" b="1" dirty="0" smtClean="0">
                <a:solidFill>
                  <a:srgbClr val="3366FF"/>
                </a:solidFill>
              </a:rPr>
              <a:t>[La Torre-Napoli-</a:t>
            </a:r>
            <a:r>
              <a:rPr lang="it-IT" sz="1600" b="1" dirty="0">
                <a:solidFill>
                  <a:srgbClr val="3366FF"/>
                </a:solidFill>
              </a:rPr>
              <a:t>Parlato, </a:t>
            </a:r>
            <a:r>
              <a:rPr lang="it-IT" sz="1600" b="1" dirty="0" smtClean="0">
                <a:solidFill>
                  <a:srgbClr val="3366FF"/>
                </a:solidFill>
              </a:rPr>
              <a:t>FSTTCS’12]</a:t>
            </a:r>
          </a:p>
          <a:p>
            <a:pPr>
              <a:defRPr/>
            </a:pPr>
            <a:endParaRPr lang="it-IT" sz="1000" b="1" dirty="0">
              <a:solidFill>
                <a:srgbClr val="3366FF"/>
              </a:solidFill>
            </a:endParaRPr>
          </a:p>
          <a:p>
            <a:pPr>
              <a:defRPr/>
            </a:pPr>
            <a:r>
              <a:rPr lang="it-IT" sz="2000" b="1" dirty="0" smtClean="0"/>
              <a:t>Budget-</a:t>
            </a:r>
            <a:r>
              <a:rPr lang="it-IT" sz="2000" b="1" dirty="0" err="1" smtClean="0"/>
              <a:t>bounded</a:t>
            </a:r>
            <a:r>
              <a:rPr lang="it-IT" sz="2000" b="1" dirty="0" smtClean="0"/>
              <a:t> </a:t>
            </a:r>
            <a:r>
              <a:rPr lang="it-IT" sz="2000" b="1" dirty="0" err="1" smtClean="0"/>
              <a:t>sequentialization</a:t>
            </a:r>
            <a:r>
              <a:rPr lang="it-IT" sz="2400" b="1" dirty="0" smtClean="0">
                <a:solidFill>
                  <a:srgbClr val="3366FF"/>
                </a:solidFill>
              </a:rPr>
              <a:t>  </a:t>
            </a:r>
            <a:r>
              <a:rPr lang="it-IT" sz="2000" b="1" dirty="0" smtClean="0">
                <a:solidFill>
                  <a:srgbClr val="3366FF"/>
                </a:solidFill>
              </a:rPr>
              <a:t> </a:t>
            </a:r>
            <a:r>
              <a:rPr lang="it-IT" sz="1600" b="1" dirty="0" smtClean="0">
                <a:solidFill>
                  <a:srgbClr val="3366FF"/>
                </a:solidFill>
              </a:rPr>
              <a:t>[Abdulla-</a:t>
            </a:r>
            <a:r>
              <a:rPr lang="it-IT" sz="1600" b="1" dirty="0" err="1" smtClean="0">
                <a:solidFill>
                  <a:srgbClr val="3366FF"/>
                </a:solidFill>
              </a:rPr>
              <a:t>Atig</a:t>
            </a:r>
            <a:r>
              <a:rPr lang="it-IT" sz="1600" b="1" dirty="0" smtClean="0">
                <a:solidFill>
                  <a:srgbClr val="3366FF"/>
                </a:solidFill>
              </a:rPr>
              <a:t>- </a:t>
            </a:r>
            <a:r>
              <a:rPr lang="it-IT" sz="1600" b="1" dirty="0" err="1" smtClean="0">
                <a:solidFill>
                  <a:srgbClr val="3366FF"/>
                </a:solidFill>
              </a:rPr>
              <a:t>Rezine-Stenman</a:t>
            </a:r>
            <a:r>
              <a:rPr lang="it-IT" sz="1600" b="1" dirty="0" smtClean="0">
                <a:solidFill>
                  <a:srgbClr val="3366FF"/>
                </a:solidFill>
              </a:rPr>
              <a:t>, FMCAD’12]</a:t>
            </a:r>
          </a:p>
          <a:p>
            <a:pPr>
              <a:defRPr/>
            </a:pPr>
            <a:endParaRPr lang="it-IT" sz="1100" b="1" dirty="0" smtClean="0">
              <a:solidFill>
                <a:srgbClr val="3366FF"/>
              </a:solidFill>
            </a:endParaRPr>
          </a:p>
          <a:p>
            <a:pPr>
              <a:defRPr/>
            </a:pPr>
            <a:r>
              <a:rPr lang="it-IT" sz="2000" b="1" dirty="0" err="1" smtClean="0">
                <a:solidFill>
                  <a:srgbClr val="000000"/>
                </a:solidFill>
              </a:rPr>
              <a:t>Sequentialization</a:t>
            </a:r>
            <a:r>
              <a:rPr lang="it-IT" sz="2000" b="1" dirty="0" smtClean="0">
                <a:solidFill>
                  <a:srgbClr val="000000"/>
                </a:solidFill>
              </a:rPr>
              <a:t> for </a:t>
            </a:r>
            <a:r>
              <a:rPr lang="it-IT" sz="2000" b="1" dirty="0" err="1" smtClean="0">
                <a:solidFill>
                  <a:srgbClr val="000000"/>
                </a:solidFill>
              </a:rPr>
              <a:t>proving</a:t>
            </a:r>
            <a:r>
              <a:rPr lang="it-IT" sz="2000" b="1" dirty="0" smtClean="0">
                <a:solidFill>
                  <a:srgbClr val="000000"/>
                </a:solidFill>
              </a:rPr>
              <a:t> </a:t>
            </a:r>
            <a:r>
              <a:rPr lang="it-IT" sz="2000" b="1" dirty="0" err="1" smtClean="0">
                <a:solidFill>
                  <a:srgbClr val="000000"/>
                </a:solidFill>
              </a:rPr>
              <a:t>correctness</a:t>
            </a:r>
            <a:r>
              <a:rPr lang="it-IT" sz="2400" b="1" dirty="0" smtClean="0">
                <a:solidFill>
                  <a:srgbClr val="000000"/>
                </a:solidFill>
              </a:rPr>
              <a:t>       </a:t>
            </a:r>
            <a:r>
              <a:rPr lang="it-IT" sz="1600" b="1" dirty="0" smtClean="0">
                <a:solidFill>
                  <a:srgbClr val="3366FF"/>
                </a:solidFill>
              </a:rPr>
              <a:t>[</a:t>
            </a:r>
            <a:r>
              <a:rPr lang="it-IT" sz="1600" b="1" dirty="0" err="1" smtClean="0">
                <a:solidFill>
                  <a:srgbClr val="3366FF"/>
                </a:solidFill>
              </a:rPr>
              <a:t>Garg-Madhusudan</a:t>
            </a:r>
            <a:r>
              <a:rPr lang="it-IT" sz="1600" b="1" dirty="0" smtClean="0">
                <a:solidFill>
                  <a:srgbClr val="3366FF"/>
                </a:solidFill>
              </a:rPr>
              <a:t>, TACAS’11]</a:t>
            </a:r>
          </a:p>
          <a:p>
            <a:pPr>
              <a:defRPr/>
            </a:pPr>
            <a:endParaRPr lang="it-IT" sz="1100" b="1" dirty="0" smtClean="0"/>
          </a:p>
          <a:p>
            <a:pPr>
              <a:defRPr/>
            </a:pPr>
            <a:r>
              <a:rPr lang="it-IT" sz="2000" b="1" dirty="0" err="1" smtClean="0"/>
              <a:t>Bounded-phase</a:t>
            </a:r>
            <a:r>
              <a:rPr lang="it-IT" sz="2000" b="1" dirty="0" smtClean="0"/>
              <a:t> </a:t>
            </a:r>
            <a:r>
              <a:rPr lang="it-IT" sz="2000" b="1" dirty="0" err="1" smtClean="0"/>
              <a:t>sequentialization</a:t>
            </a:r>
            <a:r>
              <a:rPr lang="it-IT" sz="2000" b="1" dirty="0" smtClean="0"/>
              <a:t> of </a:t>
            </a:r>
            <a:r>
              <a:rPr lang="it-IT" sz="2000" b="1" dirty="0" err="1" smtClean="0"/>
              <a:t>message</a:t>
            </a:r>
            <a:r>
              <a:rPr lang="it-IT" sz="2000" b="1" dirty="0" smtClean="0"/>
              <a:t> </a:t>
            </a:r>
            <a:r>
              <a:rPr lang="it-IT" sz="2000" b="1" dirty="0" err="1" smtClean="0"/>
              <a:t>passing</a:t>
            </a:r>
            <a:r>
              <a:rPr lang="it-IT" sz="2000" b="1" dirty="0" smtClean="0"/>
              <a:t> </a:t>
            </a:r>
            <a:r>
              <a:rPr lang="it-IT" sz="2000" b="1" dirty="0" err="1" smtClean="0"/>
              <a:t>programs</a:t>
            </a:r>
            <a:endParaRPr lang="it-IT" sz="2000" b="1" dirty="0" smtClean="0"/>
          </a:p>
          <a:p>
            <a:pPr marL="1371600" lvl="3" indent="0">
              <a:buFont typeface="Arial" charset="0"/>
              <a:buNone/>
              <a:defRPr/>
            </a:pPr>
            <a:r>
              <a:rPr lang="it-IT" sz="1800" b="1" dirty="0" smtClean="0">
                <a:solidFill>
                  <a:srgbClr val="3366FF"/>
                </a:solidFill>
              </a:rPr>
              <a:t>  	                                                                    </a:t>
            </a:r>
            <a:r>
              <a:rPr lang="it-IT" sz="1600" b="1" dirty="0" smtClean="0">
                <a:solidFill>
                  <a:srgbClr val="3366FF"/>
                </a:solidFill>
              </a:rPr>
              <a:t>[</a:t>
            </a:r>
            <a:r>
              <a:rPr lang="it-IT" sz="1600" b="1" dirty="0" err="1" smtClean="0">
                <a:solidFill>
                  <a:srgbClr val="3366FF"/>
                </a:solidFill>
              </a:rPr>
              <a:t>Bouajjani</a:t>
            </a:r>
            <a:r>
              <a:rPr lang="it-IT" sz="1600" b="1" dirty="0" smtClean="0">
                <a:solidFill>
                  <a:srgbClr val="3366FF"/>
                </a:solidFill>
              </a:rPr>
              <a:t>-Emmi, TACAS’12]</a:t>
            </a:r>
          </a:p>
          <a:p>
            <a:pPr marL="457200">
              <a:defRPr/>
            </a:pPr>
            <a:r>
              <a:rPr lang="it-IT" sz="2000" b="1" dirty="0" err="1" smtClean="0">
                <a:solidFill>
                  <a:srgbClr val="000000"/>
                </a:solidFill>
              </a:rPr>
              <a:t>Eager</a:t>
            </a:r>
            <a:r>
              <a:rPr lang="it-IT" sz="2000" b="1" dirty="0" smtClean="0">
                <a:solidFill>
                  <a:srgbClr val="000000"/>
                </a:solidFill>
              </a:rPr>
              <a:t> </a:t>
            </a:r>
            <a:r>
              <a:rPr lang="it-IT" sz="2000" b="1" dirty="0" err="1" smtClean="0">
                <a:solidFill>
                  <a:srgbClr val="000000"/>
                </a:solidFill>
              </a:rPr>
              <a:t>sequentialization</a:t>
            </a:r>
            <a:r>
              <a:rPr lang="it-IT" sz="2000" b="1" dirty="0" smtClean="0">
                <a:solidFill>
                  <a:srgbClr val="000000"/>
                </a:solidFill>
              </a:rPr>
              <a:t> for </a:t>
            </a:r>
            <a:r>
              <a:rPr lang="it-IT" sz="2000" b="1" dirty="0" err="1" smtClean="0">
                <a:solidFill>
                  <a:srgbClr val="000000"/>
                </a:solidFill>
              </a:rPr>
              <a:t>periodic</a:t>
            </a:r>
            <a:r>
              <a:rPr lang="it-IT" sz="2000" b="1" dirty="0" smtClean="0">
                <a:solidFill>
                  <a:srgbClr val="000000"/>
                </a:solidFill>
              </a:rPr>
              <a:t> </a:t>
            </a:r>
            <a:r>
              <a:rPr lang="it-IT" sz="2000" b="1" dirty="0" err="1" smtClean="0">
                <a:solidFill>
                  <a:srgbClr val="000000"/>
                </a:solidFill>
              </a:rPr>
              <a:t>programs</a:t>
            </a:r>
            <a:endParaRPr lang="it-IT" sz="2000" b="1" dirty="0">
              <a:solidFill>
                <a:srgbClr val="000000"/>
              </a:solidFill>
            </a:endParaRPr>
          </a:p>
          <a:p>
            <a:pPr marL="114300" indent="0">
              <a:buFontTx/>
              <a:buNone/>
              <a:defRPr/>
            </a:pPr>
            <a:r>
              <a:rPr lang="it-IT" sz="2000" b="1" dirty="0" smtClean="0">
                <a:solidFill>
                  <a:srgbClr val="000000"/>
                </a:solidFill>
              </a:rPr>
              <a:t>	         </a:t>
            </a:r>
            <a:r>
              <a:rPr lang="it-IT" sz="1600" b="1" dirty="0" smtClean="0">
                <a:solidFill>
                  <a:srgbClr val="3366FF"/>
                </a:solidFill>
              </a:rPr>
              <a:t>[</a:t>
            </a:r>
            <a:r>
              <a:rPr lang="it-IT" sz="1600" b="1" dirty="0" err="1" smtClean="0">
                <a:solidFill>
                  <a:srgbClr val="3366FF"/>
                </a:solidFill>
              </a:rPr>
              <a:t>Chaki-Gurfinkel-Sinha</a:t>
            </a:r>
            <a:r>
              <a:rPr lang="it-IT" sz="1600" b="1" dirty="0" smtClean="0">
                <a:solidFill>
                  <a:srgbClr val="3366FF"/>
                </a:solidFill>
              </a:rPr>
              <a:t>, FMCAD’14],  [</a:t>
            </a:r>
            <a:r>
              <a:rPr lang="it-IT" sz="1600" b="1" dirty="0" err="1" smtClean="0">
                <a:solidFill>
                  <a:srgbClr val="3366FF"/>
                </a:solidFill>
              </a:rPr>
              <a:t>Chaki-Gurfinkel-Strichman</a:t>
            </a:r>
            <a:r>
              <a:rPr lang="it-IT" sz="1600" b="1" dirty="0" smtClean="0">
                <a:solidFill>
                  <a:srgbClr val="3366FF"/>
                </a:solidFill>
              </a:rPr>
              <a:t>, FMCAD’13]</a:t>
            </a:r>
          </a:p>
          <a:p>
            <a:pPr marL="114300" indent="0">
              <a:buFontTx/>
              <a:buNone/>
              <a:defRPr/>
            </a:pPr>
            <a:endParaRPr lang="it-IT" sz="1100" b="1" dirty="0" smtClean="0">
              <a:solidFill>
                <a:srgbClr val="3366FF"/>
              </a:solidFill>
            </a:endParaRPr>
          </a:p>
          <a:p>
            <a:pPr marL="457200">
              <a:defRPr/>
            </a:pPr>
            <a:r>
              <a:rPr lang="it-IT" sz="2000" b="1" dirty="0" err="1"/>
              <a:t>Verifying</a:t>
            </a:r>
            <a:r>
              <a:rPr lang="it-IT" sz="2000" b="1" dirty="0"/>
              <a:t> </a:t>
            </a:r>
            <a:r>
              <a:rPr lang="it-IT" sz="2000" b="1" dirty="0" err="1"/>
              <a:t>Concurrent</a:t>
            </a:r>
            <a:r>
              <a:rPr lang="it-IT" sz="2000" b="1" dirty="0"/>
              <a:t> Programs by Memory </a:t>
            </a:r>
            <a:r>
              <a:rPr lang="it-IT" sz="2000" b="1" dirty="0" err="1" smtClean="0"/>
              <a:t>Unwinding</a:t>
            </a:r>
            <a:endParaRPr lang="it-IT" sz="2000" b="1" dirty="0" smtClean="0"/>
          </a:p>
          <a:p>
            <a:pPr marL="114300" lvl="3" indent="0">
              <a:buNone/>
              <a:defRPr/>
            </a:pPr>
            <a:r>
              <a:rPr lang="it-IT" sz="1600" b="1" dirty="0" smtClean="0">
                <a:solidFill>
                  <a:srgbClr val="3366FF"/>
                </a:solidFill>
              </a:rPr>
              <a:t>		                     [</a:t>
            </a:r>
            <a:r>
              <a:rPr lang="it-IT" sz="1600" b="1" dirty="0" err="1">
                <a:solidFill>
                  <a:srgbClr val="3366FF"/>
                </a:solidFill>
              </a:rPr>
              <a:t>Tomasco</a:t>
            </a:r>
            <a:r>
              <a:rPr lang="it-IT" sz="1600" b="1" dirty="0">
                <a:solidFill>
                  <a:srgbClr val="3366FF"/>
                </a:solidFill>
              </a:rPr>
              <a:t>-Omar Inverso-Fischer-La Torre-Parlato, TACAS'</a:t>
            </a:r>
            <a:r>
              <a:rPr lang="it-IT" sz="1600" b="1" dirty="0" smtClean="0">
                <a:solidFill>
                  <a:srgbClr val="3366FF"/>
                </a:solidFill>
              </a:rPr>
              <a:t>15]</a:t>
            </a:r>
            <a:endParaRPr lang="it-IT" sz="2000" b="1" dirty="0" smtClean="0"/>
          </a:p>
          <a:p>
            <a:pPr marL="400050" indent="-285750">
              <a:defRPr/>
            </a:pPr>
            <a:r>
              <a:rPr lang="it-IT" sz="2000" b="1" dirty="0" smtClean="0"/>
              <a:t>…</a:t>
            </a:r>
          </a:p>
          <a:p>
            <a:pPr marL="1371600" lvl="3" indent="0">
              <a:buFont typeface="Arial" charset="0"/>
              <a:buNone/>
              <a:defRPr/>
            </a:pPr>
            <a:endParaRPr lang="it-IT" b="1" dirty="0" smtClean="0"/>
          </a:p>
          <a:p>
            <a:pPr marL="0" indent="0">
              <a:buFontTx/>
              <a:buNone/>
              <a:defRPr/>
            </a:pPr>
            <a:endParaRPr lang="it-IT" b="1" dirty="0" smtClean="0">
              <a:solidFill>
                <a:srgbClr val="3366FF"/>
              </a:solidFil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Title 2"/>
          <p:cNvSpPr>
            <a:spLocks noGrp="1"/>
          </p:cNvSpPr>
          <p:nvPr>
            <p:ph type="title"/>
          </p:nvPr>
        </p:nvSpPr>
        <p:spPr>
          <a:xfrm>
            <a:off x="0" y="0"/>
            <a:ext cx="9156700" cy="762000"/>
          </a:xfrm>
        </p:spPr>
        <p:txBody>
          <a:bodyPr/>
          <a:lstStyle/>
          <a:p>
            <a:pPr algn="l"/>
            <a:r>
              <a:rPr lang="it-IT" sz="2800" dirty="0">
                <a:latin typeface="Arial" charset="0"/>
              </a:rPr>
              <a:t>  More </a:t>
            </a:r>
            <a:r>
              <a:rPr lang="it-IT" sz="2800" dirty="0" err="1">
                <a:latin typeface="Arial" charset="0"/>
              </a:rPr>
              <a:t>Sequentializations</a:t>
            </a:r>
            <a:endParaRPr lang="en-US" dirty="0">
              <a:solidFill>
                <a:schemeClr val="bg1"/>
              </a:solidFill>
              <a:latin typeface="Arial" charset="0"/>
            </a:endParaRPr>
          </a:p>
        </p:txBody>
      </p:sp>
      <p:sp>
        <p:nvSpPr>
          <p:cNvPr id="4" name="Rectangle 3"/>
          <p:cNvSpPr txBox="1">
            <a:spLocks noChangeArrowheads="1"/>
          </p:cNvSpPr>
          <p:nvPr/>
        </p:nvSpPr>
        <p:spPr>
          <a:xfrm>
            <a:off x="152400" y="685800"/>
            <a:ext cx="8839200" cy="6056312"/>
          </a:xfrm>
          <a:prstGeom prst="rect">
            <a:avLst/>
          </a:prstGeom>
          <a:ln>
            <a:noFill/>
          </a:ln>
        </p:spPr>
        <p:txBody>
          <a:bodyPr>
            <a:normAutofit fontScale="92500"/>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it-IT" sz="2000" dirty="0" err="1" smtClean="0"/>
              <a:t>Eager</a:t>
            </a:r>
            <a:r>
              <a:rPr lang="it-IT" sz="2000" dirty="0" smtClean="0"/>
              <a:t> and </a:t>
            </a:r>
            <a:r>
              <a:rPr lang="it-IT" sz="2000" dirty="0" err="1" smtClean="0"/>
              <a:t>Lazy</a:t>
            </a:r>
            <a:r>
              <a:rPr lang="it-IT" sz="2000" dirty="0" smtClean="0"/>
              <a:t> </a:t>
            </a:r>
            <a:r>
              <a:rPr lang="it-IT" sz="2000" dirty="0" err="1" smtClean="0"/>
              <a:t>sequentializations</a:t>
            </a:r>
            <a:r>
              <a:rPr lang="it-IT" sz="2000" dirty="0" smtClean="0"/>
              <a:t> can be </a:t>
            </a:r>
            <a:r>
              <a:rPr lang="it-IT" sz="2000" dirty="0" err="1" smtClean="0"/>
              <a:t>extended</a:t>
            </a:r>
            <a:r>
              <a:rPr lang="it-IT" sz="2000" dirty="0" smtClean="0"/>
              <a:t> to </a:t>
            </a:r>
            <a:r>
              <a:rPr lang="it-IT" sz="2000" b="1" dirty="0" err="1" smtClean="0"/>
              <a:t>parameterized</a:t>
            </a:r>
            <a:r>
              <a:rPr lang="it-IT" sz="2000" b="1" dirty="0" smtClean="0"/>
              <a:t> </a:t>
            </a:r>
            <a:r>
              <a:rPr lang="it-IT" sz="2000" b="1" dirty="0" err="1" smtClean="0"/>
              <a:t>programs</a:t>
            </a:r>
            <a:r>
              <a:rPr lang="it-IT" sz="2000" dirty="0" smtClean="0"/>
              <a:t>:   			        </a:t>
            </a:r>
            <a:r>
              <a:rPr lang="it-IT" sz="1600" b="1" dirty="0" smtClean="0">
                <a:solidFill>
                  <a:srgbClr val="3366FF"/>
                </a:solidFill>
              </a:rPr>
              <a:t>[La Torre-</a:t>
            </a:r>
            <a:r>
              <a:rPr lang="it-IT" sz="1600" b="1" dirty="0" err="1" smtClean="0">
                <a:solidFill>
                  <a:srgbClr val="3366FF"/>
                </a:solidFill>
              </a:rPr>
              <a:t>Madhusudan</a:t>
            </a:r>
            <a:r>
              <a:rPr lang="it-IT" sz="1600" b="1" dirty="0" smtClean="0">
                <a:solidFill>
                  <a:srgbClr val="3366FF"/>
                </a:solidFill>
              </a:rPr>
              <a:t>-Parlato, CAV’10, FIT’12]</a:t>
            </a:r>
          </a:p>
          <a:p>
            <a:pPr>
              <a:defRPr/>
            </a:pPr>
            <a:endParaRPr lang="it-IT" sz="1000" b="1" dirty="0">
              <a:solidFill>
                <a:srgbClr val="3366FF"/>
              </a:solidFill>
              <a:latin typeface="Courier"/>
              <a:cs typeface="Courier"/>
            </a:endParaRPr>
          </a:p>
          <a:p>
            <a:pPr>
              <a:defRPr/>
            </a:pPr>
            <a:r>
              <a:rPr lang="it-IT" sz="2000" b="1" dirty="0" smtClean="0">
                <a:latin typeface="Arial"/>
                <a:cs typeface="Arial"/>
              </a:rPr>
              <a:t>Delay-</a:t>
            </a:r>
            <a:r>
              <a:rPr lang="it-IT" sz="2000" b="1" dirty="0" err="1" smtClean="0">
                <a:latin typeface="Arial"/>
                <a:cs typeface="Arial"/>
              </a:rPr>
              <a:t>bounded</a:t>
            </a:r>
            <a:r>
              <a:rPr lang="it-IT" sz="2000" b="1" dirty="0" smtClean="0">
                <a:latin typeface="Arial"/>
                <a:cs typeface="Arial"/>
              </a:rPr>
              <a:t> </a:t>
            </a:r>
            <a:r>
              <a:rPr lang="it-IT" sz="2000" b="1" dirty="0" err="1" smtClean="0">
                <a:latin typeface="Arial"/>
                <a:cs typeface="Arial"/>
              </a:rPr>
              <a:t>scheduling</a:t>
            </a:r>
            <a:r>
              <a:rPr lang="it-IT" sz="1400" dirty="0" smtClean="0">
                <a:latin typeface="Arial"/>
                <a:cs typeface="Arial"/>
              </a:rPr>
              <a:t>                                      </a:t>
            </a:r>
            <a:r>
              <a:rPr lang="it-IT" sz="1600" b="1" dirty="0" smtClean="0">
                <a:solidFill>
                  <a:srgbClr val="3366FF"/>
                </a:solidFill>
                <a:latin typeface="Arial"/>
                <a:cs typeface="Arial"/>
              </a:rPr>
              <a:t>[Emmi-</a:t>
            </a:r>
            <a:r>
              <a:rPr lang="it-IT" sz="1600" b="1" dirty="0" err="1" smtClean="0">
                <a:solidFill>
                  <a:srgbClr val="3366FF"/>
                </a:solidFill>
                <a:latin typeface="Arial"/>
                <a:cs typeface="Arial"/>
              </a:rPr>
              <a:t>Qadeer</a:t>
            </a:r>
            <a:r>
              <a:rPr lang="it-IT" sz="1600" b="1" dirty="0" smtClean="0">
                <a:solidFill>
                  <a:srgbClr val="3366FF"/>
                </a:solidFill>
                <a:latin typeface="Arial"/>
                <a:cs typeface="Arial"/>
              </a:rPr>
              <a:t>-</a:t>
            </a:r>
            <a:r>
              <a:rPr lang="it-IT" sz="1600" b="1" dirty="0" err="1" smtClean="0">
                <a:solidFill>
                  <a:srgbClr val="3366FF"/>
                </a:solidFill>
                <a:latin typeface="Arial"/>
                <a:cs typeface="Arial"/>
              </a:rPr>
              <a:t>Rakamaric</a:t>
            </a:r>
            <a:r>
              <a:rPr lang="it-IT" sz="1600" b="1" dirty="0" smtClean="0">
                <a:solidFill>
                  <a:srgbClr val="3366FF"/>
                </a:solidFill>
                <a:latin typeface="Arial"/>
                <a:cs typeface="Arial"/>
              </a:rPr>
              <a:t>, POPL’11]</a:t>
            </a:r>
            <a:endParaRPr lang="it-IT" sz="1400" b="1" dirty="0" smtClean="0">
              <a:solidFill>
                <a:srgbClr val="3366FF"/>
              </a:solidFill>
              <a:latin typeface="Arial"/>
              <a:cs typeface="Arial"/>
            </a:endParaRPr>
          </a:p>
          <a:p>
            <a:pPr>
              <a:defRPr/>
            </a:pPr>
            <a:endParaRPr lang="it-IT" sz="1000" b="1" dirty="0" smtClean="0">
              <a:solidFill>
                <a:srgbClr val="3366FF"/>
              </a:solidFill>
              <a:latin typeface="Courier"/>
              <a:cs typeface="Courier"/>
            </a:endParaRPr>
          </a:p>
          <a:p>
            <a:pPr>
              <a:defRPr/>
            </a:pPr>
            <a:r>
              <a:rPr lang="it-IT" sz="2000" b="1" dirty="0" smtClean="0">
                <a:latin typeface="Arial"/>
                <a:cs typeface="Arial"/>
              </a:rPr>
              <a:t>General </a:t>
            </a:r>
            <a:r>
              <a:rPr lang="it-IT" sz="2000" b="1" dirty="0" err="1" smtClean="0">
                <a:latin typeface="Arial"/>
                <a:cs typeface="Arial"/>
              </a:rPr>
              <a:t>sequentialization</a:t>
            </a:r>
            <a:r>
              <a:rPr lang="it-IT" sz="1400" b="1" dirty="0" smtClean="0">
                <a:solidFill>
                  <a:srgbClr val="3366FF"/>
                </a:solidFill>
                <a:latin typeface="Arial"/>
                <a:cs typeface="Arial"/>
              </a:rPr>
              <a:t>                                               </a:t>
            </a:r>
            <a:r>
              <a:rPr lang="it-IT" sz="1600" b="1" dirty="0" smtClean="0">
                <a:solidFill>
                  <a:srgbClr val="3366FF"/>
                </a:solidFill>
                <a:latin typeface="Arial"/>
                <a:cs typeface="Arial"/>
              </a:rPr>
              <a:t>[</a:t>
            </a:r>
            <a:r>
              <a:rPr lang="it-IT" sz="1600" b="1" dirty="0" err="1" smtClean="0">
                <a:solidFill>
                  <a:srgbClr val="3366FF"/>
                </a:solidFill>
                <a:latin typeface="Arial"/>
                <a:cs typeface="Arial"/>
              </a:rPr>
              <a:t>Bouajjani</a:t>
            </a:r>
            <a:r>
              <a:rPr lang="it-IT" sz="1600" b="1" dirty="0" smtClean="0">
                <a:solidFill>
                  <a:srgbClr val="3366FF"/>
                </a:solidFill>
                <a:latin typeface="Arial"/>
                <a:cs typeface="Arial"/>
              </a:rPr>
              <a:t>-Emmi-Parlato, SAS’11]</a:t>
            </a:r>
          </a:p>
          <a:p>
            <a:pPr>
              <a:defRPr/>
            </a:pPr>
            <a:endParaRPr lang="it-IT" sz="1000" b="1" dirty="0" smtClean="0">
              <a:solidFill>
                <a:srgbClr val="3366FF"/>
              </a:solidFill>
              <a:latin typeface="Arial"/>
              <a:cs typeface="Arial"/>
            </a:endParaRPr>
          </a:p>
          <a:p>
            <a:pPr>
              <a:defRPr/>
            </a:pPr>
            <a:r>
              <a:rPr lang="it-IT" sz="2000" b="1" dirty="0" smtClean="0"/>
              <a:t>Scope-</a:t>
            </a:r>
            <a:r>
              <a:rPr lang="it-IT" sz="2000" b="1" dirty="0" err="1" smtClean="0"/>
              <a:t>bounded</a:t>
            </a:r>
            <a:r>
              <a:rPr lang="it-IT" sz="2000" b="1" dirty="0" smtClean="0"/>
              <a:t> </a:t>
            </a:r>
            <a:r>
              <a:rPr lang="it-IT" sz="2000" b="1" dirty="0" err="1" smtClean="0"/>
              <a:t>sequentialization</a:t>
            </a:r>
            <a:r>
              <a:rPr lang="it-IT" sz="2000" b="1" dirty="0" smtClean="0">
                <a:solidFill>
                  <a:srgbClr val="3366FF"/>
                </a:solidFill>
              </a:rPr>
              <a:t>             </a:t>
            </a:r>
            <a:r>
              <a:rPr lang="it-IT" sz="1600" b="1" dirty="0" smtClean="0">
                <a:solidFill>
                  <a:srgbClr val="3366FF"/>
                </a:solidFill>
              </a:rPr>
              <a:t>[La Torre-Napoli-</a:t>
            </a:r>
            <a:r>
              <a:rPr lang="it-IT" sz="1600" b="1" dirty="0">
                <a:solidFill>
                  <a:srgbClr val="3366FF"/>
                </a:solidFill>
              </a:rPr>
              <a:t>Parlato, </a:t>
            </a:r>
            <a:r>
              <a:rPr lang="it-IT" sz="1600" b="1" dirty="0" smtClean="0">
                <a:solidFill>
                  <a:srgbClr val="3366FF"/>
                </a:solidFill>
              </a:rPr>
              <a:t>FSTTCS’12]</a:t>
            </a:r>
          </a:p>
          <a:p>
            <a:pPr>
              <a:defRPr/>
            </a:pPr>
            <a:endParaRPr lang="it-IT" sz="1000" b="1" dirty="0">
              <a:solidFill>
                <a:srgbClr val="3366FF"/>
              </a:solidFill>
            </a:endParaRPr>
          </a:p>
          <a:p>
            <a:pPr>
              <a:defRPr/>
            </a:pPr>
            <a:r>
              <a:rPr lang="it-IT" sz="2000" b="1" dirty="0" smtClean="0"/>
              <a:t>Budget-</a:t>
            </a:r>
            <a:r>
              <a:rPr lang="it-IT" sz="2000" b="1" dirty="0" err="1" smtClean="0"/>
              <a:t>bounded</a:t>
            </a:r>
            <a:r>
              <a:rPr lang="it-IT" sz="2000" b="1" dirty="0" smtClean="0"/>
              <a:t> </a:t>
            </a:r>
            <a:r>
              <a:rPr lang="it-IT" sz="2000" b="1" dirty="0" err="1" smtClean="0"/>
              <a:t>sequentialization</a:t>
            </a:r>
            <a:r>
              <a:rPr lang="it-IT" sz="2400" b="1" dirty="0" smtClean="0">
                <a:solidFill>
                  <a:srgbClr val="3366FF"/>
                </a:solidFill>
              </a:rPr>
              <a:t>  </a:t>
            </a:r>
            <a:r>
              <a:rPr lang="it-IT" sz="2000" b="1" dirty="0" smtClean="0">
                <a:solidFill>
                  <a:srgbClr val="3366FF"/>
                </a:solidFill>
              </a:rPr>
              <a:t> </a:t>
            </a:r>
            <a:r>
              <a:rPr lang="it-IT" sz="1600" b="1" dirty="0" smtClean="0">
                <a:solidFill>
                  <a:srgbClr val="3366FF"/>
                </a:solidFill>
              </a:rPr>
              <a:t>[Abdulla-</a:t>
            </a:r>
            <a:r>
              <a:rPr lang="it-IT" sz="1600" b="1" dirty="0" err="1" smtClean="0">
                <a:solidFill>
                  <a:srgbClr val="3366FF"/>
                </a:solidFill>
              </a:rPr>
              <a:t>Atig</a:t>
            </a:r>
            <a:r>
              <a:rPr lang="it-IT" sz="1600" b="1" dirty="0" smtClean="0">
                <a:solidFill>
                  <a:srgbClr val="3366FF"/>
                </a:solidFill>
              </a:rPr>
              <a:t>- </a:t>
            </a:r>
            <a:r>
              <a:rPr lang="it-IT" sz="1600" b="1" dirty="0" err="1" smtClean="0">
                <a:solidFill>
                  <a:srgbClr val="3366FF"/>
                </a:solidFill>
              </a:rPr>
              <a:t>Rezine-Stenman</a:t>
            </a:r>
            <a:r>
              <a:rPr lang="it-IT" sz="1600" b="1" dirty="0" smtClean="0">
                <a:solidFill>
                  <a:srgbClr val="3366FF"/>
                </a:solidFill>
              </a:rPr>
              <a:t>, FMCAD’12]</a:t>
            </a:r>
          </a:p>
          <a:p>
            <a:pPr>
              <a:defRPr/>
            </a:pPr>
            <a:endParaRPr lang="it-IT" sz="1100" b="1" dirty="0" smtClean="0">
              <a:solidFill>
                <a:srgbClr val="3366FF"/>
              </a:solidFill>
            </a:endParaRPr>
          </a:p>
          <a:p>
            <a:pPr>
              <a:defRPr/>
            </a:pPr>
            <a:r>
              <a:rPr lang="it-IT" sz="2000" b="1" dirty="0" err="1" smtClean="0">
                <a:solidFill>
                  <a:srgbClr val="000000"/>
                </a:solidFill>
              </a:rPr>
              <a:t>Sequentialization</a:t>
            </a:r>
            <a:r>
              <a:rPr lang="it-IT" sz="2000" b="1" dirty="0" smtClean="0">
                <a:solidFill>
                  <a:srgbClr val="000000"/>
                </a:solidFill>
              </a:rPr>
              <a:t> for </a:t>
            </a:r>
            <a:r>
              <a:rPr lang="it-IT" sz="2000" b="1" dirty="0" err="1" smtClean="0">
                <a:solidFill>
                  <a:srgbClr val="000000"/>
                </a:solidFill>
              </a:rPr>
              <a:t>proving</a:t>
            </a:r>
            <a:r>
              <a:rPr lang="it-IT" sz="2000" b="1" dirty="0" smtClean="0">
                <a:solidFill>
                  <a:srgbClr val="000000"/>
                </a:solidFill>
              </a:rPr>
              <a:t> </a:t>
            </a:r>
            <a:r>
              <a:rPr lang="it-IT" sz="2000" b="1" dirty="0" err="1" smtClean="0">
                <a:solidFill>
                  <a:srgbClr val="000000"/>
                </a:solidFill>
              </a:rPr>
              <a:t>correctness</a:t>
            </a:r>
            <a:r>
              <a:rPr lang="it-IT" sz="2400" b="1" dirty="0" smtClean="0">
                <a:solidFill>
                  <a:srgbClr val="000000"/>
                </a:solidFill>
              </a:rPr>
              <a:t>       </a:t>
            </a:r>
            <a:r>
              <a:rPr lang="it-IT" sz="1600" b="1" dirty="0" smtClean="0">
                <a:solidFill>
                  <a:srgbClr val="3366FF"/>
                </a:solidFill>
              </a:rPr>
              <a:t>[</a:t>
            </a:r>
            <a:r>
              <a:rPr lang="it-IT" sz="1600" b="1" dirty="0" err="1" smtClean="0">
                <a:solidFill>
                  <a:srgbClr val="3366FF"/>
                </a:solidFill>
              </a:rPr>
              <a:t>Garg-Madhusudan</a:t>
            </a:r>
            <a:r>
              <a:rPr lang="it-IT" sz="1600" b="1" dirty="0" smtClean="0">
                <a:solidFill>
                  <a:srgbClr val="3366FF"/>
                </a:solidFill>
              </a:rPr>
              <a:t>, TACAS’11]</a:t>
            </a:r>
          </a:p>
          <a:p>
            <a:pPr>
              <a:defRPr/>
            </a:pPr>
            <a:endParaRPr lang="it-IT" sz="1100" b="1" dirty="0" smtClean="0"/>
          </a:p>
          <a:p>
            <a:pPr>
              <a:defRPr/>
            </a:pPr>
            <a:r>
              <a:rPr lang="it-IT" sz="2000" b="1" dirty="0" err="1" smtClean="0"/>
              <a:t>Bounded-phase</a:t>
            </a:r>
            <a:r>
              <a:rPr lang="it-IT" sz="2000" b="1" dirty="0" smtClean="0"/>
              <a:t> </a:t>
            </a:r>
            <a:r>
              <a:rPr lang="it-IT" sz="2000" b="1" dirty="0" err="1" smtClean="0"/>
              <a:t>sequentialization</a:t>
            </a:r>
            <a:r>
              <a:rPr lang="it-IT" sz="2000" b="1" dirty="0" smtClean="0"/>
              <a:t> of </a:t>
            </a:r>
            <a:r>
              <a:rPr lang="it-IT" sz="2000" b="1" dirty="0" err="1" smtClean="0"/>
              <a:t>message</a:t>
            </a:r>
            <a:r>
              <a:rPr lang="it-IT" sz="2000" b="1" dirty="0" smtClean="0"/>
              <a:t> </a:t>
            </a:r>
            <a:r>
              <a:rPr lang="it-IT" sz="2000" b="1" dirty="0" err="1" smtClean="0"/>
              <a:t>passing</a:t>
            </a:r>
            <a:r>
              <a:rPr lang="it-IT" sz="2000" b="1" dirty="0" smtClean="0"/>
              <a:t> </a:t>
            </a:r>
            <a:r>
              <a:rPr lang="it-IT" sz="2000" b="1" dirty="0" err="1" smtClean="0"/>
              <a:t>programs</a:t>
            </a:r>
            <a:endParaRPr lang="it-IT" sz="2000" b="1" dirty="0" smtClean="0"/>
          </a:p>
          <a:p>
            <a:pPr marL="1371600" lvl="3" indent="0">
              <a:buFont typeface="Arial" charset="0"/>
              <a:buNone/>
              <a:defRPr/>
            </a:pPr>
            <a:r>
              <a:rPr lang="it-IT" sz="1800" b="1" dirty="0" smtClean="0">
                <a:solidFill>
                  <a:srgbClr val="3366FF"/>
                </a:solidFill>
              </a:rPr>
              <a:t>  	                                                                    </a:t>
            </a:r>
            <a:r>
              <a:rPr lang="it-IT" sz="1600" b="1" dirty="0" smtClean="0">
                <a:solidFill>
                  <a:srgbClr val="3366FF"/>
                </a:solidFill>
              </a:rPr>
              <a:t>[</a:t>
            </a:r>
            <a:r>
              <a:rPr lang="it-IT" sz="1600" b="1" dirty="0" err="1" smtClean="0">
                <a:solidFill>
                  <a:srgbClr val="3366FF"/>
                </a:solidFill>
              </a:rPr>
              <a:t>Bouajjani</a:t>
            </a:r>
            <a:r>
              <a:rPr lang="it-IT" sz="1600" b="1" dirty="0" smtClean="0">
                <a:solidFill>
                  <a:srgbClr val="3366FF"/>
                </a:solidFill>
              </a:rPr>
              <a:t>-Emmi, TACAS’12]</a:t>
            </a:r>
          </a:p>
          <a:p>
            <a:pPr marL="457200">
              <a:defRPr/>
            </a:pPr>
            <a:r>
              <a:rPr lang="it-IT" sz="2000" b="1" dirty="0" err="1" smtClean="0">
                <a:solidFill>
                  <a:srgbClr val="000000"/>
                </a:solidFill>
              </a:rPr>
              <a:t>Eager</a:t>
            </a:r>
            <a:r>
              <a:rPr lang="it-IT" sz="2000" b="1" dirty="0" smtClean="0">
                <a:solidFill>
                  <a:srgbClr val="000000"/>
                </a:solidFill>
              </a:rPr>
              <a:t> </a:t>
            </a:r>
            <a:r>
              <a:rPr lang="it-IT" sz="2000" b="1" dirty="0" err="1" smtClean="0">
                <a:solidFill>
                  <a:srgbClr val="000000"/>
                </a:solidFill>
              </a:rPr>
              <a:t>sequentialization</a:t>
            </a:r>
            <a:r>
              <a:rPr lang="it-IT" sz="2000" b="1" dirty="0" smtClean="0">
                <a:solidFill>
                  <a:srgbClr val="000000"/>
                </a:solidFill>
              </a:rPr>
              <a:t> for </a:t>
            </a:r>
            <a:r>
              <a:rPr lang="it-IT" sz="2000" b="1" dirty="0" err="1" smtClean="0">
                <a:solidFill>
                  <a:srgbClr val="000000"/>
                </a:solidFill>
              </a:rPr>
              <a:t>periodic</a:t>
            </a:r>
            <a:r>
              <a:rPr lang="it-IT" sz="2000" b="1" dirty="0" smtClean="0">
                <a:solidFill>
                  <a:srgbClr val="000000"/>
                </a:solidFill>
              </a:rPr>
              <a:t> </a:t>
            </a:r>
            <a:r>
              <a:rPr lang="it-IT" sz="2000" b="1" dirty="0" err="1" smtClean="0">
                <a:solidFill>
                  <a:srgbClr val="000000"/>
                </a:solidFill>
              </a:rPr>
              <a:t>programs</a:t>
            </a:r>
            <a:endParaRPr lang="it-IT" sz="2000" b="1" dirty="0">
              <a:solidFill>
                <a:srgbClr val="000000"/>
              </a:solidFill>
            </a:endParaRPr>
          </a:p>
          <a:p>
            <a:pPr marL="114300" indent="0">
              <a:buFontTx/>
              <a:buNone/>
              <a:defRPr/>
            </a:pPr>
            <a:r>
              <a:rPr lang="it-IT" sz="2000" b="1" dirty="0" smtClean="0">
                <a:solidFill>
                  <a:srgbClr val="000000"/>
                </a:solidFill>
              </a:rPr>
              <a:t>	         </a:t>
            </a:r>
            <a:r>
              <a:rPr lang="it-IT" sz="1600" b="1" dirty="0" smtClean="0">
                <a:solidFill>
                  <a:srgbClr val="3366FF"/>
                </a:solidFill>
              </a:rPr>
              <a:t>[</a:t>
            </a:r>
            <a:r>
              <a:rPr lang="it-IT" sz="1600" b="1" dirty="0" err="1" smtClean="0">
                <a:solidFill>
                  <a:srgbClr val="3366FF"/>
                </a:solidFill>
              </a:rPr>
              <a:t>Chaki-Gurfinkel-Sinha</a:t>
            </a:r>
            <a:r>
              <a:rPr lang="it-IT" sz="1600" b="1" dirty="0" smtClean="0">
                <a:solidFill>
                  <a:srgbClr val="3366FF"/>
                </a:solidFill>
              </a:rPr>
              <a:t>, FMCAD’14],  [</a:t>
            </a:r>
            <a:r>
              <a:rPr lang="it-IT" sz="1600" b="1" dirty="0" err="1" smtClean="0">
                <a:solidFill>
                  <a:srgbClr val="3366FF"/>
                </a:solidFill>
              </a:rPr>
              <a:t>Chaki-Gurfinkel-Strichman</a:t>
            </a:r>
            <a:r>
              <a:rPr lang="it-IT" sz="1600" b="1" dirty="0" smtClean="0">
                <a:solidFill>
                  <a:srgbClr val="3366FF"/>
                </a:solidFill>
              </a:rPr>
              <a:t>, FMCAD’13]</a:t>
            </a:r>
          </a:p>
          <a:p>
            <a:pPr marL="114300" indent="0">
              <a:buFontTx/>
              <a:buNone/>
              <a:defRPr/>
            </a:pPr>
            <a:endParaRPr lang="it-IT" sz="1100" b="1" dirty="0" smtClean="0">
              <a:solidFill>
                <a:srgbClr val="3366FF"/>
              </a:solidFill>
            </a:endParaRPr>
          </a:p>
          <a:p>
            <a:pPr marL="457200">
              <a:defRPr/>
            </a:pPr>
            <a:r>
              <a:rPr lang="it-IT" sz="2000" b="1" dirty="0" err="1"/>
              <a:t>Verifying</a:t>
            </a:r>
            <a:r>
              <a:rPr lang="it-IT" sz="2000" b="1" dirty="0"/>
              <a:t> </a:t>
            </a:r>
            <a:r>
              <a:rPr lang="it-IT" sz="2000" b="1" dirty="0" err="1"/>
              <a:t>Concurrent</a:t>
            </a:r>
            <a:r>
              <a:rPr lang="it-IT" sz="2000" b="1" dirty="0"/>
              <a:t> Programs by Memory </a:t>
            </a:r>
            <a:r>
              <a:rPr lang="it-IT" sz="2000" b="1" dirty="0" err="1" smtClean="0"/>
              <a:t>Unwinding</a:t>
            </a:r>
            <a:endParaRPr lang="it-IT" sz="2000" b="1" dirty="0" smtClean="0"/>
          </a:p>
          <a:p>
            <a:pPr marL="114300" lvl="3" indent="0">
              <a:buNone/>
              <a:defRPr/>
            </a:pPr>
            <a:r>
              <a:rPr lang="it-IT" sz="1600" b="1" dirty="0" smtClean="0">
                <a:solidFill>
                  <a:srgbClr val="3366FF"/>
                </a:solidFill>
              </a:rPr>
              <a:t>		                     [</a:t>
            </a:r>
            <a:r>
              <a:rPr lang="it-IT" sz="1600" b="1" dirty="0" err="1">
                <a:solidFill>
                  <a:srgbClr val="3366FF"/>
                </a:solidFill>
              </a:rPr>
              <a:t>Tomasco</a:t>
            </a:r>
            <a:r>
              <a:rPr lang="it-IT" sz="1600" b="1" dirty="0">
                <a:solidFill>
                  <a:srgbClr val="3366FF"/>
                </a:solidFill>
              </a:rPr>
              <a:t>-Omar Inverso-Fischer-La Torre-Parlato, TACAS'</a:t>
            </a:r>
            <a:r>
              <a:rPr lang="it-IT" sz="1600" b="1" dirty="0" smtClean="0">
                <a:solidFill>
                  <a:srgbClr val="3366FF"/>
                </a:solidFill>
              </a:rPr>
              <a:t>15]</a:t>
            </a:r>
            <a:endParaRPr lang="it-IT" sz="2000" b="1" dirty="0" smtClean="0"/>
          </a:p>
          <a:p>
            <a:pPr marL="457200">
              <a:defRPr/>
            </a:pPr>
            <a:r>
              <a:rPr lang="it-IT" sz="2000" b="1" dirty="0" smtClean="0">
                <a:solidFill>
                  <a:srgbClr val="0000FF"/>
                </a:solidFill>
              </a:rPr>
              <a:t>The </a:t>
            </a:r>
            <a:r>
              <a:rPr lang="it-IT" sz="2000" b="1" dirty="0" err="1" smtClean="0">
                <a:solidFill>
                  <a:srgbClr val="0000FF"/>
                </a:solidFill>
              </a:rPr>
              <a:t>Treewidth</a:t>
            </a:r>
            <a:r>
              <a:rPr lang="it-IT" sz="2000" b="1" dirty="0" smtClean="0">
                <a:solidFill>
                  <a:srgbClr val="0000FF"/>
                </a:solidFill>
              </a:rPr>
              <a:t> of </a:t>
            </a:r>
            <a:r>
              <a:rPr lang="it-IT" sz="2000" b="1" dirty="0" err="1" smtClean="0">
                <a:solidFill>
                  <a:srgbClr val="0000FF"/>
                </a:solidFill>
              </a:rPr>
              <a:t>Auxiliary</a:t>
            </a:r>
            <a:r>
              <a:rPr lang="it-IT" sz="2000" b="1" dirty="0" smtClean="0">
                <a:solidFill>
                  <a:srgbClr val="0000FF"/>
                </a:solidFill>
              </a:rPr>
              <a:t> Storage</a:t>
            </a:r>
            <a:r>
              <a:rPr lang="it-IT" sz="2000" b="1" dirty="0" smtClean="0"/>
              <a:t>              </a:t>
            </a:r>
            <a:r>
              <a:rPr lang="it-IT" sz="1700" b="1" dirty="0" smtClean="0">
                <a:solidFill>
                  <a:srgbClr val="0000FF"/>
                </a:solidFill>
              </a:rPr>
              <a:t>[</a:t>
            </a:r>
            <a:r>
              <a:rPr lang="it-IT" sz="1700" b="1" dirty="0" err="1" smtClean="0">
                <a:solidFill>
                  <a:srgbClr val="0000FF"/>
                </a:solidFill>
              </a:rPr>
              <a:t>Madhusudan</a:t>
            </a:r>
            <a:r>
              <a:rPr lang="it-IT" sz="1700" b="1" dirty="0" smtClean="0">
                <a:solidFill>
                  <a:srgbClr val="0000FF"/>
                </a:solidFill>
              </a:rPr>
              <a:t>-</a:t>
            </a:r>
            <a:r>
              <a:rPr lang="it-IT" sz="1700" b="1" dirty="0">
                <a:solidFill>
                  <a:srgbClr val="0000FF"/>
                </a:solidFill>
              </a:rPr>
              <a:t>Parlato, </a:t>
            </a:r>
            <a:r>
              <a:rPr lang="it-IT" sz="1700" b="1" dirty="0" smtClean="0">
                <a:solidFill>
                  <a:srgbClr val="0000FF"/>
                </a:solidFill>
              </a:rPr>
              <a:t>POPL’</a:t>
            </a:r>
            <a:r>
              <a:rPr lang="it-IT" sz="1700" b="1" dirty="0">
                <a:solidFill>
                  <a:srgbClr val="0000FF"/>
                </a:solidFill>
              </a:rPr>
              <a:t>11]</a:t>
            </a:r>
            <a:endParaRPr lang="it-IT" sz="2000" b="1" dirty="0" smtClean="0">
              <a:solidFill>
                <a:srgbClr val="0000FF"/>
              </a:solidFill>
            </a:endParaRPr>
          </a:p>
          <a:p>
            <a:pPr marL="1371600" lvl="3" indent="0">
              <a:buFont typeface="Arial" charset="0"/>
              <a:buNone/>
              <a:defRPr/>
            </a:pPr>
            <a:endParaRPr lang="it-IT" b="1" dirty="0" smtClean="0"/>
          </a:p>
          <a:p>
            <a:pPr marL="0" indent="0">
              <a:buFontTx/>
              <a:buNone/>
              <a:defRPr/>
            </a:pPr>
            <a:endParaRPr lang="it-IT" b="1" dirty="0" smtClean="0">
              <a:solidFill>
                <a:srgbClr val="3366FF"/>
              </a:solidFil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a:p>
            <a:pPr marL="0" indent="0">
              <a:buFontTx/>
              <a:buNone/>
              <a:defRPr/>
            </a:pPr>
            <a:endParaRPr lang="it-IT" sz="2400" b="1" dirty="0">
              <a:latin typeface="Arial"/>
              <a:cs typeface="Arial"/>
            </a:endParaRPr>
          </a:p>
          <a:p>
            <a:pPr marL="0" indent="0">
              <a:buFontTx/>
              <a:buNone/>
              <a:defRPr/>
            </a:pPr>
            <a:endParaRPr lang="it-IT" sz="2400" b="1" dirty="0" smtClean="0">
              <a:latin typeface="Arial"/>
              <a:cs typeface="Arial"/>
            </a:endParaRPr>
          </a:p>
        </p:txBody>
      </p:sp>
    </p:spTree>
    <p:extLst>
      <p:ext uri="{BB962C8B-B14F-4D97-AF65-F5344CB8AC3E}">
        <p14:creationId xmlns:p14="http://schemas.microsoft.com/office/powerpoint/2010/main" val="93574474"/>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40113"/>
            <a:ext cx="9144000" cy="2341562"/>
          </a:xfrm>
          <a:solidFill>
            <a:schemeClr val="tx1"/>
          </a:solidFill>
        </p:spPr>
        <p:txBody>
          <a:bodyPr/>
          <a:lstStyle/>
          <a:p>
            <a:pPr marL="0" lvl="1" indent="0" algn="ctr">
              <a:buFont typeface="Arial" charset="0"/>
              <a:buNone/>
              <a:defRPr/>
            </a:pPr>
            <a:endParaRPr lang="en-GB" sz="1400" b="1" dirty="0" smtClean="0">
              <a:solidFill>
                <a:srgbClr val="FFFFFF"/>
              </a:solidFill>
            </a:endParaRPr>
          </a:p>
          <a:p>
            <a:pPr marL="0" lvl="1" indent="0" algn="ctr">
              <a:buFont typeface="Arial" charset="0"/>
              <a:buNone/>
              <a:defRPr/>
            </a:pPr>
            <a:r>
              <a:rPr lang="en-GB" sz="4400" b="1" dirty="0" err="1" smtClean="0">
                <a:solidFill>
                  <a:srgbClr val="FFFFFF"/>
                </a:solidFill>
              </a:rPr>
              <a:t>Sequentialization</a:t>
            </a:r>
            <a:r>
              <a:rPr lang="en-GB" sz="4400" b="1" dirty="0" smtClean="0">
                <a:solidFill>
                  <a:srgbClr val="FFFFFF"/>
                </a:solidFill>
              </a:rPr>
              <a:t> </a:t>
            </a:r>
          </a:p>
          <a:p>
            <a:pPr marL="0" lvl="1" indent="0" algn="ctr">
              <a:buFont typeface="Arial" charset="0"/>
              <a:buNone/>
              <a:defRPr/>
            </a:pPr>
            <a:r>
              <a:rPr lang="en-GB" sz="4400" b="1" dirty="0">
                <a:solidFill>
                  <a:srgbClr val="FFFFFF"/>
                </a:solidFill>
              </a:rPr>
              <a:t> </a:t>
            </a:r>
            <a:r>
              <a:rPr lang="en-GB" sz="4400" b="1" dirty="0" smtClean="0">
                <a:solidFill>
                  <a:srgbClr val="FFFFFF"/>
                </a:solidFill>
              </a:rPr>
              <a:t>   targeting BMC</a:t>
            </a:r>
            <a:endParaRPr lang="en-GB" sz="4400" b="1"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Content Placeholder 2"/>
          <p:cNvSpPr>
            <a:spLocks noGrp="1"/>
          </p:cNvSpPr>
          <p:nvPr>
            <p:ph idx="1"/>
          </p:nvPr>
        </p:nvSpPr>
        <p:spPr bwMode="auto">
          <a:xfrm>
            <a:off x="0" y="2895600"/>
            <a:ext cx="9144000" cy="3186113"/>
          </a:xfrm>
          <a:solidFill>
            <a:schemeClr val="tx1"/>
          </a:solidFill>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457200" lvl="1" indent="0">
              <a:buFont typeface="Arial" charset="0"/>
              <a:buNone/>
              <a:defRPr/>
            </a:pPr>
            <a:r>
              <a:rPr lang="en-GB" sz="4300" b="1" dirty="0" smtClean="0">
                <a:solidFill>
                  <a:srgbClr val="008000"/>
                </a:solidFill>
                <a:latin typeface="Calibri" charset="0"/>
                <a:cs typeface="MS PGothic" charset="0"/>
              </a:rPr>
              <a:t>First attempt :</a:t>
            </a:r>
          </a:p>
          <a:p>
            <a:pPr marL="457200" lvl="1" indent="0">
              <a:buFont typeface="Arial" charset="0"/>
              <a:buNone/>
              <a:defRPr/>
            </a:pPr>
            <a:r>
              <a:rPr lang="en-GB" sz="4300" b="1" dirty="0" smtClean="0">
                <a:solidFill>
                  <a:srgbClr val="FFFFFF"/>
                </a:solidFill>
                <a:latin typeface="Calibri" charset="0"/>
                <a:cs typeface="MS PGothic" charset="0"/>
              </a:rPr>
              <a:t>LR</a:t>
            </a:r>
            <a:r>
              <a:rPr lang="en-GB" sz="4300" b="1" dirty="0" smtClean="0">
                <a:solidFill>
                  <a:schemeClr val="tx1">
                    <a:lumMod val="65000"/>
                    <a:lumOff val="35000"/>
                  </a:schemeClr>
                </a:solidFill>
                <a:latin typeface="Calibri" charset="0"/>
                <a:cs typeface="MS PGothic" charset="0"/>
              </a:rPr>
              <a:t>  </a:t>
            </a:r>
            <a:r>
              <a:rPr lang="en-GB" sz="4300" b="1" dirty="0" smtClean="0">
                <a:solidFill>
                  <a:srgbClr val="FFFFFF"/>
                </a:solidFill>
                <a:latin typeface="Calibri" charset="0"/>
                <a:cs typeface="MS PGothic" charset="0"/>
              </a:rPr>
              <a:t>seq. as a code-to-code translation </a:t>
            </a:r>
          </a:p>
          <a:p>
            <a:pPr marL="457200" lvl="1" indent="0">
              <a:buFont typeface="Arial" charset="0"/>
              <a:buNone/>
              <a:defRPr/>
            </a:pPr>
            <a:endParaRPr lang="en-GB" sz="1900" b="1" dirty="0">
              <a:solidFill>
                <a:srgbClr val="FFFFFF"/>
              </a:solidFill>
              <a:latin typeface="Calibri" charset="0"/>
              <a:cs typeface="MS PGothic" charset="0"/>
            </a:endParaRPr>
          </a:p>
          <a:p>
            <a:pPr marL="457200" lvl="1" indent="0">
              <a:buFont typeface="Arial" charset="0"/>
              <a:buNone/>
              <a:defRPr/>
            </a:pPr>
            <a:r>
              <a:rPr lang="en-GB" sz="2200" b="1" dirty="0">
                <a:solidFill>
                  <a:schemeClr val="bg2">
                    <a:lumMod val="60000"/>
                    <a:lumOff val="40000"/>
                  </a:schemeClr>
                </a:solidFill>
                <a:latin typeface="Calibri" charset="0"/>
                <a:cs typeface="MS PGothic" charset="0"/>
              </a:rPr>
              <a:t>f</a:t>
            </a:r>
            <a:r>
              <a:rPr lang="en-GB" sz="2200" b="1" dirty="0" smtClean="0">
                <a:solidFill>
                  <a:schemeClr val="bg2">
                    <a:lumMod val="60000"/>
                    <a:lumOff val="40000"/>
                  </a:schemeClr>
                </a:solidFill>
                <a:latin typeface="Calibri" charset="0"/>
                <a:cs typeface="MS PGothic" charset="0"/>
              </a:rPr>
              <a:t>or C programs + </a:t>
            </a:r>
            <a:r>
              <a:rPr lang="en-GB" sz="2200" b="1" dirty="0" err="1" smtClean="0">
                <a:solidFill>
                  <a:schemeClr val="bg2">
                    <a:lumMod val="60000"/>
                    <a:lumOff val="40000"/>
                  </a:schemeClr>
                </a:solidFill>
                <a:latin typeface="Calibri" charset="0"/>
                <a:cs typeface="MS PGothic" charset="0"/>
              </a:rPr>
              <a:t>Pthread</a:t>
            </a:r>
            <a:endParaRPr lang="en-GB" sz="2200" b="1" dirty="0">
              <a:solidFill>
                <a:schemeClr val="bg2">
                  <a:lumMod val="60000"/>
                  <a:lumOff val="40000"/>
                </a:schemeClr>
              </a:solidFill>
              <a:latin typeface="Calibri" charset="0"/>
              <a:cs typeface="MS PGothic" charset="0"/>
            </a:endParaRPr>
          </a:p>
          <a:p>
            <a:pPr marL="457200" lvl="1" indent="0">
              <a:buFont typeface="Arial" charset="0"/>
              <a:buNone/>
              <a:defRPr/>
            </a:pPr>
            <a:r>
              <a:rPr lang="en-GB" sz="2200" b="1" dirty="0" err="1" smtClean="0">
                <a:solidFill>
                  <a:schemeClr val="bg2">
                    <a:lumMod val="60000"/>
                    <a:lumOff val="40000"/>
                  </a:schemeClr>
                </a:solidFill>
                <a:latin typeface="Calibri" charset="0"/>
                <a:cs typeface="MS PGothic" charset="0"/>
              </a:rPr>
              <a:t>CSeq</a:t>
            </a:r>
            <a:r>
              <a:rPr lang="en-GB" sz="2200" b="1" dirty="0" smtClean="0">
                <a:solidFill>
                  <a:schemeClr val="bg2">
                    <a:lumMod val="60000"/>
                    <a:lumOff val="40000"/>
                  </a:schemeClr>
                </a:solidFill>
                <a:latin typeface="Calibri" charset="0"/>
                <a:cs typeface="MS PGothic" charset="0"/>
              </a:rPr>
              <a:t> website:  </a:t>
            </a:r>
            <a:r>
              <a:rPr lang="en-GB" sz="2200" b="1" dirty="0" err="1" smtClean="0">
                <a:solidFill>
                  <a:schemeClr val="bg2">
                    <a:lumMod val="60000"/>
                    <a:lumOff val="40000"/>
                  </a:schemeClr>
                </a:solidFill>
                <a:latin typeface="Courier"/>
                <a:cs typeface="Courier"/>
              </a:rPr>
              <a:t>users.ecs.soton.ac.uk</a:t>
            </a:r>
            <a:r>
              <a:rPr lang="en-GB" sz="2200" b="1" dirty="0">
                <a:solidFill>
                  <a:schemeClr val="bg2">
                    <a:lumMod val="60000"/>
                    <a:lumOff val="40000"/>
                  </a:schemeClr>
                </a:solidFill>
                <a:latin typeface="Courier"/>
                <a:cs typeface="Courier"/>
              </a:rPr>
              <a:t>/gp4/</a:t>
            </a:r>
            <a:r>
              <a:rPr lang="en-GB" sz="2200" b="1" dirty="0" err="1">
                <a:solidFill>
                  <a:schemeClr val="bg2">
                    <a:lumMod val="60000"/>
                    <a:lumOff val="40000"/>
                  </a:schemeClr>
                </a:solidFill>
                <a:latin typeface="Courier"/>
                <a:cs typeface="Courier"/>
              </a:rPr>
              <a:t>cseq</a:t>
            </a:r>
            <a:r>
              <a:rPr lang="en-GB" sz="2200" b="1" dirty="0">
                <a:solidFill>
                  <a:schemeClr val="bg2">
                    <a:lumMod val="60000"/>
                    <a:lumOff val="40000"/>
                  </a:schemeClr>
                </a:solidFill>
                <a:latin typeface="Courier"/>
                <a:cs typeface="Courier"/>
              </a:rPr>
              <a:t>/</a:t>
            </a:r>
            <a:endParaRPr lang="en-GB" sz="2200" b="1" dirty="0" smtClean="0">
              <a:solidFill>
                <a:schemeClr val="bg2">
                  <a:lumMod val="60000"/>
                  <a:lumOff val="40000"/>
                </a:schemeClr>
              </a:solidFill>
              <a:latin typeface="Courier"/>
              <a:cs typeface="Courier"/>
            </a:endParaRPr>
          </a:p>
          <a:p>
            <a:pPr marL="457200" lvl="1" indent="0">
              <a:buFont typeface="Arial" charset="0"/>
              <a:buNone/>
              <a:defRPr/>
            </a:pPr>
            <a:endParaRPr lang="en-GB" sz="4400" b="1" dirty="0" smtClean="0">
              <a:solidFill>
                <a:srgbClr val="FFFFFF"/>
              </a:solidFill>
              <a:latin typeface="Calibri" charset="0"/>
              <a:cs typeface="MS PGothic" charset="0"/>
            </a:endParaRPr>
          </a:p>
        </p:txBody>
      </p:sp>
      <p:sp>
        <p:nvSpPr>
          <p:cNvPr id="106498" name="Rectangle 1"/>
          <p:cNvSpPr>
            <a:spLocks noChangeArrowheads="1"/>
          </p:cNvSpPr>
          <p:nvPr/>
        </p:nvSpPr>
        <p:spPr bwMode="auto">
          <a:xfrm>
            <a:off x="2374900" y="5626100"/>
            <a:ext cx="42386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20000"/>
              </a:spcBef>
            </a:pPr>
            <a:r>
              <a:rPr lang="en-US" sz="2000" b="1">
                <a:solidFill>
                  <a:srgbClr val="3366FF"/>
                </a:solidFill>
                <a:latin typeface="Arial" charset="0"/>
                <a:cs typeface="Arial" charset="0"/>
              </a:rPr>
              <a:t>[Fischer-Inverso-Parlato, ASE’13]  </a:t>
            </a:r>
          </a:p>
        </p:txBody>
      </p:sp>
    </p:spTree>
    <p:extLst>
      <p:ext uri="{BB962C8B-B14F-4D97-AF65-F5344CB8AC3E}">
        <p14:creationId xmlns:p14="http://schemas.microsoft.com/office/powerpoint/2010/main" val="36737922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Concurrency verification</a:t>
            </a:r>
            <a:endParaRPr lang="en-GB" sz="3200" dirty="0"/>
          </a:p>
        </p:txBody>
      </p:sp>
      <p:sp>
        <p:nvSpPr>
          <p:cNvPr id="3" name="Content Placeholder 2"/>
          <p:cNvSpPr>
            <a:spLocks noGrp="1"/>
          </p:cNvSpPr>
          <p:nvPr>
            <p:ph idx="1"/>
          </p:nvPr>
        </p:nvSpPr>
        <p:spPr/>
        <p:txBody>
          <a:bodyPr/>
          <a:lstStyle/>
          <a:p>
            <a:pPr>
              <a:buNone/>
            </a:pPr>
            <a:r>
              <a:rPr lang="en-GB" dirty="0" smtClean="0"/>
              <a:t>What happens here...???</a:t>
            </a:r>
            <a:endParaRPr lang="en-GB" dirty="0"/>
          </a:p>
        </p:txBody>
      </p:sp>
      <p:sp>
        <p:nvSpPr>
          <p:cNvPr id="4" name="Content Placeholder 2"/>
          <p:cNvSpPr txBox="1">
            <a:spLocks/>
          </p:cNvSpPr>
          <p:nvPr/>
        </p:nvSpPr>
        <p:spPr bwMode="auto">
          <a:xfrm>
            <a:off x="228600" y="1600200"/>
            <a:ext cx="4860925" cy="5105400"/>
          </a:xfrm>
          <a:prstGeom prst="rect">
            <a:avLst/>
          </a:prstGeom>
          <a:solidFill>
            <a:schemeClr val="bg2">
              <a:lumMod val="40000"/>
              <a:lumOff val="60000"/>
            </a:schemeClr>
          </a:solidFill>
          <a:ln w="9525">
            <a:noFill/>
            <a:miter lim="800000"/>
            <a:headEnd/>
            <a:tailEnd/>
          </a:ln>
        </p:spPr>
        <p:txBody>
          <a:bodyPr vert="horz" wrap="square" lIns="91440" tIns="45720" rIns="91440" bIns="45720" numCol="1" anchor="t" anchorCtr="0" compatLnSpc="1">
            <a:prstTxWarp prst="textNoShape">
              <a:avLst/>
            </a:prstTxWarp>
            <a:noAutofit/>
          </a:bodyPr>
          <a:lstStyle/>
          <a:p>
            <a:pPr>
              <a:spcBef>
                <a:spcPct val="20000"/>
              </a:spcBef>
              <a:buClr>
                <a:schemeClr val="tx1"/>
              </a:buClr>
              <a:defRPr/>
            </a:pP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int</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n=0; </a:t>
            </a:r>
            <a:r>
              <a:rPr lang="en-US" altLang="en-US" sz="1600" b="1" kern="0" dirty="0" smtClean="0">
                <a:solidFill>
                  <a:srgbClr val="606060"/>
                </a:solidFill>
                <a:latin typeface="Lucida Console" pitchFamily="49" charset="0"/>
              </a:rPr>
              <a:t>//atomic shared variable</a:t>
            </a:r>
            <a:endPar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endParaRP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endParaRPr kumimoji="0" lang="en-US" altLang="en-US" sz="700" b="1" i="0" u="none" strike="noStrike" kern="0" cap="none" spc="0" normalizeH="0" baseline="0" noProof="0" dirty="0" smtClean="0">
              <a:ln>
                <a:noFill/>
              </a:ln>
              <a:solidFill>
                <a:schemeClr val="tx1"/>
              </a:solidFill>
              <a:effectLst/>
              <a:uLnTx/>
              <a:uFillTx/>
              <a:latin typeface="Lucida Console" pitchFamily="49" charset="0"/>
              <a:cs typeface="+mn-cs"/>
            </a:endParaRP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int</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P(void) {</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int</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tmp</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i</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=1;</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while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i</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&lt;=10) {</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tmp</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 n;</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n =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tmp</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+ 1;</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i</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 </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endParaRPr kumimoji="0" lang="en-US" altLang="en-US" sz="900" b="1" i="0" u="none" strike="noStrike" kern="0" cap="none" spc="0" normalizeH="0" baseline="0" noProof="0" dirty="0" smtClean="0">
              <a:ln>
                <a:noFill/>
              </a:ln>
              <a:solidFill>
                <a:schemeClr val="tx1"/>
              </a:solidFill>
              <a:effectLst/>
              <a:uLnTx/>
              <a:uFillTx/>
              <a:latin typeface="Lucida Console" pitchFamily="49" charset="0"/>
              <a:cs typeface="+mn-cs"/>
            </a:endParaRP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int</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main (void)</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id1 =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thread_create</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(P);</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id2 = </a:t>
            </a:r>
            <a:r>
              <a:rPr kumimoji="0" lang="en-US" altLang="en-US" sz="1600" b="1" i="0" u="none" strike="noStrike" kern="0" cap="none" spc="0" normalizeH="0" baseline="0" noProof="0" dirty="0" err="1" smtClean="0">
                <a:ln>
                  <a:noFill/>
                </a:ln>
                <a:solidFill>
                  <a:schemeClr val="tx1"/>
                </a:solidFill>
                <a:effectLst/>
                <a:uLnTx/>
                <a:uFillTx/>
                <a:latin typeface="Lucida Console" pitchFamily="49" charset="0"/>
                <a:cs typeface="+mn-cs"/>
              </a:rPr>
              <a:t>thread_create</a:t>
            </a: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(P);</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join( id1 );</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join( id2 );</a:t>
            </a: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   assert(n == 20);</a:t>
            </a:r>
            <a:endParaRPr kumimoji="0" lang="en-US" altLang="ja-JP" sz="1600" b="1" i="0" u="none" strike="noStrike" kern="0" cap="none" spc="0" normalizeH="0" baseline="0" noProof="0" dirty="0" smtClean="0">
              <a:ln>
                <a:noFill/>
              </a:ln>
              <a:solidFill>
                <a:schemeClr val="tx1"/>
              </a:solidFill>
              <a:effectLst/>
              <a:uLnTx/>
              <a:uFillTx/>
              <a:latin typeface="Lucida Console" pitchFamily="49" charset="0"/>
              <a:cs typeface="+mn-cs"/>
            </a:endParaRPr>
          </a:p>
          <a:p>
            <a:pPr marL="0" marR="0" lvl="0" indent="0" algn="l" defTabSz="914400" rtl="0" eaLnBrk="1" fontAlgn="base" latinLnBrk="0" hangingPunct="1">
              <a:lnSpc>
                <a:spcPct val="100000"/>
              </a:lnSpc>
              <a:spcBef>
                <a:spcPct val="20000"/>
              </a:spcBef>
              <a:spcAft>
                <a:spcPct val="0"/>
              </a:spcAft>
              <a:buClr>
                <a:schemeClr val="tx1"/>
              </a:buClr>
              <a:buSzTx/>
              <a:buFontTx/>
              <a:buNone/>
              <a:tabLst/>
              <a:defRPr/>
            </a:pPr>
            <a:r>
              <a:rPr kumimoji="0" lang="en-US" altLang="en-US" sz="1600" b="1" i="0" u="none" strike="noStrike" kern="0" cap="none" spc="0" normalizeH="0" baseline="0" noProof="0" dirty="0" smtClean="0">
                <a:ln>
                  <a:noFill/>
                </a:ln>
                <a:solidFill>
                  <a:schemeClr val="tx1"/>
                </a:solidFill>
                <a:effectLst/>
                <a:uLnTx/>
                <a:uFillTx/>
                <a:latin typeface="Lucida Console" pitchFamily="49" charset="0"/>
                <a:cs typeface="+mn-cs"/>
              </a:rPr>
              <a:t>}</a:t>
            </a:r>
          </a:p>
        </p:txBody>
      </p:sp>
      <p:sp>
        <p:nvSpPr>
          <p:cNvPr id="5" name="Content Placeholder 2"/>
          <p:cNvSpPr txBox="1">
            <a:spLocks/>
          </p:cNvSpPr>
          <p:nvPr/>
        </p:nvSpPr>
        <p:spPr bwMode="auto">
          <a:xfrm>
            <a:off x="5241925" y="1600200"/>
            <a:ext cx="3778250" cy="4899025"/>
          </a:xfrm>
          <a:prstGeom prst="rect">
            <a:avLst/>
          </a:prstGeom>
          <a:noFill/>
          <a:ln w="9525">
            <a:noFill/>
            <a:miter lim="800000"/>
            <a:headEnd/>
            <a:tailEnd/>
          </a:ln>
        </p:spPr>
        <p:txBody>
          <a:bodyPr/>
          <a:lstStyle/>
          <a:p>
            <a:pPr eaLnBrk="1" hangingPunct="1">
              <a:spcBef>
                <a:spcPct val="20000"/>
              </a:spcBef>
            </a:pPr>
            <a:endParaRPr lang="en-US" altLang="en-US" sz="1600" b="1" dirty="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endParaRPr lang="en-US" altLang="en-US" sz="1600" b="1" dirty="0" smtClean="0">
              <a:solidFill>
                <a:srgbClr val="FF0000"/>
              </a:solidFill>
              <a:latin typeface="Courier" charset="0"/>
            </a:endParaRPr>
          </a:p>
          <a:p>
            <a:pPr eaLnBrk="1" hangingPunct="1">
              <a:spcBef>
                <a:spcPct val="20000"/>
              </a:spcBef>
            </a:pPr>
            <a:r>
              <a:rPr lang="en-US" altLang="en-US" sz="2800" dirty="0" smtClean="0">
                <a:latin typeface="+mn-lt"/>
              </a:rPr>
              <a:t>Which values can n actually have?</a:t>
            </a:r>
            <a:endParaRPr lang="en-US" altLang="en-US" sz="2800" dirty="0">
              <a:latin typeface="+mn-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hape 1764"/>
          <p:cNvSpPr>
            <a:spLocks noGrp="1"/>
          </p:cNvSpPr>
          <p:nvPr>
            <p:ph type="body" idx="1"/>
          </p:nvPr>
        </p:nvSpPr>
        <p:spPr bwMode="auto">
          <a:xfrm>
            <a:off x="457200" y="1851025"/>
            <a:ext cx="8229600" cy="4525963"/>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p:txBody>
      </p:sp>
      <p:sp>
        <p:nvSpPr>
          <p:cNvPr id="117762" name="Title 2"/>
          <p:cNvSpPr>
            <a:spLocks noGrp="1"/>
          </p:cNvSpPr>
          <p:nvPr>
            <p:ph type="title"/>
          </p:nvPr>
        </p:nvSpPr>
        <p:spPr>
          <a:xfrm>
            <a:off x="0" y="0"/>
            <a:ext cx="9156700" cy="762000"/>
          </a:xfrm>
        </p:spPr>
        <p:txBody>
          <a:bodyPr/>
          <a:lstStyle/>
          <a:p>
            <a:pPr algn="l"/>
            <a:r>
              <a:rPr lang="en-GB" sz="2800">
                <a:latin typeface="Arial" charset="0"/>
              </a:rPr>
              <a:t>  Implementations of variants of LR schema </a:t>
            </a:r>
            <a:r>
              <a:rPr lang="en-GB" sz="1600">
                <a:latin typeface="Arial" charset="0"/>
              </a:rPr>
              <a:t>(SMT-based)</a:t>
            </a:r>
            <a:endParaRPr lang="en-US">
              <a:solidFill>
                <a:schemeClr val="bg1"/>
              </a:solidFill>
              <a:latin typeface="Arial" charset="0"/>
            </a:endParaRPr>
          </a:p>
        </p:txBody>
      </p:sp>
      <p:sp>
        <p:nvSpPr>
          <p:cNvPr id="4" name="Content Placeholder 2"/>
          <p:cNvSpPr txBox="1">
            <a:spLocks/>
          </p:cNvSpPr>
          <p:nvPr/>
        </p:nvSpPr>
        <p:spPr>
          <a:xfrm>
            <a:off x="450850" y="1200150"/>
            <a:ext cx="8229600" cy="4972050"/>
          </a:xfrm>
          <a:prstGeom prst="rect">
            <a:avLst/>
          </a:prstGeom>
          <a:ln>
            <a:noFill/>
          </a:ln>
        </p:spPr>
        <p:txBody>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FontTx/>
              <a:buNone/>
              <a:defRPr/>
            </a:pPr>
            <a:r>
              <a:rPr lang="it-IT" altLang="it-IT" sz="2000" b="1" dirty="0" err="1" smtClean="0"/>
              <a:t>Corral</a:t>
            </a:r>
            <a:r>
              <a:rPr lang="it-IT" altLang="it-IT" sz="2000" dirty="0" smtClean="0"/>
              <a:t>  (SMT-</a:t>
            </a:r>
            <a:r>
              <a:rPr lang="it-IT" altLang="it-IT" sz="2000" dirty="0" err="1" smtClean="0"/>
              <a:t>based</a:t>
            </a:r>
            <a:r>
              <a:rPr lang="it-IT" altLang="it-IT" sz="2000" dirty="0" smtClean="0"/>
              <a:t> </a:t>
            </a:r>
            <a:r>
              <a:rPr lang="it-IT" altLang="it-IT" sz="2000" dirty="0" err="1" smtClean="0"/>
              <a:t>analysis</a:t>
            </a:r>
            <a:r>
              <a:rPr lang="it-IT" altLang="it-IT" sz="2000" dirty="0" smtClean="0"/>
              <a:t> for Boogie </a:t>
            </a:r>
            <a:r>
              <a:rPr lang="it-IT" altLang="it-IT" sz="2000" dirty="0" err="1" smtClean="0"/>
              <a:t>programs</a:t>
            </a:r>
            <a:r>
              <a:rPr lang="it-IT" altLang="it-IT" sz="2000" dirty="0" smtClean="0"/>
              <a:t>)</a:t>
            </a:r>
            <a:r>
              <a:rPr lang="it-IT" altLang="it-IT" sz="2400" dirty="0"/>
              <a:t>		                                     </a:t>
            </a:r>
            <a:r>
              <a:rPr lang="it-IT" altLang="it-IT" dirty="0"/>
              <a:t> </a:t>
            </a:r>
            <a:endParaRPr lang="it-IT" altLang="it-IT" dirty="0" smtClean="0"/>
          </a:p>
          <a:p>
            <a:pPr lvl="2">
              <a:buFont typeface="Lucida Grande"/>
              <a:buChar char="–"/>
              <a:defRPr/>
            </a:pPr>
            <a:r>
              <a:rPr lang="it-IT" altLang="it-IT" sz="1600" b="1" dirty="0" smtClean="0">
                <a:solidFill>
                  <a:srgbClr val="0000FF"/>
                </a:solidFill>
              </a:rPr>
              <a:t>[ </a:t>
            </a:r>
            <a:r>
              <a:rPr lang="it-IT" altLang="it-IT" sz="1600" b="1" dirty="0" err="1" smtClean="0">
                <a:solidFill>
                  <a:srgbClr val="0000FF"/>
                </a:solidFill>
              </a:rPr>
              <a:t>Lal</a:t>
            </a:r>
            <a:r>
              <a:rPr lang="it-IT" altLang="it-IT" sz="1600" b="1" dirty="0">
                <a:solidFill>
                  <a:srgbClr val="0000FF"/>
                </a:solidFill>
              </a:rPr>
              <a:t>–</a:t>
            </a:r>
            <a:r>
              <a:rPr lang="it-IT" altLang="it-IT" sz="1600" b="1" dirty="0" err="1" smtClean="0">
                <a:solidFill>
                  <a:srgbClr val="0000FF"/>
                </a:solidFill>
              </a:rPr>
              <a:t>Qadeer</a:t>
            </a:r>
            <a:r>
              <a:rPr lang="it-IT" altLang="it-IT" sz="1600" b="1" dirty="0">
                <a:solidFill>
                  <a:srgbClr val="0000FF"/>
                </a:solidFill>
              </a:rPr>
              <a:t>–</a:t>
            </a:r>
            <a:r>
              <a:rPr lang="it-IT" altLang="it-IT" sz="1600" b="1" dirty="0" err="1" smtClean="0">
                <a:solidFill>
                  <a:srgbClr val="0000FF"/>
                </a:solidFill>
              </a:rPr>
              <a:t>Lahiri</a:t>
            </a:r>
            <a:r>
              <a:rPr lang="it-IT" altLang="it-IT" sz="1600" b="1" dirty="0">
                <a:solidFill>
                  <a:srgbClr val="0000FF"/>
                </a:solidFill>
              </a:rPr>
              <a:t>,</a:t>
            </a:r>
            <a:r>
              <a:rPr lang="it-IT" altLang="it-IT" sz="1600" b="1" dirty="0" smtClean="0">
                <a:solidFill>
                  <a:srgbClr val="0000FF"/>
                </a:solidFill>
              </a:rPr>
              <a:t> </a:t>
            </a:r>
            <a:r>
              <a:rPr lang="it-IT" altLang="it-IT" sz="1600" b="1" dirty="0">
                <a:solidFill>
                  <a:srgbClr val="0000FF"/>
                </a:solidFill>
              </a:rPr>
              <a:t>CAV’12 </a:t>
            </a:r>
            <a:r>
              <a:rPr lang="it-IT" altLang="it-IT" sz="1600" b="1" dirty="0" smtClean="0">
                <a:solidFill>
                  <a:srgbClr val="0000FF"/>
                </a:solidFill>
              </a:rPr>
              <a:t>]</a:t>
            </a:r>
          </a:p>
          <a:p>
            <a:pPr lvl="2">
              <a:buFont typeface="Lucida Grande"/>
              <a:buChar char="–"/>
              <a:defRPr/>
            </a:pPr>
            <a:r>
              <a:rPr lang="it-IT" altLang="it-IT" sz="1600" b="1" dirty="0" smtClean="0">
                <a:solidFill>
                  <a:srgbClr val="0000FF"/>
                </a:solidFill>
              </a:rPr>
              <a:t>[ </a:t>
            </a:r>
            <a:r>
              <a:rPr lang="it-IT" altLang="it-IT" sz="1600" b="1" dirty="0" err="1" smtClean="0">
                <a:solidFill>
                  <a:srgbClr val="0000FF"/>
                </a:solidFill>
              </a:rPr>
              <a:t>Lal</a:t>
            </a:r>
            <a:r>
              <a:rPr lang="it-IT" altLang="it-IT" sz="1600" b="1" dirty="0">
                <a:solidFill>
                  <a:srgbClr val="0000FF"/>
                </a:solidFill>
              </a:rPr>
              <a:t>–</a:t>
            </a:r>
            <a:r>
              <a:rPr lang="it-IT" altLang="it-IT" sz="1600" b="1" dirty="0" err="1" smtClean="0">
                <a:solidFill>
                  <a:srgbClr val="0000FF"/>
                </a:solidFill>
              </a:rPr>
              <a:t>Qadeer</a:t>
            </a:r>
            <a:r>
              <a:rPr lang="it-IT" altLang="it-IT" sz="1600" b="1" dirty="0" smtClean="0">
                <a:solidFill>
                  <a:srgbClr val="0000FF"/>
                </a:solidFill>
              </a:rPr>
              <a:t>, FSE’14 ]</a:t>
            </a:r>
            <a:endParaRPr lang="it-IT" altLang="it-IT" sz="1600" b="1" dirty="0">
              <a:solidFill>
                <a:srgbClr val="0000FF"/>
              </a:solidFill>
            </a:endParaRPr>
          </a:p>
          <a:p>
            <a:pPr marL="0" indent="0">
              <a:buFontTx/>
              <a:buNone/>
              <a:defRPr/>
            </a:pPr>
            <a:endParaRPr lang="it-IT" altLang="it-IT" b="1" dirty="0" smtClean="0"/>
          </a:p>
          <a:p>
            <a:pPr marL="0" indent="0">
              <a:buFontTx/>
              <a:buNone/>
              <a:defRPr/>
            </a:pPr>
            <a:r>
              <a:rPr lang="it-IT" altLang="it-IT" sz="2000" b="1" dirty="0" err="1" smtClean="0">
                <a:solidFill>
                  <a:srgbClr val="0000FF"/>
                </a:solidFill>
              </a:rPr>
              <a:t>CSeq</a:t>
            </a:r>
            <a:r>
              <a:rPr lang="it-IT" altLang="it-IT" sz="2000" dirty="0" smtClean="0">
                <a:solidFill>
                  <a:srgbClr val="0000FF"/>
                </a:solidFill>
              </a:rPr>
              <a:t> </a:t>
            </a:r>
            <a:r>
              <a:rPr lang="it-IT" altLang="it-IT" sz="2000" dirty="0" smtClean="0"/>
              <a:t>(code-to-code </a:t>
            </a:r>
            <a:r>
              <a:rPr lang="it-IT" altLang="it-IT" sz="2000" dirty="0" err="1" smtClean="0"/>
              <a:t>translation</a:t>
            </a:r>
            <a:r>
              <a:rPr lang="it-IT" altLang="it-IT" sz="2000" dirty="0" smtClean="0"/>
              <a:t> for C + </a:t>
            </a:r>
            <a:r>
              <a:rPr lang="it-IT" altLang="it-IT" sz="2000" dirty="0" err="1" smtClean="0"/>
              <a:t>PThread</a:t>
            </a:r>
            <a:r>
              <a:rPr lang="it-IT" altLang="it-IT" sz="2000" dirty="0" smtClean="0"/>
              <a:t>) </a:t>
            </a:r>
          </a:p>
          <a:p>
            <a:pPr lvl="2">
              <a:buFont typeface="Lucida Grande"/>
              <a:buChar char="–"/>
              <a:defRPr/>
            </a:pPr>
            <a:r>
              <a:rPr lang="it-IT" altLang="it-IT" sz="1600" b="1" dirty="0" smtClean="0">
                <a:solidFill>
                  <a:srgbClr val="0000FF"/>
                </a:solidFill>
              </a:rPr>
              <a:t>[ Fischer</a:t>
            </a:r>
            <a:r>
              <a:rPr lang="it-IT" altLang="it-IT" sz="1600" b="1" dirty="0">
                <a:solidFill>
                  <a:srgbClr val="0000FF"/>
                </a:solidFill>
              </a:rPr>
              <a:t>–</a:t>
            </a:r>
            <a:r>
              <a:rPr lang="it-IT" altLang="it-IT" sz="1600" b="1" dirty="0" smtClean="0">
                <a:solidFill>
                  <a:srgbClr val="0000FF"/>
                </a:solidFill>
              </a:rPr>
              <a:t>Inverso</a:t>
            </a:r>
            <a:r>
              <a:rPr lang="it-IT" altLang="it-IT" sz="1600" b="1" dirty="0">
                <a:solidFill>
                  <a:srgbClr val="0000FF"/>
                </a:solidFill>
              </a:rPr>
              <a:t>–</a:t>
            </a:r>
            <a:r>
              <a:rPr lang="it-IT" altLang="it-IT" sz="1600" b="1" dirty="0" smtClean="0">
                <a:solidFill>
                  <a:srgbClr val="0000FF"/>
                </a:solidFill>
              </a:rPr>
              <a:t>Parlato, ASE</a:t>
            </a:r>
            <a:r>
              <a:rPr lang="it-IT" altLang="it-IT" sz="1600" b="1" dirty="0">
                <a:solidFill>
                  <a:srgbClr val="0000FF"/>
                </a:solidFill>
              </a:rPr>
              <a:t>’13 ]</a:t>
            </a:r>
          </a:p>
          <a:p>
            <a:pPr marL="0" indent="0">
              <a:buFontTx/>
              <a:buNone/>
              <a:defRPr/>
            </a:pPr>
            <a:endParaRPr lang="en-GB" b="1" dirty="0" smtClean="0"/>
          </a:p>
          <a:p>
            <a:pPr marL="0" indent="0">
              <a:buFontTx/>
              <a:buNone/>
              <a:defRPr/>
            </a:pPr>
            <a:r>
              <a:rPr lang="en-GB" sz="2000" b="1" dirty="0" err="1" smtClean="0"/>
              <a:t>Rek</a:t>
            </a:r>
            <a:r>
              <a:rPr lang="en-GB" sz="2000" dirty="0" smtClean="0"/>
              <a:t> (</a:t>
            </a:r>
            <a:r>
              <a:rPr lang="en-US" sz="2000" dirty="0" smtClean="0"/>
              <a:t>for </a:t>
            </a:r>
            <a:r>
              <a:rPr lang="en-US" sz="2000" dirty="0"/>
              <a:t>Real-time Embedded Software Systems</a:t>
            </a:r>
            <a:r>
              <a:rPr lang="en-GB" sz="2000" dirty="0" smtClean="0"/>
              <a:t>)</a:t>
            </a:r>
            <a:r>
              <a:rPr lang="en-GB" sz="2400" dirty="0"/>
              <a:t>		                    </a:t>
            </a:r>
            <a:endParaRPr lang="en-GB" sz="2400" dirty="0" smtClean="0"/>
          </a:p>
          <a:p>
            <a:pPr lvl="2">
              <a:buFont typeface="Lucida Grande"/>
              <a:buChar char="–"/>
              <a:defRPr/>
            </a:pPr>
            <a:r>
              <a:rPr lang="en-GB" sz="1600" b="1" dirty="0" smtClean="0">
                <a:solidFill>
                  <a:srgbClr val="0000FF"/>
                </a:solidFill>
              </a:rPr>
              <a:t>[ </a:t>
            </a:r>
            <a:r>
              <a:rPr lang="en-GB" sz="1600" b="1" dirty="0" err="1" smtClean="0">
                <a:solidFill>
                  <a:srgbClr val="0000FF"/>
                </a:solidFill>
              </a:rPr>
              <a:t>Chaki</a:t>
            </a:r>
            <a:r>
              <a:rPr lang="it-IT" altLang="it-IT" sz="1600" b="1" dirty="0">
                <a:solidFill>
                  <a:srgbClr val="0000FF"/>
                </a:solidFill>
              </a:rPr>
              <a:t>–</a:t>
            </a:r>
            <a:r>
              <a:rPr lang="en-GB" sz="1600" b="1" dirty="0" err="1" smtClean="0">
                <a:solidFill>
                  <a:srgbClr val="0000FF"/>
                </a:solidFill>
              </a:rPr>
              <a:t>Gurfinkel</a:t>
            </a:r>
            <a:r>
              <a:rPr lang="it-IT" altLang="it-IT" sz="1600" b="1" dirty="0">
                <a:solidFill>
                  <a:srgbClr val="0000FF"/>
                </a:solidFill>
              </a:rPr>
              <a:t>–</a:t>
            </a:r>
            <a:r>
              <a:rPr lang="en-GB" sz="1600" b="1" dirty="0" err="1" smtClean="0">
                <a:solidFill>
                  <a:srgbClr val="0000FF"/>
                </a:solidFill>
              </a:rPr>
              <a:t>Strichman</a:t>
            </a:r>
            <a:r>
              <a:rPr lang="en-GB" sz="1600" b="1" dirty="0" smtClean="0">
                <a:solidFill>
                  <a:srgbClr val="0000FF"/>
                </a:solidFill>
              </a:rPr>
              <a:t>, FMCAD</a:t>
            </a:r>
            <a:r>
              <a:rPr lang="en-GB" sz="1600" b="1" dirty="0">
                <a:solidFill>
                  <a:srgbClr val="0000FF"/>
                </a:solidFill>
              </a:rPr>
              <a:t>’11 </a:t>
            </a:r>
            <a:r>
              <a:rPr lang="en-GB" sz="1600" b="1" dirty="0" smtClean="0">
                <a:solidFill>
                  <a:srgbClr val="0000FF"/>
                </a:solidFill>
              </a:rPr>
              <a:t>]</a:t>
            </a:r>
          </a:p>
          <a:p>
            <a:pPr marL="457200" lvl="1" indent="0">
              <a:buNone/>
              <a:defRPr/>
            </a:pPr>
            <a:endParaRPr lang="en-GB" b="1" dirty="0">
              <a:solidFill>
                <a:srgbClr val="0000FF"/>
              </a:solidFill>
            </a:endParaRPr>
          </a:p>
          <a:p>
            <a:pPr marL="0" indent="0">
              <a:buFontTx/>
              <a:buNone/>
              <a:defRPr/>
            </a:pPr>
            <a:r>
              <a:rPr lang="it-IT" altLang="it-IT" sz="2000" b="1" dirty="0" err="1" smtClean="0"/>
              <a:t>Storm</a:t>
            </a:r>
            <a:r>
              <a:rPr lang="it-IT" altLang="it-IT" sz="2000" dirty="0" smtClean="0"/>
              <a:t>: </a:t>
            </a:r>
            <a:r>
              <a:rPr lang="it-IT" altLang="it-IT" sz="2000" dirty="0" err="1" smtClean="0"/>
              <a:t>implementation</a:t>
            </a:r>
            <a:r>
              <a:rPr lang="it-IT" altLang="it-IT" sz="2000" dirty="0" smtClean="0"/>
              <a:t> for C </a:t>
            </a:r>
            <a:r>
              <a:rPr lang="it-IT" altLang="it-IT" sz="2000" dirty="0" err="1" smtClean="0"/>
              <a:t>programs</a:t>
            </a:r>
            <a:r>
              <a:rPr lang="it-IT" altLang="it-IT" sz="2400" dirty="0"/>
              <a:t>	                   </a:t>
            </a:r>
            <a:endParaRPr lang="it-IT" altLang="it-IT" sz="2400" dirty="0" smtClean="0"/>
          </a:p>
          <a:p>
            <a:pPr lvl="2">
              <a:buFont typeface="Lucida Grande"/>
              <a:buChar char="–"/>
              <a:defRPr/>
            </a:pPr>
            <a:r>
              <a:rPr lang="it-IT" altLang="it-IT" sz="1600" b="1" dirty="0" smtClean="0">
                <a:solidFill>
                  <a:srgbClr val="0000FF"/>
                </a:solidFill>
              </a:rPr>
              <a:t>[ </a:t>
            </a:r>
            <a:r>
              <a:rPr lang="it-IT" altLang="it-IT" sz="1600" b="1" dirty="0" err="1" smtClean="0">
                <a:solidFill>
                  <a:srgbClr val="0000FF"/>
                </a:solidFill>
              </a:rPr>
              <a:t>Lahiri</a:t>
            </a:r>
            <a:r>
              <a:rPr lang="it-IT" altLang="it-IT" sz="1600" b="1" dirty="0">
                <a:solidFill>
                  <a:srgbClr val="0000FF"/>
                </a:solidFill>
              </a:rPr>
              <a:t>–</a:t>
            </a:r>
            <a:r>
              <a:rPr lang="it-IT" altLang="it-IT" sz="1600" b="1" dirty="0" err="1" smtClean="0">
                <a:solidFill>
                  <a:srgbClr val="0000FF"/>
                </a:solidFill>
              </a:rPr>
              <a:t>Qadeer</a:t>
            </a:r>
            <a:r>
              <a:rPr lang="it-IT" altLang="it-IT" sz="1600" b="1" dirty="0">
                <a:solidFill>
                  <a:srgbClr val="0000FF"/>
                </a:solidFill>
              </a:rPr>
              <a:t>–</a:t>
            </a:r>
            <a:r>
              <a:rPr lang="it-IT" altLang="it-IT" sz="1600" b="1" dirty="0" err="1" smtClean="0">
                <a:solidFill>
                  <a:srgbClr val="0000FF"/>
                </a:solidFill>
              </a:rPr>
              <a:t>Rakamaric</a:t>
            </a:r>
            <a:r>
              <a:rPr lang="it-IT" altLang="it-IT" sz="1600" b="1" dirty="0" smtClean="0">
                <a:solidFill>
                  <a:srgbClr val="0000FF"/>
                </a:solidFill>
              </a:rPr>
              <a:t>, </a:t>
            </a:r>
            <a:r>
              <a:rPr lang="it-IT" altLang="it-IT" sz="1600" b="1" dirty="0">
                <a:solidFill>
                  <a:srgbClr val="0000FF"/>
                </a:solidFill>
              </a:rPr>
              <a:t>CAV’09 </a:t>
            </a:r>
            <a:r>
              <a:rPr lang="it-IT" altLang="it-IT" sz="1600" b="1" dirty="0" smtClean="0">
                <a:solidFill>
                  <a:srgbClr val="0000FF"/>
                </a:solidFill>
              </a:rPr>
              <a:t>]</a:t>
            </a:r>
          </a:p>
          <a:p>
            <a:pPr lvl="2">
              <a:buFont typeface="Lucida Grande"/>
              <a:buChar char="–"/>
              <a:defRPr/>
            </a:pPr>
            <a:r>
              <a:rPr lang="it-IT" altLang="it-IT" sz="1600" b="1" dirty="0" smtClean="0">
                <a:solidFill>
                  <a:srgbClr val="0000FF"/>
                </a:solidFill>
              </a:rPr>
              <a:t>[</a:t>
            </a:r>
            <a:r>
              <a:rPr lang="en-US" sz="1600" b="1" dirty="0" err="1" smtClean="0">
                <a:solidFill>
                  <a:srgbClr val="0000FF"/>
                </a:solidFill>
              </a:rPr>
              <a:t>Rakamaric</a:t>
            </a:r>
            <a:r>
              <a:rPr lang="en-US" sz="1600" b="1" dirty="0" smtClean="0">
                <a:solidFill>
                  <a:srgbClr val="0000FF"/>
                </a:solidFill>
              </a:rPr>
              <a:t>, ICSE’10</a:t>
            </a:r>
            <a:r>
              <a:rPr lang="it-IT" altLang="it-IT" sz="1600" b="1" dirty="0" smtClean="0">
                <a:solidFill>
                  <a:srgbClr val="0000FF"/>
                </a:solidFill>
              </a:rPr>
              <a:t>]</a:t>
            </a:r>
          </a:p>
          <a:p>
            <a:pPr marL="0" indent="0">
              <a:buNone/>
              <a:defRPr/>
            </a:pPr>
            <a:r>
              <a:rPr lang="it-IT" altLang="it-IT" sz="2000" b="1" dirty="0" err="1" smtClean="0"/>
              <a:t>Smack</a:t>
            </a:r>
            <a:r>
              <a:rPr lang="it-IT" altLang="it-IT" sz="2000" b="1" dirty="0" smtClean="0"/>
              <a:t>:</a:t>
            </a:r>
            <a:endParaRPr lang="it-IT" altLang="it-IT" sz="2000" b="1" dirty="0"/>
          </a:p>
          <a:p>
            <a:pPr lvl="2">
              <a:buFont typeface="Lucida Grande"/>
              <a:buChar char="–"/>
              <a:defRPr/>
            </a:pPr>
            <a:r>
              <a:rPr lang="it-IT" altLang="it-IT" sz="1600" b="1" dirty="0">
                <a:solidFill>
                  <a:srgbClr val="0000FF"/>
                </a:solidFill>
              </a:rPr>
              <a:t>[ </a:t>
            </a:r>
            <a:r>
              <a:rPr lang="it-IT" altLang="it-IT" sz="1600" b="1" dirty="0" smtClean="0">
                <a:solidFill>
                  <a:srgbClr val="0000FF"/>
                </a:solidFill>
              </a:rPr>
              <a:t>Emmi–</a:t>
            </a:r>
            <a:r>
              <a:rPr lang="it-IT" altLang="it-IT" sz="1600" b="1" dirty="0" err="1">
                <a:solidFill>
                  <a:srgbClr val="0000FF"/>
                </a:solidFill>
              </a:rPr>
              <a:t>Rakamaric</a:t>
            </a:r>
            <a:r>
              <a:rPr lang="it-IT" altLang="it-IT" sz="1600" b="1" dirty="0">
                <a:solidFill>
                  <a:srgbClr val="0000FF"/>
                </a:solidFill>
              </a:rPr>
              <a:t>, CAV</a:t>
            </a:r>
            <a:r>
              <a:rPr lang="it-IT" altLang="it-IT" sz="1600" b="1" dirty="0" smtClean="0">
                <a:solidFill>
                  <a:srgbClr val="0000FF"/>
                </a:solidFill>
              </a:rPr>
              <a:t>’16 </a:t>
            </a:r>
            <a:r>
              <a:rPr lang="it-IT" altLang="it-IT" sz="1600" b="1" dirty="0">
                <a:solidFill>
                  <a:srgbClr val="0000FF"/>
                </a:solidFill>
              </a:rPr>
              <a:t>]</a:t>
            </a:r>
          </a:p>
          <a:p>
            <a:pPr lvl="2">
              <a:buFont typeface="Lucida Grande"/>
              <a:buChar char="–"/>
              <a:defRPr/>
            </a:pPr>
            <a:r>
              <a:rPr lang="it-IT" altLang="it-IT" sz="1600" b="1" dirty="0">
                <a:solidFill>
                  <a:srgbClr val="0000FF"/>
                </a:solidFill>
              </a:rPr>
              <a:t>[</a:t>
            </a:r>
            <a:r>
              <a:rPr lang="it-IT" altLang="it-IT" sz="1600" b="1" dirty="0" err="1" smtClean="0">
                <a:solidFill>
                  <a:srgbClr val="0000FF"/>
                </a:solidFill>
              </a:rPr>
              <a:t>Haran</a:t>
            </a:r>
            <a:r>
              <a:rPr lang="it-IT" altLang="it-IT" sz="1600" b="1" dirty="0">
                <a:solidFill>
                  <a:srgbClr val="0000FF"/>
                </a:solidFill>
              </a:rPr>
              <a:t>–</a:t>
            </a:r>
            <a:r>
              <a:rPr lang="it-IT" altLang="it-IT" sz="1600" b="1" dirty="0" smtClean="0">
                <a:solidFill>
                  <a:srgbClr val="0000FF"/>
                </a:solidFill>
              </a:rPr>
              <a:t>Carter</a:t>
            </a:r>
            <a:r>
              <a:rPr lang="it-IT" altLang="it-IT" sz="1600" b="1" dirty="0">
                <a:solidFill>
                  <a:srgbClr val="0000FF"/>
                </a:solidFill>
              </a:rPr>
              <a:t>–</a:t>
            </a:r>
            <a:r>
              <a:rPr lang="it-IT" altLang="it-IT" sz="1600" b="1" dirty="0" smtClean="0">
                <a:solidFill>
                  <a:srgbClr val="0000FF"/>
                </a:solidFill>
              </a:rPr>
              <a:t>Emmi</a:t>
            </a:r>
            <a:r>
              <a:rPr lang="it-IT" altLang="it-IT" sz="1600" b="1" dirty="0">
                <a:solidFill>
                  <a:srgbClr val="0000FF"/>
                </a:solidFill>
              </a:rPr>
              <a:t>–</a:t>
            </a:r>
            <a:r>
              <a:rPr lang="it-IT" altLang="it-IT" sz="1600" b="1" dirty="0" err="1" smtClean="0">
                <a:solidFill>
                  <a:srgbClr val="0000FF"/>
                </a:solidFill>
              </a:rPr>
              <a:t>Lal</a:t>
            </a:r>
            <a:r>
              <a:rPr lang="it-IT" altLang="it-IT" sz="1600" b="1" dirty="0">
                <a:solidFill>
                  <a:srgbClr val="0000FF"/>
                </a:solidFill>
              </a:rPr>
              <a:t>–</a:t>
            </a:r>
            <a:r>
              <a:rPr lang="it-IT" altLang="it-IT" sz="1600" b="1" dirty="0" err="1" smtClean="0">
                <a:solidFill>
                  <a:srgbClr val="0000FF"/>
                </a:solidFill>
              </a:rPr>
              <a:t>Qadeer</a:t>
            </a:r>
            <a:r>
              <a:rPr lang="it-IT" altLang="it-IT" sz="1600" b="1" dirty="0" smtClean="0">
                <a:solidFill>
                  <a:srgbClr val="0000FF"/>
                </a:solidFill>
              </a:rPr>
              <a:t>–</a:t>
            </a:r>
            <a:r>
              <a:rPr lang="it-IT" altLang="it-IT" sz="1600" b="1" dirty="0" err="1" smtClean="0">
                <a:solidFill>
                  <a:srgbClr val="0000FF"/>
                </a:solidFill>
              </a:rPr>
              <a:t>Rakamaric</a:t>
            </a:r>
            <a:r>
              <a:rPr lang="en-US" sz="1600" b="1" dirty="0" smtClean="0">
                <a:solidFill>
                  <a:srgbClr val="0000FF"/>
                </a:solidFill>
              </a:rPr>
              <a:t>, </a:t>
            </a:r>
            <a:r>
              <a:rPr lang="en-US" sz="1600" b="1" dirty="0">
                <a:solidFill>
                  <a:srgbClr val="0000FF"/>
                </a:solidFill>
              </a:rPr>
              <a:t>ICSE’</a:t>
            </a:r>
            <a:r>
              <a:rPr lang="en-US" sz="1600" b="1" dirty="0" smtClean="0">
                <a:solidFill>
                  <a:srgbClr val="0000FF"/>
                </a:solidFill>
              </a:rPr>
              <a:t>16</a:t>
            </a:r>
            <a:r>
              <a:rPr lang="it-IT" altLang="it-IT" sz="1600" b="1" dirty="0" smtClean="0">
                <a:solidFill>
                  <a:srgbClr val="0000FF"/>
                </a:solidFill>
              </a:rPr>
              <a:t>]</a:t>
            </a:r>
            <a:endParaRPr lang="it-IT" altLang="it-IT" sz="1600" b="1" dirty="0">
              <a:solidFill>
                <a:srgbClr val="0000FF"/>
              </a:solidFill>
            </a:endParaRPr>
          </a:p>
          <a:p>
            <a:pPr>
              <a:buClr>
                <a:schemeClr val="tx1"/>
              </a:buClr>
              <a:defRPr/>
            </a:pPr>
            <a:endParaRPr lang="en-GB" sz="2100" dirty="0"/>
          </a:p>
          <a:p>
            <a:pPr>
              <a:buClr>
                <a:schemeClr val="tx1"/>
              </a:buClr>
              <a:defRPr/>
            </a:pPr>
            <a:endParaRPr lang="en-GB" sz="2100" dirty="0" smtClean="0"/>
          </a:p>
          <a:p>
            <a:pPr>
              <a:buClr>
                <a:schemeClr val="tx1"/>
              </a:buClr>
              <a:defRPr/>
            </a:pPr>
            <a:endParaRPr lang="en-GB" sz="2100" dirty="0"/>
          </a:p>
          <a:p>
            <a:pPr>
              <a:buClr>
                <a:schemeClr val="tx1"/>
              </a:buClr>
              <a:defRPr/>
            </a:pPr>
            <a:endParaRPr lang="en-GB" sz="2100" dirty="0" smtClean="0"/>
          </a:p>
          <a:p>
            <a:pPr>
              <a:buClr>
                <a:schemeClr val="tx1"/>
              </a:buClr>
              <a:defRPr/>
            </a:pPr>
            <a:endParaRPr lang="en-GB" sz="2100" dirty="0"/>
          </a:p>
          <a:p>
            <a:pPr>
              <a:buClr>
                <a:schemeClr val="tx1"/>
              </a:buClr>
              <a:defRPr/>
            </a:pPr>
            <a:endParaRPr lang="en-GB" sz="2100" dirty="0" smtClean="0"/>
          </a:p>
          <a:p>
            <a:pPr>
              <a:buClr>
                <a:schemeClr val="tx1"/>
              </a:buClr>
              <a:defRPr/>
            </a:pPr>
            <a:endParaRPr lang="en-GB" sz="2100" dirty="0" smtClean="0"/>
          </a:p>
          <a:p>
            <a:pPr>
              <a:buClr>
                <a:schemeClr val="tx1"/>
              </a:buClr>
              <a:defRPr/>
            </a:pPr>
            <a:endParaRPr lang="en-GB" sz="2100" dirty="0"/>
          </a:p>
          <a:p>
            <a:pPr>
              <a:buClr>
                <a:schemeClr val="tx1"/>
              </a:buClr>
              <a:defRPr/>
            </a:pPr>
            <a:r>
              <a:rPr lang="en-GB" sz="2100" dirty="0" smtClean="0"/>
              <a:t>General eager translation representing thread interactions using bounded DAGs  </a:t>
            </a:r>
            <a:r>
              <a:rPr lang="it-IT" sz="2000" b="1" dirty="0">
                <a:solidFill>
                  <a:srgbClr val="3366FF"/>
                </a:solidFill>
              </a:rPr>
              <a:t>[</a:t>
            </a:r>
            <a:r>
              <a:rPr lang="it-IT" sz="2000" b="1" dirty="0" err="1">
                <a:solidFill>
                  <a:srgbClr val="3366FF"/>
                </a:solidFill>
              </a:rPr>
              <a:t>Bouajjani</a:t>
            </a:r>
            <a:r>
              <a:rPr lang="it-IT" sz="2000" b="1" dirty="0">
                <a:solidFill>
                  <a:srgbClr val="3366FF"/>
                </a:solidFill>
              </a:rPr>
              <a:t>-Emmi-Parlato, SAS’11]</a:t>
            </a:r>
          </a:p>
          <a:p>
            <a:pPr>
              <a:buClr>
                <a:schemeClr val="tx1"/>
              </a:buClr>
              <a:defRPr/>
            </a:pPr>
            <a:endParaRPr lang="en-GB" sz="2100" dirty="0" smtClean="0"/>
          </a:p>
        </p:txBody>
      </p:sp>
    </p:spTree>
    <p:extLst>
      <p:ext uri="{BB962C8B-B14F-4D97-AF65-F5344CB8AC3E}">
        <p14:creationId xmlns:p14="http://schemas.microsoft.com/office/powerpoint/2010/main" val="159581395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hape 1762"/>
          <p:cNvSpPr>
            <a:spLocks noChangeArrowheads="1"/>
          </p:cNvSpPr>
          <p:nvPr/>
        </p:nvSpPr>
        <p:spPr bwMode="auto">
          <a:xfrm>
            <a:off x="228600" y="4246563"/>
            <a:ext cx="8686800" cy="1371600"/>
          </a:xfrm>
          <a:prstGeom prst="rect">
            <a:avLst/>
          </a:prstGeom>
          <a:gradFill rotWithShape="0">
            <a:gsLst>
              <a:gs pos="0">
                <a:srgbClr val="AFE0E5"/>
              </a:gs>
              <a:gs pos="20000">
                <a:srgbClr val="B0DEE2"/>
              </a:gs>
              <a:gs pos="100000">
                <a:srgbClr val="85A8AC"/>
              </a:gs>
            </a:gsLst>
            <a:lin ang="5400000"/>
          </a:gradFill>
          <a:ln w="9525">
            <a:solidFill>
              <a:srgbClr val="B6DCE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22" name="Shape 1763"/>
          <p:cNvSpPr>
            <a:spLocks noChangeArrowheads="1"/>
          </p:cNvSpPr>
          <p:nvPr/>
        </p:nvSpPr>
        <p:spPr bwMode="auto">
          <a:xfrm>
            <a:off x="228600" y="1165225"/>
            <a:ext cx="8686800" cy="1371600"/>
          </a:xfrm>
          <a:prstGeom prst="rect">
            <a:avLst/>
          </a:prstGeom>
          <a:gradFill rotWithShape="0">
            <a:gsLst>
              <a:gs pos="0">
                <a:srgbClr val="AFE0E5"/>
              </a:gs>
              <a:gs pos="20000">
                <a:srgbClr val="B0DEE2"/>
              </a:gs>
              <a:gs pos="100000">
                <a:srgbClr val="85A8AC"/>
              </a:gs>
            </a:gsLst>
            <a:lin ang="5400000"/>
          </a:gradFill>
          <a:ln w="9525">
            <a:solidFill>
              <a:srgbClr val="B6DCE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23" name="Shape 1764"/>
          <p:cNvSpPr>
            <a:spLocks noGrp="1"/>
          </p:cNvSpPr>
          <p:nvPr>
            <p:ph type="body" idx="1"/>
          </p:nvPr>
        </p:nvSpPr>
        <p:spPr bwMode="auto">
          <a:xfrm>
            <a:off x="457200" y="1851025"/>
            <a:ext cx="8229600" cy="4525963"/>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p:txBody>
      </p:sp>
      <p:sp>
        <p:nvSpPr>
          <p:cNvPr id="107524" name="Shape 1766"/>
          <p:cNvSpPr>
            <a:spLocks noChangeArrowheads="1"/>
          </p:cNvSpPr>
          <p:nvPr/>
        </p:nvSpPr>
        <p:spPr bwMode="auto">
          <a:xfrm>
            <a:off x="495300" y="1317625"/>
            <a:ext cx="762000" cy="1066800"/>
          </a:xfrm>
          <a:prstGeom prst="roundRect">
            <a:avLst>
              <a:gd name="adj" fmla="val 16667"/>
            </a:avLst>
          </a:prstGeom>
          <a:solidFill>
            <a:srgbClr val="F2F2F2"/>
          </a:solidFill>
          <a:ln w="25400" cap="rnd">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25" name="Shape 1767"/>
          <p:cNvSpPr txBox="1">
            <a:spLocks noChangeArrowheads="1"/>
          </p:cNvSpPr>
          <p:nvPr/>
        </p:nvSpPr>
        <p:spPr bwMode="auto">
          <a:xfrm>
            <a:off x="2324100" y="1519238"/>
            <a:ext cx="1066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a:solidFill>
                  <a:srgbClr val="000000"/>
                </a:solidFill>
                <a:latin typeface="Arial" charset="0"/>
                <a:cs typeface="Arial" charset="0"/>
                <a:sym typeface="Arial" charset="0"/>
              </a:rPr>
              <a:t>…</a:t>
            </a:r>
          </a:p>
        </p:txBody>
      </p:sp>
      <p:sp>
        <p:nvSpPr>
          <p:cNvPr id="107526" name="Shape 1768"/>
          <p:cNvSpPr txBox="1">
            <a:spLocks noChangeArrowheads="1"/>
          </p:cNvSpPr>
          <p:nvPr/>
        </p:nvSpPr>
        <p:spPr bwMode="auto">
          <a:xfrm>
            <a:off x="419100" y="1654175"/>
            <a:ext cx="914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endParaRPr lang="en-GB" sz="1800">
              <a:solidFill>
                <a:srgbClr val="000000"/>
              </a:solidFill>
              <a:latin typeface="Arial" charset="0"/>
              <a:cs typeface="Arial" charset="0"/>
              <a:sym typeface="Arial" charset="0"/>
            </a:endParaRPr>
          </a:p>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600" baseline="-25000">
                <a:solidFill>
                  <a:srgbClr val="000000"/>
                </a:solidFill>
                <a:latin typeface="Arial" charset="0"/>
                <a:cs typeface="Arial" charset="0"/>
                <a:sym typeface="Arial" charset="0"/>
              </a:rPr>
              <a:t>1</a:t>
            </a:r>
          </a:p>
        </p:txBody>
      </p:sp>
      <p:sp>
        <p:nvSpPr>
          <p:cNvPr id="107527" name="Shape 1769"/>
          <p:cNvSpPr>
            <a:spLocks noChangeArrowheads="1"/>
          </p:cNvSpPr>
          <p:nvPr/>
        </p:nvSpPr>
        <p:spPr bwMode="auto">
          <a:xfrm>
            <a:off x="1562100" y="1319213"/>
            <a:ext cx="762000" cy="1065212"/>
          </a:xfrm>
          <a:prstGeom prst="roundRect">
            <a:avLst>
              <a:gd name="adj" fmla="val 16667"/>
            </a:avLst>
          </a:prstGeom>
          <a:solidFill>
            <a:srgbClr val="F2F2F2"/>
          </a:solidFill>
          <a:ln w="25400">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28" name="Shape 1770"/>
          <p:cNvSpPr txBox="1">
            <a:spLocks noChangeArrowheads="1"/>
          </p:cNvSpPr>
          <p:nvPr/>
        </p:nvSpPr>
        <p:spPr bwMode="auto">
          <a:xfrm>
            <a:off x="1638300" y="1935163"/>
            <a:ext cx="609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2</a:t>
            </a:r>
          </a:p>
        </p:txBody>
      </p:sp>
      <p:sp>
        <p:nvSpPr>
          <p:cNvPr id="107529" name="Shape 1771"/>
          <p:cNvSpPr>
            <a:spLocks noChangeArrowheads="1"/>
          </p:cNvSpPr>
          <p:nvPr/>
        </p:nvSpPr>
        <p:spPr bwMode="auto">
          <a:xfrm>
            <a:off x="3390900" y="1317625"/>
            <a:ext cx="762000" cy="1066800"/>
          </a:xfrm>
          <a:prstGeom prst="roundRect">
            <a:avLst>
              <a:gd name="adj" fmla="val 16667"/>
            </a:avLst>
          </a:prstGeom>
          <a:solidFill>
            <a:srgbClr val="F2F2F2"/>
          </a:solidFill>
          <a:ln w="25400">
            <a:solidFill>
              <a:srgbClr val="FF0000"/>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30" name="Shape 1772"/>
          <p:cNvSpPr txBox="1">
            <a:spLocks noChangeArrowheads="1"/>
          </p:cNvSpPr>
          <p:nvPr/>
        </p:nvSpPr>
        <p:spPr bwMode="auto">
          <a:xfrm>
            <a:off x="3467100" y="1900238"/>
            <a:ext cx="609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T</a:t>
            </a:r>
            <a:r>
              <a:rPr lang="en-GB" sz="1800" baseline="-25000">
                <a:solidFill>
                  <a:srgbClr val="000000"/>
                </a:solidFill>
                <a:latin typeface="Arial" charset="0"/>
                <a:cs typeface="Arial" charset="0"/>
                <a:sym typeface="Arial" charset="0"/>
              </a:rPr>
              <a:t>N</a:t>
            </a:r>
          </a:p>
        </p:txBody>
      </p:sp>
      <p:sp>
        <p:nvSpPr>
          <p:cNvPr id="107531" name="Shape 1773"/>
          <p:cNvSpPr>
            <a:spLocks noChangeArrowheads="1"/>
          </p:cNvSpPr>
          <p:nvPr/>
        </p:nvSpPr>
        <p:spPr bwMode="auto">
          <a:xfrm>
            <a:off x="490538" y="4384675"/>
            <a:ext cx="762000" cy="1066800"/>
          </a:xfrm>
          <a:prstGeom prst="roundRect">
            <a:avLst>
              <a:gd name="adj" fmla="val 16667"/>
            </a:avLst>
          </a:prstGeom>
          <a:solidFill>
            <a:srgbClr val="F2F2F2"/>
          </a:solidFill>
          <a:ln w="25400" cap="rnd">
            <a:solidFill>
              <a:srgbClr val="0000FF"/>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32" name="Shape 1774"/>
          <p:cNvSpPr txBox="1">
            <a:spLocks noChangeArrowheads="1"/>
          </p:cNvSpPr>
          <p:nvPr/>
        </p:nvSpPr>
        <p:spPr bwMode="auto">
          <a:xfrm>
            <a:off x="2319338" y="4587875"/>
            <a:ext cx="106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a:solidFill>
                  <a:srgbClr val="000000"/>
                </a:solidFill>
                <a:latin typeface="Arial" charset="0"/>
                <a:cs typeface="Arial" charset="0"/>
                <a:sym typeface="Arial" charset="0"/>
              </a:rPr>
              <a:t>…</a:t>
            </a:r>
          </a:p>
        </p:txBody>
      </p:sp>
      <p:sp>
        <p:nvSpPr>
          <p:cNvPr id="107533" name="Shape 1775"/>
          <p:cNvSpPr txBox="1">
            <a:spLocks noChangeArrowheads="1"/>
          </p:cNvSpPr>
          <p:nvPr/>
        </p:nvSpPr>
        <p:spPr bwMode="auto">
          <a:xfrm>
            <a:off x="566738" y="4967288"/>
            <a:ext cx="609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F</a:t>
            </a:r>
            <a:r>
              <a:rPr lang="en-GB" sz="1800" baseline="-25000">
                <a:solidFill>
                  <a:srgbClr val="000000"/>
                </a:solidFill>
                <a:latin typeface="Arial" charset="0"/>
                <a:cs typeface="Arial" charset="0"/>
                <a:sym typeface="Arial" charset="0"/>
              </a:rPr>
              <a:t>1</a:t>
            </a:r>
            <a:r>
              <a:rPr lang="en-GB" sz="1800">
                <a:solidFill>
                  <a:srgbClr val="000000"/>
                </a:solidFill>
                <a:latin typeface="Arial" charset="0"/>
                <a:cs typeface="Arial" charset="0"/>
                <a:sym typeface="Arial" charset="0"/>
              </a:rPr>
              <a:t>()</a:t>
            </a:r>
          </a:p>
        </p:txBody>
      </p:sp>
      <p:sp>
        <p:nvSpPr>
          <p:cNvPr id="107534" name="Shape 1776"/>
          <p:cNvSpPr>
            <a:spLocks noChangeArrowheads="1"/>
          </p:cNvSpPr>
          <p:nvPr/>
        </p:nvSpPr>
        <p:spPr bwMode="auto">
          <a:xfrm>
            <a:off x="1557338" y="4386263"/>
            <a:ext cx="762000" cy="1066800"/>
          </a:xfrm>
          <a:prstGeom prst="roundRect">
            <a:avLst>
              <a:gd name="adj" fmla="val 16667"/>
            </a:avLst>
          </a:prstGeom>
          <a:solidFill>
            <a:srgbClr val="F2F2F2"/>
          </a:solidFill>
          <a:ln w="25400">
            <a:solidFill>
              <a:srgbClr val="0000FF"/>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35" name="Shape 1777"/>
          <p:cNvSpPr txBox="1">
            <a:spLocks noChangeArrowheads="1"/>
          </p:cNvSpPr>
          <p:nvPr/>
        </p:nvSpPr>
        <p:spPr bwMode="auto">
          <a:xfrm>
            <a:off x="1633538" y="5003800"/>
            <a:ext cx="609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F</a:t>
            </a:r>
            <a:r>
              <a:rPr lang="en-GB" sz="1800" baseline="-25000">
                <a:solidFill>
                  <a:srgbClr val="000000"/>
                </a:solidFill>
                <a:latin typeface="Arial" charset="0"/>
                <a:cs typeface="Arial" charset="0"/>
                <a:sym typeface="Arial" charset="0"/>
              </a:rPr>
              <a:t>2</a:t>
            </a:r>
            <a:r>
              <a:rPr lang="en-GB" sz="1800">
                <a:solidFill>
                  <a:srgbClr val="000000"/>
                </a:solidFill>
                <a:latin typeface="Arial" charset="0"/>
                <a:cs typeface="Arial" charset="0"/>
                <a:sym typeface="Arial" charset="0"/>
              </a:rPr>
              <a:t>()</a:t>
            </a:r>
          </a:p>
        </p:txBody>
      </p:sp>
      <p:sp>
        <p:nvSpPr>
          <p:cNvPr id="107536" name="Shape 1778"/>
          <p:cNvSpPr>
            <a:spLocks noChangeArrowheads="1"/>
          </p:cNvSpPr>
          <p:nvPr/>
        </p:nvSpPr>
        <p:spPr bwMode="auto">
          <a:xfrm>
            <a:off x="3386138" y="4384675"/>
            <a:ext cx="762000" cy="1066800"/>
          </a:xfrm>
          <a:prstGeom prst="roundRect">
            <a:avLst>
              <a:gd name="adj" fmla="val 16667"/>
            </a:avLst>
          </a:prstGeom>
          <a:solidFill>
            <a:srgbClr val="F2F2F2"/>
          </a:solidFill>
          <a:ln w="25400">
            <a:solidFill>
              <a:srgbClr val="0000FF"/>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37" name="Shape 1779"/>
          <p:cNvSpPr txBox="1">
            <a:spLocks noChangeArrowheads="1"/>
          </p:cNvSpPr>
          <p:nvPr/>
        </p:nvSpPr>
        <p:spPr bwMode="auto">
          <a:xfrm>
            <a:off x="3462338" y="4967288"/>
            <a:ext cx="609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F</a:t>
            </a:r>
            <a:r>
              <a:rPr lang="en-GB" sz="1800" baseline="-25000">
                <a:solidFill>
                  <a:srgbClr val="000000"/>
                </a:solidFill>
                <a:latin typeface="Arial" charset="0"/>
                <a:cs typeface="Arial" charset="0"/>
                <a:sym typeface="Arial" charset="0"/>
              </a:rPr>
              <a:t>N</a:t>
            </a:r>
            <a:r>
              <a:rPr lang="en-GB" sz="1800">
                <a:solidFill>
                  <a:srgbClr val="000000"/>
                </a:solidFill>
                <a:latin typeface="Arial" charset="0"/>
                <a:cs typeface="Arial" charset="0"/>
                <a:sym typeface="Arial" charset="0"/>
              </a:rPr>
              <a:t>()</a:t>
            </a:r>
          </a:p>
        </p:txBody>
      </p:sp>
      <p:sp>
        <p:nvSpPr>
          <p:cNvPr id="107538" name="Shape 1780"/>
          <p:cNvSpPr>
            <a:spLocks noChangeArrowheads="1"/>
          </p:cNvSpPr>
          <p:nvPr/>
        </p:nvSpPr>
        <p:spPr bwMode="auto">
          <a:xfrm>
            <a:off x="4648200" y="4384675"/>
            <a:ext cx="762000" cy="1066800"/>
          </a:xfrm>
          <a:prstGeom prst="roundRect">
            <a:avLst>
              <a:gd name="adj" fmla="val 16667"/>
            </a:avLst>
          </a:prstGeom>
          <a:solidFill>
            <a:srgbClr val="F2F2F2"/>
          </a:solidFill>
          <a:ln w="57150">
            <a:solidFill>
              <a:srgbClr val="0000FF"/>
            </a:solidFill>
            <a:round/>
            <a:headEnd/>
            <a:tailEnd/>
          </a:ln>
        </p:spPr>
        <p:txBody>
          <a:bodyPr lIns="91425" tIns="45700" rIns="91425" bIns="45700" anchor="ctr"/>
          <a:lstStyle/>
          <a:p>
            <a:pPr algn="ctr">
              <a:buClr>
                <a:srgbClr val="000000"/>
              </a:buClr>
              <a:buFont typeface="Arial" charset="0"/>
              <a:buNone/>
            </a:pPr>
            <a:endParaRPr lang="en-US">
              <a:solidFill>
                <a:srgbClr val="FFFFFF"/>
              </a:solidFill>
              <a:latin typeface="Arial" charset="0"/>
              <a:cs typeface="Arial" charset="0"/>
              <a:sym typeface="Arial" charset="0"/>
            </a:endParaRPr>
          </a:p>
        </p:txBody>
      </p:sp>
      <p:sp>
        <p:nvSpPr>
          <p:cNvPr id="107539" name="Shape 1781"/>
          <p:cNvSpPr txBox="1">
            <a:spLocks noChangeArrowheads="1"/>
          </p:cNvSpPr>
          <p:nvPr/>
        </p:nvSpPr>
        <p:spPr bwMode="auto">
          <a:xfrm>
            <a:off x="4605338" y="4967288"/>
            <a:ext cx="838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sz="1800">
                <a:solidFill>
                  <a:srgbClr val="000000"/>
                </a:solidFill>
                <a:latin typeface="Arial" charset="0"/>
                <a:cs typeface="Arial" charset="0"/>
                <a:sym typeface="Arial" charset="0"/>
              </a:rPr>
              <a:t>main()</a:t>
            </a:r>
          </a:p>
        </p:txBody>
      </p:sp>
      <p:sp>
        <p:nvSpPr>
          <p:cNvPr id="107540" name="Shape 1782"/>
          <p:cNvSpPr txBox="1">
            <a:spLocks noChangeArrowheads="1"/>
          </p:cNvSpPr>
          <p:nvPr/>
        </p:nvSpPr>
        <p:spPr bwMode="auto">
          <a:xfrm>
            <a:off x="4495800" y="1622425"/>
            <a:ext cx="4953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Arial" charset="0"/>
              <a:buNone/>
            </a:pPr>
            <a:r>
              <a:rPr lang="en-GB" sz="2000" b="1">
                <a:solidFill>
                  <a:srgbClr val="000000"/>
                </a:solidFill>
                <a:latin typeface="Arial" charset="0"/>
                <a:cs typeface="Arial" charset="0"/>
                <a:sym typeface="Arial" charset="0"/>
              </a:rPr>
              <a:t>Concurrent program</a:t>
            </a:r>
          </a:p>
        </p:txBody>
      </p:sp>
      <p:sp>
        <p:nvSpPr>
          <p:cNvPr id="1783" name="Shape 1783"/>
          <p:cNvSpPr txBox="1"/>
          <p:nvPr/>
        </p:nvSpPr>
        <p:spPr>
          <a:xfrm>
            <a:off x="5791200" y="4384675"/>
            <a:ext cx="4419600" cy="400050"/>
          </a:xfrm>
          <a:prstGeom prst="rect">
            <a:avLst/>
          </a:prstGeom>
          <a:noFill/>
          <a:ln>
            <a:noFill/>
          </a:ln>
        </p:spPr>
        <p:txBody>
          <a:bodyPr lIns="91425" tIns="45700" rIns="91425" bIns="45700"/>
          <a:lstStyle/>
          <a:p>
            <a:pPr>
              <a:spcBef>
                <a:spcPts val="0"/>
              </a:spcBef>
              <a:spcAft>
                <a:spcPts val="0"/>
              </a:spcAft>
              <a:buClr>
                <a:schemeClr val="dk1"/>
              </a:buClr>
              <a:buSzPct val="25000"/>
              <a:buFont typeface="Arial"/>
              <a:buNone/>
              <a:defRPr/>
            </a:pPr>
            <a:r>
              <a:rPr lang="en-GB" sz="2400" b="1" dirty="0">
                <a:solidFill>
                  <a:schemeClr val="bg1">
                    <a:lumMod val="50000"/>
                  </a:schemeClr>
                </a:solidFill>
                <a:latin typeface="Arial"/>
                <a:ea typeface="Arial"/>
                <a:cs typeface="Arial"/>
                <a:sym typeface="Arial"/>
              </a:rPr>
              <a:t>“equivalent”</a:t>
            </a:r>
          </a:p>
          <a:p>
            <a:pPr>
              <a:spcBef>
                <a:spcPts val="0"/>
              </a:spcBef>
              <a:spcAft>
                <a:spcPts val="0"/>
              </a:spcAft>
              <a:buClr>
                <a:schemeClr val="dk1"/>
              </a:buClr>
              <a:buSzPct val="25000"/>
              <a:buFont typeface="Arial"/>
              <a:buNone/>
              <a:defRPr/>
            </a:pPr>
            <a:r>
              <a:rPr lang="en-GB" sz="2400" b="1" dirty="0">
                <a:solidFill>
                  <a:schemeClr val="dk1"/>
                </a:solidFill>
                <a:latin typeface="Arial"/>
                <a:ea typeface="Arial"/>
                <a:cs typeface="Arial"/>
                <a:sym typeface="Arial"/>
              </a:rPr>
              <a:t>Sequential program </a:t>
            </a:r>
          </a:p>
          <a:p>
            <a:pPr>
              <a:spcBef>
                <a:spcPts val="0"/>
              </a:spcBef>
              <a:spcAft>
                <a:spcPts val="0"/>
              </a:spcAft>
              <a:buClr>
                <a:schemeClr val="dk1"/>
              </a:buClr>
              <a:buSzPct val="25000"/>
              <a:buFont typeface="Arial"/>
              <a:buNone/>
              <a:defRPr/>
            </a:pPr>
            <a:r>
              <a:rPr lang="en-GB" b="1" dirty="0">
                <a:solidFill>
                  <a:schemeClr val="tx1">
                    <a:lumMod val="50000"/>
                    <a:lumOff val="50000"/>
                  </a:schemeClr>
                </a:solidFill>
                <a:latin typeface="Arial"/>
                <a:ea typeface="Arial"/>
                <a:cs typeface="Arial"/>
                <a:sym typeface="Arial"/>
              </a:rPr>
              <a:t>with non determinism</a:t>
            </a:r>
          </a:p>
        </p:txBody>
      </p:sp>
      <p:sp>
        <p:nvSpPr>
          <p:cNvPr id="107542" name="Shape 1784"/>
          <p:cNvSpPr txBox="1">
            <a:spLocks noChangeArrowheads="1"/>
          </p:cNvSpPr>
          <p:nvPr/>
        </p:nvSpPr>
        <p:spPr bwMode="auto">
          <a:xfrm>
            <a:off x="4495800" y="2917825"/>
            <a:ext cx="4419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Arial" charset="0"/>
              <a:buNone/>
            </a:pPr>
            <a:r>
              <a:rPr lang="en-GB" sz="2800" b="1">
                <a:solidFill>
                  <a:srgbClr val="000000"/>
                </a:solidFill>
                <a:latin typeface="Arial" charset="0"/>
                <a:cs typeface="Arial" charset="0"/>
                <a:sym typeface="Arial" charset="0"/>
              </a:rPr>
              <a:t>Sequentialization</a:t>
            </a:r>
          </a:p>
          <a:p>
            <a:pPr eaLnBrk="1" hangingPunct="1">
              <a:buClr>
                <a:srgbClr val="000000"/>
              </a:buClr>
              <a:buSzPct val="25000"/>
              <a:buFont typeface="Arial" charset="0"/>
              <a:buNone/>
            </a:pPr>
            <a:r>
              <a:rPr lang="en-GB" sz="1600" b="1">
                <a:solidFill>
                  <a:srgbClr val="000000"/>
                </a:solidFill>
                <a:latin typeface="Arial" charset="0"/>
                <a:cs typeface="Arial" charset="0"/>
                <a:sym typeface="Arial" charset="0"/>
              </a:rPr>
              <a:t>(code-to-code translation)    </a:t>
            </a:r>
          </a:p>
        </p:txBody>
      </p:sp>
      <p:sp>
        <p:nvSpPr>
          <p:cNvPr id="107543" name="Shape 1785"/>
          <p:cNvSpPr txBox="1">
            <a:spLocks noChangeArrowheads="1"/>
          </p:cNvSpPr>
          <p:nvPr/>
        </p:nvSpPr>
        <p:spPr bwMode="auto">
          <a:xfrm>
            <a:off x="762000" y="6270625"/>
            <a:ext cx="441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Clr>
                <a:srgbClr val="000000"/>
              </a:buClr>
              <a:buSzPct val="25000"/>
              <a:buFont typeface="Arial" charset="0"/>
              <a:buNone/>
            </a:pPr>
            <a:r>
              <a:rPr lang="en-GB" sz="1800" b="1">
                <a:solidFill>
                  <a:srgbClr val="000000"/>
                </a:solidFill>
                <a:latin typeface="Arial" charset="0"/>
                <a:cs typeface="Arial" charset="0"/>
                <a:sym typeface="Arial" charset="0"/>
              </a:rPr>
              <a:t>      Simulation functions </a:t>
            </a:r>
          </a:p>
        </p:txBody>
      </p:sp>
      <p:sp>
        <p:nvSpPr>
          <p:cNvPr id="107544" name="Shape 1786"/>
          <p:cNvSpPr>
            <a:spLocks/>
          </p:cNvSpPr>
          <p:nvPr/>
        </p:nvSpPr>
        <p:spPr bwMode="auto">
          <a:xfrm rot="-5400000">
            <a:off x="2057400" y="3908425"/>
            <a:ext cx="609600" cy="3962400"/>
          </a:xfrm>
          <a:prstGeom prst="leftBrace">
            <a:avLst>
              <a:gd name="adj1" fmla="val 8336"/>
              <a:gd name="adj2" fmla="val 50620"/>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nchor="ctr"/>
          <a:lstStyle/>
          <a:p>
            <a:pPr algn="ctr">
              <a:buClr>
                <a:srgbClr val="000000"/>
              </a:buClr>
              <a:buFont typeface="Arial" charset="0"/>
              <a:buNone/>
            </a:pPr>
            <a:endParaRPr lang="en-US">
              <a:solidFill>
                <a:srgbClr val="000000"/>
              </a:solidFill>
              <a:latin typeface="Arial" charset="0"/>
              <a:cs typeface="Arial" charset="0"/>
              <a:sym typeface="Arial" charset="0"/>
            </a:endParaRPr>
          </a:p>
        </p:txBody>
      </p:sp>
      <p:sp>
        <p:nvSpPr>
          <p:cNvPr id="107545" name="Shape 1787"/>
          <p:cNvSpPr>
            <a:spLocks noChangeArrowheads="1"/>
          </p:cNvSpPr>
          <p:nvPr/>
        </p:nvSpPr>
        <p:spPr bwMode="auto">
          <a:xfrm rot="5400000">
            <a:off x="3072607" y="3247231"/>
            <a:ext cx="1295400" cy="484187"/>
          </a:xfrm>
          <a:prstGeom prst="rightArrow">
            <a:avLst>
              <a:gd name="adj1" fmla="val 50000"/>
              <a:gd name="adj2" fmla="val 50028"/>
            </a:avLst>
          </a:prstGeom>
          <a:gradFill rotWithShape="0">
            <a:gsLst>
              <a:gs pos="0">
                <a:srgbClr val="AFE0E5"/>
              </a:gs>
              <a:gs pos="20000">
                <a:srgbClr val="B0DEE2"/>
              </a:gs>
              <a:gs pos="100000">
                <a:srgbClr val="85A8AC"/>
              </a:gs>
            </a:gsLst>
            <a:lin ang="5400000"/>
          </a:gradFill>
          <a:ln w="9525">
            <a:solidFill>
              <a:srgbClr val="B6DCE0"/>
            </a:solidFill>
            <a:round/>
            <a:headEnd/>
            <a:tailEnd/>
          </a:ln>
        </p:spPr>
        <p:txBody>
          <a:bodyPr lIns="91425" tIns="45700" rIns="91425" bIns="45700" anchor="ctr"/>
          <a:lstStyle/>
          <a:p>
            <a:pPr algn="ctr">
              <a:buClr>
                <a:srgbClr val="000000"/>
              </a:buClr>
              <a:buSzPct val="25000"/>
              <a:buFont typeface="Arial" charset="0"/>
              <a:buNone/>
            </a:pPr>
            <a:r>
              <a:rPr lang="en-GB">
                <a:solidFill>
                  <a:srgbClr val="000000"/>
                </a:solidFill>
                <a:latin typeface="Arial" charset="0"/>
                <a:cs typeface="Arial" charset="0"/>
                <a:sym typeface="Arial" charset="0"/>
              </a:rPr>
              <a:t>translates</a:t>
            </a:r>
          </a:p>
        </p:txBody>
      </p:sp>
      <p:sp>
        <p:nvSpPr>
          <p:cNvPr id="107546" name="Shape 1788"/>
          <p:cNvSpPr txBox="1">
            <a:spLocks noChangeArrowheads="1"/>
          </p:cNvSpPr>
          <p:nvPr/>
        </p:nvSpPr>
        <p:spPr bwMode="auto">
          <a:xfrm>
            <a:off x="2286000" y="3217863"/>
            <a:ext cx="1066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buClr>
                <a:srgbClr val="000000"/>
              </a:buClr>
              <a:buSzPct val="25000"/>
              <a:buFont typeface="Arial" charset="0"/>
              <a:buNone/>
            </a:pPr>
            <a:r>
              <a:rPr lang="en-GB">
                <a:solidFill>
                  <a:srgbClr val="000000"/>
                </a:solidFill>
                <a:latin typeface="Arial" charset="0"/>
                <a:cs typeface="Arial" charset="0"/>
                <a:sym typeface="Arial" charset="0"/>
              </a:rPr>
              <a:t>…</a:t>
            </a:r>
          </a:p>
        </p:txBody>
      </p:sp>
      <p:sp>
        <p:nvSpPr>
          <p:cNvPr id="107547" name="Shape 1789"/>
          <p:cNvSpPr>
            <a:spLocks noChangeArrowheads="1"/>
          </p:cNvSpPr>
          <p:nvPr/>
        </p:nvSpPr>
        <p:spPr bwMode="auto">
          <a:xfrm rot="5400000">
            <a:off x="1270794" y="3247231"/>
            <a:ext cx="1295400" cy="484188"/>
          </a:xfrm>
          <a:prstGeom prst="rightArrow">
            <a:avLst>
              <a:gd name="adj1" fmla="val 50000"/>
              <a:gd name="adj2" fmla="val 50028"/>
            </a:avLst>
          </a:prstGeom>
          <a:gradFill rotWithShape="0">
            <a:gsLst>
              <a:gs pos="0">
                <a:srgbClr val="AFE0E5"/>
              </a:gs>
              <a:gs pos="20000">
                <a:srgbClr val="B0DEE2"/>
              </a:gs>
              <a:gs pos="100000">
                <a:srgbClr val="85A8AC"/>
              </a:gs>
            </a:gsLst>
            <a:lin ang="5400000"/>
          </a:gradFill>
          <a:ln w="9525">
            <a:solidFill>
              <a:srgbClr val="B6DCE0"/>
            </a:solidFill>
            <a:round/>
            <a:headEnd/>
            <a:tailEnd/>
          </a:ln>
        </p:spPr>
        <p:txBody>
          <a:bodyPr lIns="91425" tIns="45700" rIns="91425" bIns="45700" anchor="ctr"/>
          <a:lstStyle/>
          <a:p>
            <a:pPr algn="ctr">
              <a:buClr>
                <a:srgbClr val="000000"/>
              </a:buClr>
              <a:buSzPct val="25000"/>
              <a:buFont typeface="Arial" charset="0"/>
              <a:buNone/>
            </a:pPr>
            <a:r>
              <a:rPr lang="en-GB">
                <a:solidFill>
                  <a:srgbClr val="000000"/>
                </a:solidFill>
                <a:latin typeface="Arial" charset="0"/>
                <a:cs typeface="Arial" charset="0"/>
                <a:sym typeface="Arial" charset="0"/>
              </a:rPr>
              <a:t>translates</a:t>
            </a:r>
          </a:p>
        </p:txBody>
      </p:sp>
      <p:sp>
        <p:nvSpPr>
          <p:cNvPr id="107548" name="Shape 1790"/>
          <p:cNvSpPr>
            <a:spLocks noChangeArrowheads="1"/>
          </p:cNvSpPr>
          <p:nvPr/>
        </p:nvSpPr>
        <p:spPr bwMode="auto">
          <a:xfrm rot="5400000">
            <a:off x="253207" y="3247231"/>
            <a:ext cx="1295400" cy="484187"/>
          </a:xfrm>
          <a:prstGeom prst="rightArrow">
            <a:avLst>
              <a:gd name="adj1" fmla="val 50000"/>
              <a:gd name="adj2" fmla="val 50028"/>
            </a:avLst>
          </a:prstGeom>
          <a:gradFill rotWithShape="0">
            <a:gsLst>
              <a:gs pos="0">
                <a:srgbClr val="AFE0E5"/>
              </a:gs>
              <a:gs pos="20000">
                <a:srgbClr val="B0DEE2"/>
              </a:gs>
              <a:gs pos="100000">
                <a:srgbClr val="85A8AC"/>
              </a:gs>
            </a:gsLst>
            <a:lin ang="5400000"/>
          </a:gradFill>
          <a:ln w="9525">
            <a:solidFill>
              <a:srgbClr val="B6DCE0"/>
            </a:solidFill>
            <a:round/>
            <a:headEnd/>
            <a:tailEnd/>
          </a:ln>
        </p:spPr>
        <p:txBody>
          <a:bodyPr lIns="91425" tIns="45700" rIns="91425" bIns="45700" anchor="ctr"/>
          <a:lstStyle/>
          <a:p>
            <a:pPr algn="ctr">
              <a:buClr>
                <a:srgbClr val="000000"/>
              </a:buClr>
              <a:buSzPct val="25000"/>
              <a:buFont typeface="Arial" charset="0"/>
              <a:buNone/>
            </a:pPr>
            <a:r>
              <a:rPr lang="en-GB">
                <a:solidFill>
                  <a:srgbClr val="000000"/>
                </a:solidFill>
                <a:latin typeface="Arial" charset="0"/>
                <a:cs typeface="Arial" charset="0"/>
                <a:sym typeface="Arial" charset="0"/>
              </a:rPr>
              <a:t>translates</a:t>
            </a:r>
          </a:p>
        </p:txBody>
      </p:sp>
      <p:sp>
        <p:nvSpPr>
          <p:cNvPr id="107549"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LR sequentialization as a code-to-code translation</a:t>
            </a:r>
            <a:endParaRPr lang="en-US">
              <a:solidFill>
                <a:schemeClr val="bg1"/>
              </a:solidFill>
              <a:latin typeface="Arial" charset="0"/>
            </a:endParaRPr>
          </a:p>
        </p:txBody>
      </p:sp>
      <p:sp>
        <p:nvSpPr>
          <p:cNvPr id="31" name="Title 2"/>
          <p:cNvSpPr txBox="1">
            <a:spLocks/>
          </p:cNvSpPr>
          <p:nvPr/>
        </p:nvSpPr>
        <p:spPr bwMode="auto">
          <a:xfrm>
            <a:off x="0" y="0"/>
            <a:ext cx="91567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GB" sz="2800" dirty="0" smtClean="0">
                <a:latin typeface="Arial" charset="0"/>
              </a:rPr>
              <a:t> LR </a:t>
            </a:r>
            <a:r>
              <a:rPr lang="en-GB" sz="2800" dirty="0" err="1">
                <a:latin typeface="Arial" charset="0"/>
              </a:rPr>
              <a:t>sequentialization</a:t>
            </a:r>
            <a:r>
              <a:rPr lang="en-GB" sz="2800" dirty="0">
                <a:latin typeface="Arial" charset="0"/>
              </a:rPr>
              <a:t> as a code-to-code translation</a:t>
            </a:r>
            <a:endParaRPr lang="en-US" dirty="0">
              <a:solidFill>
                <a:schemeClr val="bg1"/>
              </a:solidFill>
              <a:latin typeface="Arial" charset="0"/>
            </a:endParaRPr>
          </a:p>
        </p:txBody>
      </p:sp>
    </p:spTree>
    <p:extLst>
      <p:ext uri="{BB962C8B-B14F-4D97-AF65-F5344CB8AC3E}">
        <p14:creationId xmlns:p14="http://schemas.microsoft.com/office/powerpoint/2010/main" val="35532809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LR sequentialization as a code-to-code translation</a:t>
            </a:r>
            <a:endParaRPr lang="en-US">
              <a:solidFill>
                <a:schemeClr val="bg1"/>
              </a:solidFill>
              <a:latin typeface="Arial" charset="0"/>
            </a:endParaRPr>
          </a:p>
        </p:txBody>
      </p:sp>
      <p:sp>
        <p:nvSpPr>
          <p:cNvPr id="4" name="Content Placeholder 2"/>
          <p:cNvSpPr txBox="1">
            <a:spLocks/>
          </p:cNvSpPr>
          <p:nvPr/>
        </p:nvSpPr>
        <p:spPr>
          <a:xfrm>
            <a:off x="193675" y="1268413"/>
            <a:ext cx="8229600" cy="4972050"/>
          </a:xfrm>
          <a:prstGeom prst="rect">
            <a:avLst/>
          </a:prstGeom>
          <a:ln>
            <a:noFill/>
          </a:ln>
        </p:spPr>
        <p:txBody>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Clr>
                <a:schemeClr val="tx1"/>
              </a:buClr>
              <a:defRPr/>
            </a:pPr>
            <a:r>
              <a:rPr lang="en-US" sz="2100" dirty="0"/>
              <a:t>c</a:t>
            </a:r>
            <a:r>
              <a:rPr lang="en-US" sz="2100" dirty="0" smtClean="0"/>
              <a:t>onsiders </a:t>
            </a:r>
            <a:r>
              <a:rPr lang="en-GB" sz="2100" dirty="0" smtClean="0"/>
              <a:t>round-robin schedules</a:t>
            </a:r>
            <a:br>
              <a:rPr lang="en-GB" sz="2100" dirty="0" smtClean="0"/>
            </a:br>
            <a:r>
              <a:rPr lang="en-GB" sz="2100" dirty="0" smtClean="0"/>
              <a:t>with </a:t>
            </a:r>
            <a:r>
              <a:rPr lang="en-GB" sz="2100" i="1" dirty="0" smtClean="0"/>
              <a:t>k</a:t>
            </a:r>
            <a:r>
              <a:rPr lang="en-GB" sz="2100" dirty="0" smtClean="0"/>
              <a:t> rounds</a:t>
            </a:r>
          </a:p>
          <a:p>
            <a:pPr lvl="1">
              <a:buClr>
                <a:schemeClr val="tx1"/>
              </a:buClr>
              <a:buFont typeface="Lucida Grande"/>
              <a:buChar char="-"/>
              <a:defRPr/>
            </a:pPr>
            <a:r>
              <a:rPr lang="en-GB" sz="2100" dirty="0" smtClean="0">
                <a:solidFill>
                  <a:srgbClr val="FF0000"/>
                </a:solidFill>
              </a:rPr>
              <a:t>thread</a:t>
            </a:r>
            <a:r>
              <a:rPr lang="en-GB" sz="2100" dirty="0" smtClean="0"/>
              <a:t> → </a:t>
            </a:r>
            <a:r>
              <a:rPr lang="en-GB" sz="2100" dirty="0" smtClean="0">
                <a:solidFill>
                  <a:srgbClr val="0000FF"/>
                </a:solidFill>
              </a:rPr>
              <a:t>function</a:t>
            </a:r>
            <a:r>
              <a:rPr lang="en-GB" sz="2100" dirty="0" smtClean="0"/>
              <a:t>, run to completion</a:t>
            </a:r>
          </a:p>
          <a:p>
            <a:pPr>
              <a:buClr>
                <a:schemeClr val="tx1"/>
              </a:buClr>
              <a:defRPr/>
            </a:pPr>
            <a:r>
              <a:rPr lang="en-GB" sz="2100" dirty="0" smtClean="0"/>
              <a:t>global memory copy for each round </a:t>
            </a:r>
          </a:p>
          <a:p>
            <a:pPr lvl="1">
              <a:buClr>
                <a:schemeClr val="tx1"/>
              </a:buClr>
              <a:buFont typeface="Lucida Grande"/>
              <a:buChar char="-"/>
              <a:defRPr/>
            </a:pPr>
            <a:r>
              <a:rPr lang="en-GB" sz="2100" dirty="0" smtClean="0">
                <a:solidFill>
                  <a:srgbClr val="FF0000"/>
                </a:solidFill>
              </a:rPr>
              <a:t>scalar</a:t>
            </a:r>
            <a:r>
              <a:rPr lang="en-GB" sz="2100" dirty="0" smtClean="0"/>
              <a:t> → </a:t>
            </a:r>
            <a:r>
              <a:rPr lang="en-GB" sz="2100" dirty="0" smtClean="0">
                <a:solidFill>
                  <a:srgbClr val="0000FF"/>
                </a:solidFill>
              </a:rPr>
              <a:t>array</a:t>
            </a:r>
          </a:p>
          <a:p>
            <a:pPr>
              <a:buClr>
                <a:srgbClr val="000000"/>
              </a:buClr>
              <a:defRPr/>
            </a:pPr>
            <a:r>
              <a:rPr lang="en-GB" sz="2100" dirty="0" smtClean="0">
                <a:solidFill>
                  <a:srgbClr val="FF0000"/>
                </a:solidFill>
              </a:rPr>
              <a:t>context switch </a:t>
            </a:r>
            <a:r>
              <a:rPr lang="en-GB" sz="2100" dirty="0" smtClean="0"/>
              <a:t>→ </a:t>
            </a:r>
            <a:r>
              <a:rPr lang="en-GB" sz="2100" dirty="0" smtClean="0">
                <a:solidFill>
                  <a:srgbClr val="0000FF"/>
                </a:solidFill>
              </a:rPr>
              <a:t>round counter++</a:t>
            </a:r>
          </a:p>
          <a:p>
            <a:pPr>
              <a:buClr>
                <a:schemeClr val="tx1"/>
              </a:buClr>
              <a:defRPr/>
            </a:pPr>
            <a:r>
              <a:rPr lang="en-GB" sz="2100" dirty="0" smtClean="0"/>
              <a:t>first thread starts with </a:t>
            </a:r>
          </a:p>
          <a:p>
            <a:pPr marL="0" indent="0">
              <a:buClr>
                <a:schemeClr val="tx1"/>
              </a:buClr>
              <a:buFont typeface="Arial" pitchFamily="34" charset="0"/>
              <a:buNone/>
              <a:defRPr/>
            </a:pPr>
            <a:r>
              <a:rPr lang="en-GB" sz="2100" dirty="0" smtClean="0"/>
              <a:t>     nondeterministic memory contents</a:t>
            </a:r>
          </a:p>
          <a:p>
            <a:pPr lvl="1">
              <a:buClr>
                <a:schemeClr val="tx1"/>
              </a:buClr>
              <a:buFont typeface="Lucida Grande"/>
              <a:buChar char="-"/>
              <a:defRPr/>
            </a:pPr>
            <a:r>
              <a:rPr lang="en-GB" sz="2100" dirty="0" smtClean="0"/>
              <a:t>other threads continue with content left by predecessor</a:t>
            </a:r>
          </a:p>
        </p:txBody>
      </p:sp>
      <p:sp>
        <p:nvSpPr>
          <p:cNvPr id="5" name="Rounded Rectangle 4"/>
          <p:cNvSpPr/>
          <p:nvPr/>
        </p:nvSpPr>
        <p:spPr>
          <a:xfrm>
            <a:off x="5943600" y="1844675"/>
            <a:ext cx="609600" cy="1981200"/>
          </a:xfrm>
          <a:prstGeom prst="roundRect">
            <a:avLst/>
          </a:prstGeom>
          <a:solidFill>
            <a:schemeClr val="bg1"/>
          </a:solidFill>
          <a:ln w="254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Arial"/>
              <a:cs typeface="Arial"/>
            </a:endParaRPr>
          </a:p>
        </p:txBody>
      </p:sp>
      <p:sp>
        <p:nvSpPr>
          <p:cNvPr id="109572" name="TextBox 5"/>
          <p:cNvSpPr txBox="1">
            <a:spLocks noChangeArrowheads="1"/>
          </p:cNvSpPr>
          <p:nvPr/>
        </p:nvSpPr>
        <p:spPr bwMode="auto">
          <a:xfrm>
            <a:off x="5791200" y="3749675"/>
            <a:ext cx="4365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2000">
                <a:solidFill>
                  <a:srgbClr val="000000"/>
                </a:solidFill>
                <a:latin typeface="Arial" charset="0"/>
                <a:cs typeface="Arial" charset="0"/>
              </a:rPr>
              <a:t>T</a:t>
            </a:r>
            <a:r>
              <a:rPr lang="en-GB" sz="2000" baseline="-25000">
                <a:solidFill>
                  <a:srgbClr val="000000"/>
                </a:solidFill>
                <a:latin typeface="Arial" charset="0"/>
                <a:cs typeface="Arial" charset="0"/>
              </a:rPr>
              <a:t>1</a:t>
            </a:r>
          </a:p>
        </p:txBody>
      </p:sp>
      <p:sp>
        <p:nvSpPr>
          <p:cNvPr id="7" name="Rounded Rectangle 6"/>
          <p:cNvSpPr/>
          <p:nvPr/>
        </p:nvSpPr>
        <p:spPr>
          <a:xfrm>
            <a:off x="6858000" y="1844675"/>
            <a:ext cx="609600" cy="1981200"/>
          </a:xfrm>
          <a:prstGeom prst="roundRect">
            <a:avLst/>
          </a:prstGeom>
          <a:solidFill>
            <a:schemeClr val="bg1"/>
          </a:solidFill>
          <a:ln w="254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Arial"/>
              <a:cs typeface="Arial"/>
            </a:endParaRPr>
          </a:p>
        </p:txBody>
      </p:sp>
      <p:sp>
        <p:nvSpPr>
          <p:cNvPr id="109574" name="TextBox 7"/>
          <p:cNvSpPr txBox="1">
            <a:spLocks noChangeArrowheads="1"/>
          </p:cNvSpPr>
          <p:nvPr/>
        </p:nvSpPr>
        <p:spPr bwMode="auto">
          <a:xfrm>
            <a:off x="6705600" y="3749675"/>
            <a:ext cx="4365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2000">
                <a:solidFill>
                  <a:srgbClr val="000000"/>
                </a:solidFill>
                <a:latin typeface="Arial" charset="0"/>
                <a:cs typeface="Arial" charset="0"/>
              </a:rPr>
              <a:t>T</a:t>
            </a:r>
            <a:r>
              <a:rPr lang="en-GB" sz="2000" baseline="-25000">
                <a:solidFill>
                  <a:srgbClr val="000000"/>
                </a:solidFill>
                <a:latin typeface="Arial" charset="0"/>
                <a:cs typeface="Arial" charset="0"/>
              </a:rPr>
              <a:t>2</a:t>
            </a:r>
          </a:p>
        </p:txBody>
      </p:sp>
      <p:sp>
        <p:nvSpPr>
          <p:cNvPr id="9" name="Rectangle 8"/>
          <p:cNvSpPr/>
          <p:nvPr/>
        </p:nvSpPr>
        <p:spPr>
          <a:xfrm>
            <a:off x="6934200" y="2835275"/>
            <a:ext cx="442913" cy="304800"/>
          </a:xfrm>
          <a:prstGeom prst="rect">
            <a:avLst/>
          </a:prstGeom>
          <a:solidFill>
            <a:srgbClr val="339933">
              <a:alpha val="4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2,2</a:t>
            </a:r>
          </a:p>
        </p:txBody>
      </p:sp>
      <p:sp>
        <p:nvSpPr>
          <p:cNvPr id="10" name="Rectangle 9"/>
          <p:cNvSpPr/>
          <p:nvPr/>
        </p:nvSpPr>
        <p:spPr>
          <a:xfrm>
            <a:off x="6934200" y="1920875"/>
            <a:ext cx="442913" cy="304800"/>
          </a:xfrm>
          <a:prstGeom prst="rect">
            <a:avLst/>
          </a:prstGeom>
          <a:solidFill>
            <a:srgbClr val="FF0000">
              <a:alpha val="4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0,2</a:t>
            </a:r>
            <a:endParaRPr lang="en-GB" sz="2000" baseline="-25000" dirty="0">
              <a:solidFill>
                <a:srgbClr val="000000"/>
              </a:solidFill>
              <a:latin typeface="Arial"/>
              <a:cs typeface="Arial"/>
            </a:endParaRPr>
          </a:p>
        </p:txBody>
      </p:sp>
      <p:sp>
        <p:nvSpPr>
          <p:cNvPr id="11" name="Rectangle 10"/>
          <p:cNvSpPr/>
          <p:nvPr/>
        </p:nvSpPr>
        <p:spPr>
          <a:xfrm>
            <a:off x="6934200" y="2378075"/>
            <a:ext cx="442913" cy="304800"/>
          </a:xfrm>
          <a:prstGeom prst="rect">
            <a:avLst/>
          </a:prstGeom>
          <a:solidFill>
            <a:srgbClr val="FFFF00">
              <a:alpha val="4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1,2</a:t>
            </a:r>
          </a:p>
        </p:txBody>
      </p:sp>
      <p:sp>
        <p:nvSpPr>
          <p:cNvPr id="12" name="Rectangle 11"/>
          <p:cNvSpPr/>
          <p:nvPr/>
        </p:nvSpPr>
        <p:spPr>
          <a:xfrm>
            <a:off x="6934200" y="3444875"/>
            <a:ext cx="442913" cy="304800"/>
          </a:xfrm>
          <a:prstGeom prst="rect">
            <a:avLst/>
          </a:prstGeom>
          <a:solidFill>
            <a:srgbClr val="0000FF">
              <a:alpha val="4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K-1,2</a:t>
            </a:r>
          </a:p>
        </p:txBody>
      </p:sp>
      <p:sp>
        <p:nvSpPr>
          <p:cNvPr id="13" name="Rounded Rectangle 12"/>
          <p:cNvSpPr/>
          <p:nvPr/>
        </p:nvSpPr>
        <p:spPr>
          <a:xfrm>
            <a:off x="8077200" y="1844675"/>
            <a:ext cx="609600" cy="1981200"/>
          </a:xfrm>
          <a:prstGeom prst="roundRect">
            <a:avLst/>
          </a:prstGeom>
          <a:solidFill>
            <a:schemeClr val="bg1"/>
          </a:solidFill>
          <a:ln w="254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Arial"/>
              <a:cs typeface="Arial"/>
            </a:endParaRPr>
          </a:p>
        </p:txBody>
      </p:sp>
      <p:sp>
        <p:nvSpPr>
          <p:cNvPr id="109580" name="TextBox 13"/>
          <p:cNvSpPr txBox="1">
            <a:spLocks noChangeArrowheads="1"/>
          </p:cNvSpPr>
          <p:nvPr/>
        </p:nvSpPr>
        <p:spPr bwMode="auto">
          <a:xfrm>
            <a:off x="7924800" y="3749675"/>
            <a:ext cx="4651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2000">
                <a:solidFill>
                  <a:srgbClr val="000000"/>
                </a:solidFill>
                <a:latin typeface="Arial" charset="0"/>
                <a:cs typeface="Arial" charset="0"/>
              </a:rPr>
              <a:t>T</a:t>
            </a:r>
            <a:r>
              <a:rPr lang="en-GB" sz="2000" baseline="-25000">
                <a:solidFill>
                  <a:srgbClr val="000000"/>
                </a:solidFill>
                <a:latin typeface="Arial" charset="0"/>
                <a:cs typeface="Arial" charset="0"/>
              </a:rPr>
              <a:t>N</a:t>
            </a:r>
          </a:p>
        </p:txBody>
      </p:sp>
      <p:cxnSp>
        <p:nvCxnSpPr>
          <p:cNvPr id="15" name="Straight Arrow Connector 14"/>
          <p:cNvCxnSpPr>
            <a:endCxn id="5" idx="0"/>
          </p:cNvCxnSpPr>
          <p:nvPr/>
        </p:nvCxnSpPr>
        <p:spPr>
          <a:xfrm>
            <a:off x="6248400" y="1539875"/>
            <a:ext cx="0" cy="304800"/>
          </a:xfrm>
          <a:prstGeom prst="straightConnector1">
            <a:avLst/>
          </a:prstGeom>
          <a:ln w="25400">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248400" y="3825875"/>
            <a:ext cx="0" cy="30480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248400" y="4130675"/>
            <a:ext cx="4572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705600" y="1539875"/>
            <a:ext cx="4572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162800" y="1539875"/>
            <a:ext cx="0" cy="304800"/>
          </a:xfrm>
          <a:prstGeom prst="straightConnector1">
            <a:avLst/>
          </a:prstGeom>
          <a:ln w="25400">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162800" y="3825875"/>
            <a:ext cx="0" cy="30480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162800" y="4130675"/>
            <a:ext cx="4572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8229600" y="1539875"/>
            <a:ext cx="1524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382000" y="1539875"/>
            <a:ext cx="0" cy="304800"/>
          </a:xfrm>
          <a:prstGeom prst="straightConnector1">
            <a:avLst/>
          </a:prstGeom>
          <a:ln w="25400">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8382000" y="3825875"/>
            <a:ext cx="0" cy="304800"/>
          </a:xfrm>
          <a:prstGeom prst="straightConnector1">
            <a:avLst/>
          </a:prstGeom>
          <a:ln w="25400">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a:spLocks noChangeArrowheads="1"/>
          </p:cNvSpPr>
          <p:nvPr/>
        </p:nvSpPr>
        <p:spPr bwMode="auto">
          <a:xfrm>
            <a:off x="7853363" y="1338263"/>
            <a:ext cx="3762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a:t>
            </a:r>
          </a:p>
        </p:txBody>
      </p:sp>
      <p:cxnSp>
        <p:nvCxnSpPr>
          <p:cNvPr id="26" name="Straight Arrow Connector 25"/>
          <p:cNvCxnSpPr/>
          <p:nvPr/>
        </p:nvCxnSpPr>
        <p:spPr>
          <a:xfrm>
            <a:off x="7620000" y="1539875"/>
            <a:ext cx="1524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638800" y="2073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553200" y="2073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8686800" y="20732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8991600" y="2073275"/>
            <a:ext cx="0" cy="22860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8686800" y="23018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7467600" y="2301875"/>
            <a:ext cx="6096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53200" y="23018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638800" y="23018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5638800" y="25304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638800" y="2301875"/>
            <a:ext cx="0" cy="22860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553200" y="25304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686800" y="25304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8991600" y="2530475"/>
            <a:ext cx="0" cy="22860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686800" y="27590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67600" y="2759075"/>
            <a:ext cx="6096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6553200" y="27590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638800" y="27590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5638800" y="29876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5638800" y="2759075"/>
            <a:ext cx="0" cy="22860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6553200" y="29876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8686800" y="29876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8991600" y="2987675"/>
            <a:ext cx="0" cy="22860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8686800" y="32162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7467600" y="3216275"/>
            <a:ext cx="6096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6553200" y="32162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5638800" y="3216275"/>
            <a:ext cx="304800" cy="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638800" y="3597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5638800" y="3216275"/>
            <a:ext cx="0" cy="7620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6553200" y="3597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7924800" y="35972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8686800" y="3597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5638800" y="3521075"/>
            <a:ext cx="0" cy="76200"/>
          </a:xfrm>
          <a:prstGeom prst="straightConnector1">
            <a:avLst/>
          </a:prstGeom>
          <a:ln w="127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109625" name="TextBox 161"/>
          <p:cNvSpPr txBox="1">
            <a:spLocks noChangeArrowheads="1"/>
          </p:cNvSpPr>
          <p:nvPr/>
        </p:nvSpPr>
        <p:spPr bwMode="auto">
          <a:xfrm rot="5400000">
            <a:off x="5512594" y="3266281"/>
            <a:ext cx="3762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a:t>
            </a:r>
          </a:p>
        </p:txBody>
      </p:sp>
      <p:sp>
        <p:nvSpPr>
          <p:cNvPr id="109626" name="TextBox 162"/>
          <p:cNvSpPr txBox="1">
            <a:spLocks noChangeArrowheads="1"/>
          </p:cNvSpPr>
          <p:nvPr/>
        </p:nvSpPr>
        <p:spPr bwMode="auto">
          <a:xfrm>
            <a:off x="7543800" y="3395663"/>
            <a:ext cx="457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 ... </a:t>
            </a:r>
          </a:p>
        </p:txBody>
      </p:sp>
      <p:cxnSp>
        <p:nvCxnSpPr>
          <p:cNvPr id="61" name="Straight Arrow Connector 60"/>
          <p:cNvCxnSpPr/>
          <p:nvPr/>
        </p:nvCxnSpPr>
        <p:spPr>
          <a:xfrm>
            <a:off x="7467600" y="35972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7939088" y="29876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sp>
        <p:nvSpPr>
          <p:cNvPr id="109629" name="TextBox 165"/>
          <p:cNvSpPr txBox="1">
            <a:spLocks noChangeArrowheads="1"/>
          </p:cNvSpPr>
          <p:nvPr/>
        </p:nvSpPr>
        <p:spPr bwMode="auto">
          <a:xfrm>
            <a:off x="7558088" y="2786063"/>
            <a:ext cx="457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 ... </a:t>
            </a:r>
          </a:p>
        </p:txBody>
      </p:sp>
      <p:cxnSp>
        <p:nvCxnSpPr>
          <p:cNvPr id="64" name="Straight Arrow Connector 63"/>
          <p:cNvCxnSpPr/>
          <p:nvPr/>
        </p:nvCxnSpPr>
        <p:spPr>
          <a:xfrm>
            <a:off x="7939088" y="25304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sp>
        <p:nvSpPr>
          <p:cNvPr id="109631" name="TextBox 167"/>
          <p:cNvSpPr txBox="1">
            <a:spLocks noChangeArrowheads="1"/>
          </p:cNvSpPr>
          <p:nvPr/>
        </p:nvSpPr>
        <p:spPr bwMode="auto">
          <a:xfrm>
            <a:off x="7558088" y="2328863"/>
            <a:ext cx="457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 ... </a:t>
            </a:r>
          </a:p>
        </p:txBody>
      </p:sp>
      <p:cxnSp>
        <p:nvCxnSpPr>
          <p:cNvPr id="66" name="Straight Arrow Connector 65"/>
          <p:cNvCxnSpPr/>
          <p:nvPr/>
        </p:nvCxnSpPr>
        <p:spPr>
          <a:xfrm>
            <a:off x="6705600" y="1539875"/>
            <a:ext cx="0" cy="259080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7620000" y="1539875"/>
            <a:ext cx="0" cy="259080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6240463" y="2225675"/>
            <a:ext cx="0" cy="152400"/>
          </a:xfrm>
          <a:prstGeom prst="straightConnector1">
            <a:avLst/>
          </a:prstGeom>
          <a:ln w="25400">
            <a:solidFill>
              <a:srgbClr val="0000FF"/>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6240463" y="3140075"/>
            <a:ext cx="0" cy="304800"/>
          </a:xfrm>
          <a:prstGeom prst="straightConnector1">
            <a:avLst/>
          </a:prstGeom>
          <a:ln w="25400">
            <a:solidFill>
              <a:srgbClr val="0000FF"/>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6240463" y="2682875"/>
            <a:ext cx="0" cy="152400"/>
          </a:xfrm>
          <a:prstGeom prst="straightConnector1">
            <a:avLst/>
          </a:prstGeom>
          <a:ln w="25400">
            <a:solidFill>
              <a:srgbClr val="0000FF"/>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10" idx="2"/>
            <a:endCxn id="11" idx="0"/>
          </p:cNvCxnSpPr>
          <p:nvPr/>
        </p:nvCxnSpPr>
        <p:spPr>
          <a:xfrm>
            <a:off x="7154863" y="2225675"/>
            <a:ext cx="0" cy="152400"/>
          </a:xfrm>
          <a:prstGeom prst="straightConnector1">
            <a:avLst/>
          </a:prstGeom>
          <a:ln w="25400">
            <a:solidFill>
              <a:srgbClr val="0000FF"/>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9" idx="2"/>
            <a:endCxn id="12" idx="0"/>
          </p:cNvCxnSpPr>
          <p:nvPr/>
        </p:nvCxnSpPr>
        <p:spPr>
          <a:xfrm>
            <a:off x="7154863" y="3140075"/>
            <a:ext cx="0" cy="304800"/>
          </a:xfrm>
          <a:prstGeom prst="straightConnector1">
            <a:avLst/>
          </a:prstGeom>
          <a:ln w="25400">
            <a:solidFill>
              <a:srgbClr val="0000FF"/>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11" idx="2"/>
            <a:endCxn id="9" idx="0"/>
          </p:cNvCxnSpPr>
          <p:nvPr/>
        </p:nvCxnSpPr>
        <p:spPr>
          <a:xfrm>
            <a:off x="7154863" y="2682875"/>
            <a:ext cx="0" cy="152400"/>
          </a:xfrm>
          <a:prstGeom prst="straightConnector1">
            <a:avLst/>
          </a:prstGeom>
          <a:ln w="25400">
            <a:solidFill>
              <a:srgbClr val="0000FF"/>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8374063" y="2225675"/>
            <a:ext cx="0" cy="152400"/>
          </a:xfrm>
          <a:prstGeom prst="straightConnector1">
            <a:avLst/>
          </a:prstGeom>
          <a:ln w="25400">
            <a:solidFill>
              <a:srgbClr val="0000FF"/>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8374063" y="3140075"/>
            <a:ext cx="0" cy="304800"/>
          </a:xfrm>
          <a:prstGeom prst="straightConnector1">
            <a:avLst/>
          </a:prstGeom>
          <a:ln w="25400">
            <a:solidFill>
              <a:srgbClr val="0000FF"/>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8374063" y="2682875"/>
            <a:ext cx="0" cy="152400"/>
          </a:xfrm>
          <a:prstGeom prst="straightConnector1">
            <a:avLst/>
          </a:prstGeom>
          <a:ln w="25400">
            <a:solidFill>
              <a:srgbClr val="0000FF"/>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7467600" y="29876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7467600" y="25304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7939088" y="20732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sp>
        <p:nvSpPr>
          <p:cNvPr id="109646" name="TextBox 191"/>
          <p:cNvSpPr txBox="1">
            <a:spLocks noChangeArrowheads="1"/>
          </p:cNvSpPr>
          <p:nvPr/>
        </p:nvSpPr>
        <p:spPr bwMode="auto">
          <a:xfrm>
            <a:off x="7558088" y="1871663"/>
            <a:ext cx="457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 ... </a:t>
            </a:r>
          </a:p>
        </p:txBody>
      </p:sp>
      <p:cxnSp>
        <p:nvCxnSpPr>
          <p:cNvPr id="81" name="Straight Arrow Connector 80"/>
          <p:cNvCxnSpPr/>
          <p:nvPr/>
        </p:nvCxnSpPr>
        <p:spPr>
          <a:xfrm>
            <a:off x="7467600" y="20732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sp>
        <p:nvSpPr>
          <p:cNvPr id="82" name="Curved Right Arrow 81"/>
          <p:cNvSpPr/>
          <p:nvPr/>
        </p:nvSpPr>
        <p:spPr>
          <a:xfrm>
            <a:off x="5867400" y="2100263"/>
            <a:ext cx="152400" cy="3810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83" name="Curved Right Arrow 82"/>
          <p:cNvSpPr/>
          <p:nvPr/>
        </p:nvSpPr>
        <p:spPr>
          <a:xfrm>
            <a:off x="5867400" y="2557463"/>
            <a:ext cx="152400" cy="3810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84" name="Curved Right Arrow 83"/>
          <p:cNvSpPr/>
          <p:nvPr/>
        </p:nvSpPr>
        <p:spPr>
          <a:xfrm>
            <a:off x="5867400" y="3090863"/>
            <a:ext cx="152400" cy="2286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85" name="Curved Right Arrow 84"/>
          <p:cNvSpPr/>
          <p:nvPr/>
        </p:nvSpPr>
        <p:spPr>
          <a:xfrm>
            <a:off x="5867400" y="3319463"/>
            <a:ext cx="152400" cy="2286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86" name="Curved Right Arrow 85"/>
          <p:cNvSpPr/>
          <p:nvPr/>
        </p:nvSpPr>
        <p:spPr>
          <a:xfrm>
            <a:off x="6781800" y="2100263"/>
            <a:ext cx="152400" cy="3810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87" name="Curved Right Arrow 86"/>
          <p:cNvSpPr/>
          <p:nvPr/>
        </p:nvSpPr>
        <p:spPr>
          <a:xfrm>
            <a:off x="6781800" y="2557463"/>
            <a:ext cx="152400" cy="3810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88" name="Curved Right Arrow 87"/>
          <p:cNvSpPr/>
          <p:nvPr/>
        </p:nvSpPr>
        <p:spPr>
          <a:xfrm>
            <a:off x="6781800" y="3090863"/>
            <a:ext cx="152400" cy="2286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89" name="Curved Right Arrow 88"/>
          <p:cNvSpPr/>
          <p:nvPr/>
        </p:nvSpPr>
        <p:spPr>
          <a:xfrm>
            <a:off x="6781800" y="3319463"/>
            <a:ext cx="152400" cy="2286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90" name="Curved Right Arrow 89"/>
          <p:cNvSpPr/>
          <p:nvPr/>
        </p:nvSpPr>
        <p:spPr>
          <a:xfrm>
            <a:off x="8001000" y="2100263"/>
            <a:ext cx="152400" cy="3810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91" name="Curved Right Arrow 90"/>
          <p:cNvSpPr/>
          <p:nvPr/>
        </p:nvSpPr>
        <p:spPr>
          <a:xfrm>
            <a:off x="8001000" y="2557463"/>
            <a:ext cx="152400" cy="3810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92" name="Curved Right Arrow 91"/>
          <p:cNvSpPr/>
          <p:nvPr/>
        </p:nvSpPr>
        <p:spPr>
          <a:xfrm>
            <a:off x="8001000" y="3090863"/>
            <a:ext cx="152400" cy="2286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93" name="Curved Right Arrow 92"/>
          <p:cNvSpPr/>
          <p:nvPr/>
        </p:nvSpPr>
        <p:spPr>
          <a:xfrm>
            <a:off x="8001000" y="3319463"/>
            <a:ext cx="152400" cy="228600"/>
          </a:xfrm>
          <a:prstGeom prst="curvedRightArrow">
            <a:avLst/>
          </a:prstGeom>
          <a:solidFill>
            <a:srgbClr val="0000FF">
              <a:alpha val="40000"/>
            </a:srgbClr>
          </a:solidFill>
          <a:ln>
            <a:solidFill>
              <a:srgbClr val="0000FF">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000000"/>
              </a:solidFill>
              <a:latin typeface="Arial"/>
              <a:cs typeface="Arial"/>
            </a:endParaRPr>
          </a:p>
        </p:txBody>
      </p:sp>
      <p:sp>
        <p:nvSpPr>
          <p:cNvPr id="94" name="Rectangle 93"/>
          <p:cNvSpPr/>
          <p:nvPr/>
        </p:nvSpPr>
        <p:spPr>
          <a:xfrm>
            <a:off x="6019800" y="2835275"/>
            <a:ext cx="442913" cy="304800"/>
          </a:xfrm>
          <a:prstGeom prst="rect">
            <a:avLst/>
          </a:prstGeom>
          <a:solidFill>
            <a:srgbClr val="339933">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2,1</a:t>
            </a:r>
          </a:p>
        </p:txBody>
      </p:sp>
      <p:sp>
        <p:nvSpPr>
          <p:cNvPr id="95" name="Rectangle 94"/>
          <p:cNvSpPr/>
          <p:nvPr/>
        </p:nvSpPr>
        <p:spPr>
          <a:xfrm>
            <a:off x="6019800" y="1920875"/>
            <a:ext cx="442913" cy="304800"/>
          </a:xfrm>
          <a:prstGeom prst="rect">
            <a:avLst/>
          </a:prstGeom>
          <a:solidFill>
            <a:srgbClr val="FF0000">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0,1</a:t>
            </a:r>
          </a:p>
        </p:txBody>
      </p:sp>
      <p:sp>
        <p:nvSpPr>
          <p:cNvPr id="96" name="Rectangle 95"/>
          <p:cNvSpPr/>
          <p:nvPr/>
        </p:nvSpPr>
        <p:spPr>
          <a:xfrm>
            <a:off x="6019800" y="2378075"/>
            <a:ext cx="442913" cy="304800"/>
          </a:xfrm>
          <a:prstGeom prst="rect">
            <a:avLst/>
          </a:prstGeom>
          <a:solidFill>
            <a:srgbClr val="FFFF00">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1,1</a:t>
            </a:r>
          </a:p>
        </p:txBody>
      </p:sp>
      <p:sp>
        <p:nvSpPr>
          <p:cNvPr id="97" name="Rectangle 96"/>
          <p:cNvSpPr/>
          <p:nvPr/>
        </p:nvSpPr>
        <p:spPr>
          <a:xfrm>
            <a:off x="6019800" y="3444875"/>
            <a:ext cx="442913" cy="304800"/>
          </a:xfrm>
          <a:prstGeom prst="rect">
            <a:avLst/>
          </a:prstGeom>
          <a:solidFill>
            <a:srgbClr val="0000FF">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K-1,1</a:t>
            </a:r>
          </a:p>
        </p:txBody>
      </p:sp>
      <p:sp>
        <p:nvSpPr>
          <p:cNvPr id="98" name="Rectangle 97"/>
          <p:cNvSpPr/>
          <p:nvPr/>
        </p:nvSpPr>
        <p:spPr>
          <a:xfrm>
            <a:off x="8153400" y="2835275"/>
            <a:ext cx="442913" cy="304800"/>
          </a:xfrm>
          <a:prstGeom prst="rect">
            <a:avLst/>
          </a:prstGeom>
          <a:solidFill>
            <a:srgbClr val="0000FF">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2,N</a:t>
            </a:r>
          </a:p>
        </p:txBody>
      </p:sp>
      <p:sp>
        <p:nvSpPr>
          <p:cNvPr id="99" name="Rectangle 98"/>
          <p:cNvSpPr/>
          <p:nvPr/>
        </p:nvSpPr>
        <p:spPr>
          <a:xfrm>
            <a:off x="8153400" y="1920875"/>
            <a:ext cx="442913" cy="304800"/>
          </a:xfrm>
          <a:prstGeom prst="rect">
            <a:avLst/>
          </a:prstGeom>
          <a:solidFill>
            <a:srgbClr val="FFFF00">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0,N</a:t>
            </a:r>
          </a:p>
        </p:txBody>
      </p:sp>
      <p:sp>
        <p:nvSpPr>
          <p:cNvPr id="100" name="Rectangle 99"/>
          <p:cNvSpPr/>
          <p:nvPr/>
        </p:nvSpPr>
        <p:spPr>
          <a:xfrm>
            <a:off x="8153400" y="2378075"/>
            <a:ext cx="442913" cy="304800"/>
          </a:xfrm>
          <a:prstGeom prst="rect">
            <a:avLst/>
          </a:prstGeom>
          <a:solidFill>
            <a:srgbClr val="00CC00">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1,N</a:t>
            </a:r>
          </a:p>
        </p:txBody>
      </p:sp>
      <p:sp>
        <p:nvSpPr>
          <p:cNvPr id="101" name="Rectangle 100"/>
          <p:cNvSpPr/>
          <p:nvPr/>
        </p:nvSpPr>
        <p:spPr>
          <a:xfrm>
            <a:off x="8153400" y="3444875"/>
            <a:ext cx="442913" cy="304800"/>
          </a:xfrm>
          <a:prstGeom prst="rect">
            <a:avLst/>
          </a:prstGeom>
          <a:solidFill>
            <a:srgbClr val="0000FF">
              <a:alpha val="1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K-1,N</a:t>
            </a:r>
          </a:p>
        </p:txBody>
      </p:sp>
      <p:cxnSp>
        <p:nvCxnSpPr>
          <p:cNvPr id="102" name="Straight Arrow Connector 117"/>
          <p:cNvCxnSpPr/>
          <p:nvPr/>
        </p:nvCxnSpPr>
        <p:spPr>
          <a:xfrm>
            <a:off x="5635625" y="2530475"/>
            <a:ext cx="333375"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17"/>
          <p:cNvCxnSpPr/>
          <p:nvPr/>
        </p:nvCxnSpPr>
        <p:spPr>
          <a:xfrm>
            <a:off x="5635625" y="2997200"/>
            <a:ext cx="333375"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17"/>
          <p:cNvCxnSpPr/>
          <p:nvPr/>
        </p:nvCxnSpPr>
        <p:spPr>
          <a:xfrm>
            <a:off x="5635625" y="3602038"/>
            <a:ext cx="333375"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17"/>
          <p:cNvCxnSpPr/>
          <p:nvPr/>
        </p:nvCxnSpPr>
        <p:spPr>
          <a:xfrm>
            <a:off x="6546850" y="2071688"/>
            <a:ext cx="333375"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17"/>
          <p:cNvCxnSpPr/>
          <p:nvPr/>
        </p:nvCxnSpPr>
        <p:spPr>
          <a:xfrm>
            <a:off x="6537325" y="2532063"/>
            <a:ext cx="331788"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17"/>
          <p:cNvCxnSpPr/>
          <p:nvPr/>
        </p:nvCxnSpPr>
        <p:spPr>
          <a:xfrm>
            <a:off x="6542088" y="2997200"/>
            <a:ext cx="331787"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17"/>
          <p:cNvCxnSpPr/>
          <p:nvPr/>
        </p:nvCxnSpPr>
        <p:spPr>
          <a:xfrm>
            <a:off x="6543675" y="3603625"/>
            <a:ext cx="331788"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17"/>
          <p:cNvCxnSpPr/>
          <p:nvPr/>
        </p:nvCxnSpPr>
        <p:spPr>
          <a:xfrm>
            <a:off x="7923213" y="2527300"/>
            <a:ext cx="173037" cy="3175"/>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17"/>
          <p:cNvCxnSpPr/>
          <p:nvPr/>
        </p:nvCxnSpPr>
        <p:spPr>
          <a:xfrm>
            <a:off x="7477125" y="3597275"/>
            <a:ext cx="165100"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7"/>
          <p:cNvCxnSpPr/>
          <p:nvPr/>
        </p:nvCxnSpPr>
        <p:spPr>
          <a:xfrm>
            <a:off x="7467600" y="2997200"/>
            <a:ext cx="165100"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7"/>
          <p:cNvCxnSpPr/>
          <p:nvPr/>
        </p:nvCxnSpPr>
        <p:spPr>
          <a:xfrm>
            <a:off x="7467600" y="2535238"/>
            <a:ext cx="165100"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3" name="Straight Arrow Connector 117"/>
          <p:cNvCxnSpPr/>
          <p:nvPr/>
        </p:nvCxnSpPr>
        <p:spPr>
          <a:xfrm>
            <a:off x="7473950" y="2073275"/>
            <a:ext cx="165100" cy="0"/>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4" name="Straight Arrow Connector 117"/>
          <p:cNvCxnSpPr/>
          <p:nvPr/>
        </p:nvCxnSpPr>
        <p:spPr>
          <a:xfrm>
            <a:off x="7926388" y="2071688"/>
            <a:ext cx="173037" cy="3175"/>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5" name="Straight Arrow Connector 117"/>
          <p:cNvCxnSpPr/>
          <p:nvPr/>
        </p:nvCxnSpPr>
        <p:spPr>
          <a:xfrm>
            <a:off x="7923213" y="2987675"/>
            <a:ext cx="171450" cy="1588"/>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7"/>
          <p:cNvCxnSpPr/>
          <p:nvPr/>
        </p:nvCxnSpPr>
        <p:spPr>
          <a:xfrm>
            <a:off x="7913688" y="3592513"/>
            <a:ext cx="173037" cy="3175"/>
          </a:xfrm>
          <a:prstGeom prst="straightConnector1">
            <a:avLst/>
          </a:prstGeom>
          <a:ln w="31750">
            <a:solidFill>
              <a:srgbClr val="338D33"/>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7" name="Title 2"/>
          <p:cNvSpPr txBox="1">
            <a:spLocks/>
          </p:cNvSpPr>
          <p:nvPr/>
        </p:nvSpPr>
        <p:spPr bwMode="auto">
          <a:xfrm>
            <a:off x="0" y="0"/>
            <a:ext cx="91567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GB" sz="2800" dirty="0" smtClean="0">
                <a:latin typeface="Arial" charset="0"/>
              </a:rPr>
              <a:t> LR </a:t>
            </a:r>
            <a:r>
              <a:rPr lang="en-GB" sz="2800" dirty="0" err="1">
                <a:latin typeface="Arial" charset="0"/>
              </a:rPr>
              <a:t>sequentialization</a:t>
            </a:r>
            <a:r>
              <a:rPr lang="en-GB" sz="2800" dirty="0">
                <a:latin typeface="Arial" charset="0"/>
              </a:rPr>
              <a:t> as a code-to-code translation</a:t>
            </a:r>
            <a:endParaRPr lang="en-US" dirty="0">
              <a:solidFill>
                <a:schemeClr val="bg1"/>
              </a:solidFill>
              <a:latin typeface="Arial" charset="0"/>
            </a:endParaRPr>
          </a:p>
        </p:txBody>
      </p:sp>
    </p:spTree>
    <p:extLst>
      <p:ext uri="{BB962C8B-B14F-4D97-AF65-F5344CB8AC3E}">
        <p14:creationId xmlns:p14="http://schemas.microsoft.com/office/powerpoint/2010/main" val="4242603039"/>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childTnLst>
                                  <p:subTnLst>
                                    <p:set>
                                      <p:cBhvr override="childStyle">
                                        <p:cTn dur="1" fill="hold" display="0" masterRel="nextClick" afterEffect="1"/>
                                        <p:tgtEl>
                                          <p:spTgt spid="76"/>
                                        </p:tgtEl>
                                        <p:attrNameLst>
                                          <p:attrName>style.visibility</p:attrName>
                                        </p:attrNameLst>
                                      </p:cBhvr>
                                      <p:to>
                                        <p:strVal val="hidden"/>
                                      </p:to>
                                    </p:set>
                                  </p:subTnLst>
                                </p:cTn>
                              </p:par>
                              <p:par>
                                <p:cTn id="41" presetID="1" presetClass="entr" presetSubtype="0" fill="hold" nodeType="withEffect">
                                  <p:stCondLst>
                                    <p:cond delay="0"/>
                                  </p:stCondLst>
                                  <p:childTnLst>
                                    <p:set>
                                      <p:cBhvr>
                                        <p:cTn id="42" dur="1" fill="hold">
                                          <p:stCondLst>
                                            <p:cond delay="0"/>
                                          </p:stCondLst>
                                        </p:cTn>
                                        <p:tgtEl>
                                          <p:spTgt spid="75"/>
                                        </p:tgtEl>
                                        <p:attrNameLst>
                                          <p:attrName>style.visibility</p:attrName>
                                        </p:attrNameLst>
                                      </p:cBhvr>
                                      <p:to>
                                        <p:strVal val="visible"/>
                                      </p:to>
                                    </p:set>
                                  </p:childTnLst>
                                  <p:subTnLst>
                                    <p:set>
                                      <p:cBhvr override="childStyle">
                                        <p:cTn dur="1" fill="hold" display="0" masterRel="nextClick" afterEffect="1"/>
                                        <p:tgtEl>
                                          <p:spTgt spid="75"/>
                                        </p:tgtEl>
                                        <p:attrNameLst>
                                          <p:attrName>style.visibility</p:attrName>
                                        </p:attrNameLst>
                                      </p:cBhvr>
                                      <p:to>
                                        <p:strVal val="hidden"/>
                                      </p:to>
                                    </p:set>
                                  </p:subTnLst>
                                </p:cTn>
                              </p:par>
                              <p:par>
                                <p:cTn id="43" presetID="1" presetClass="entr" presetSubtype="0" fill="hold" nodeType="withEffect">
                                  <p:stCondLst>
                                    <p:cond delay="0"/>
                                  </p:stCondLst>
                                  <p:childTnLst>
                                    <p:set>
                                      <p:cBhvr>
                                        <p:cTn id="44" dur="1" fill="hold">
                                          <p:stCondLst>
                                            <p:cond delay="0"/>
                                          </p:stCondLst>
                                        </p:cTn>
                                        <p:tgtEl>
                                          <p:spTgt spid="74"/>
                                        </p:tgtEl>
                                        <p:attrNameLst>
                                          <p:attrName>style.visibility</p:attrName>
                                        </p:attrNameLst>
                                      </p:cBhvr>
                                      <p:to>
                                        <p:strVal val="visible"/>
                                      </p:to>
                                    </p:set>
                                  </p:childTnLst>
                                  <p:subTnLst>
                                    <p:set>
                                      <p:cBhvr override="childStyle">
                                        <p:cTn dur="1" fill="hold" display="0" masterRel="nextClick" afterEffect="1"/>
                                        <p:tgtEl>
                                          <p:spTgt spid="74"/>
                                        </p:tgtEl>
                                        <p:attrNameLst>
                                          <p:attrName>style.visibility</p:attrName>
                                        </p:attrNameLst>
                                      </p:cBhvr>
                                      <p:to>
                                        <p:strVal val="hidden"/>
                                      </p:to>
                                    </p:set>
                                  </p:subTnLst>
                                </p:cTn>
                              </p:par>
                              <p:par>
                                <p:cTn id="45" presetID="1" presetClass="entr" presetSubtype="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childTnLst>
                                  <p:subTnLst>
                                    <p:set>
                                      <p:cBhvr override="childStyle">
                                        <p:cTn dur="1" fill="hold" display="0" masterRel="nextClick" afterEffect="1"/>
                                        <p:tgtEl>
                                          <p:spTgt spid="72"/>
                                        </p:tgtEl>
                                        <p:attrNameLst>
                                          <p:attrName>style.visibility</p:attrName>
                                        </p:attrNameLst>
                                      </p:cBhvr>
                                      <p:to>
                                        <p:strVal val="hidden"/>
                                      </p:to>
                                    </p:set>
                                  </p:subTnLst>
                                </p:cTn>
                              </p:par>
                              <p:par>
                                <p:cTn id="47" presetID="1" presetClass="entr" presetSubtype="0" fill="hold" nodeType="withEffect">
                                  <p:stCondLst>
                                    <p:cond delay="0"/>
                                  </p:stCondLst>
                                  <p:childTnLst>
                                    <p:set>
                                      <p:cBhvr>
                                        <p:cTn id="48" dur="1" fill="hold">
                                          <p:stCondLst>
                                            <p:cond delay="0"/>
                                          </p:stCondLst>
                                        </p:cTn>
                                        <p:tgtEl>
                                          <p:spTgt spid="71"/>
                                        </p:tgtEl>
                                        <p:attrNameLst>
                                          <p:attrName>style.visibility</p:attrName>
                                        </p:attrNameLst>
                                      </p:cBhvr>
                                      <p:to>
                                        <p:strVal val="visible"/>
                                      </p:to>
                                    </p:set>
                                  </p:childTnLst>
                                  <p:subTnLst>
                                    <p:set>
                                      <p:cBhvr override="childStyle">
                                        <p:cTn dur="1" fill="hold" display="0" masterRel="nextClick" afterEffect="1"/>
                                        <p:tgtEl>
                                          <p:spTgt spid="71"/>
                                        </p:tgtEl>
                                        <p:attrNameLst>
                                          <p:attrName>style.visibility</p:attrName>
                                        </p:attrNameLst>
                                      </p:cBhvr>
                                      <p:to>
                                        <p:strVal val="hidden"/>
                                      </p:to>
                                    </p:set>
                                  </p:subTnLst>
                                </p:cTn>
                              </p:par>
                              <p:par>
                                <p:cTn id="49" presetID="1" presetClass="entr" presetSubtype="0" fill="hold" nodeType="withEffect">
                                  <p:stCondLst>
                                    <p:cond delay="0"/>
                                  </p:stCondLst>
                                  <p:childTnLst>
                                    <p:set>
                                      <p:cBhvr>
                                        <p:cTn id="50" dur="1" fill="hold">
                                          <p:stCondLst>
                                            <p:cond delay="0"/>
                                          </p:stCondLst>
                                        </p:cTn>
                                        <p:tgtEl>
                                          <p:spTgt spid="73"/>
                                        </p:tgtEl>
                                        <p:attrNameLst>
                                          <p:attrName>style.visibility</p:attrName>
                                        </p:attrNameLst>
                                      </p:cBhvr>
                                      <p:to>
                                        <p:strVal val="visible"/>
                                      </p:to>
                                    </p:set>
                                  </p:childTnLst>
                                  <p:subTnLst>
                                    <p:set>
                                      <p:cBhvr override="childStyle">
                                        <p:cTn dur="1" fill="hold" display="0" masterRel="nextClick" afterEffect="1"/>
                                        <p:tgtEl>
                                          <p:spTgt spid="73"/>
                                        </p:tgtEl>
                                        <p:attrNameLst>
                                          <p:attrName>style.visibility</p:attrName>
                                        </p:attrNameLst>
                                      </p:cBhvr>
                                      <p:to>
                                        <p:strVal val="hidden"/>
                                      </p:to>
                                    </p:set>
                                  </p:subTnLst>
                                </p:cTn>
                              </p:par>
                              <p:par>
                                <p:cTn id="51" presetID="1" presetClass="entr" presetSubtype="0" fill="hold" nodeType="withEffect">
                                  <p:stCondLst>
                                    <p:cond delay="0"/>
                                  </p:stCondLst>
                                  <p:childTnLst>
                                    <p:set>
                                      <p:cBhvr>
                                        <p:cTn id="52" dur="1" fill="hold">
                                          <p:stCondLst>
                                            <p:cond delay="0"/>
                                          </p:stCondLst>
                                        </p:cTn>
                                        <p:tgtEl>
                                          <p:spTgt spid="69"/>
                                        </p:tgtEl>
                                        <p:attrNameLst>
                                          <p:attrName>style.visibility</p:attrName>
                                        </p:attrNameLst>
                                      </p:cBhvr>
                                      <p:to>
                                        <p:strVal val="visible"/>
                                      </p:to>
                                    </p:set>
                                  </p:childTnLst>
                                  <p:subTnLst>
                                    <p:set>
                                      <p:cBhvr override="childStyle">
                                        <p:cTn dur="1" fill="hold" display="0" masterRel="nextClick" afterEffect="1"/>
                                        <p:tgtEl>
                                          <p:spTgt spid="69"/>
                                        </p:tgtEl>
                                        <p:attrNameLst>
                                          <p:attrName>style.visibility</p:attrName>
                                        </p:attrNameLst>
                                      </p:cBhvr>
                                      <p:to>
                                        <p:strVal val="hidden"/>
                                      </p:to>
                                    </p:set>
                                  </p:subTnLst>
                                </p:cTn>
                              </p:par>
                              <p:par>
                                <p:cTn id="53" presetID="1" presetClass="entr" presetSubtype="0" fill="hold" nodeType="withEffect">
                                  <p:stCondLst>
                                    <p:cond delay="0"/>
                                  </p:stCondLst>
                                  <p:childTnLst>
                                    <p:set>
                                      <p:cBhvr>
                                        <p:cTn id="54" dur="1" fill="hold">
                                          <p:stCondLst>
                                            <p:cond delay="0"/>
                                          </p:stCondLst>
                                        </p:cTn>
                                        <p:tgtEl>
                                          <p:spTgt spid="70"/>
                                        </p:tgtEl>
                                        <p:attrNameLst>
                                          <p:attrName>style.visibility</p:attrName>
                                        </p:attrNameLst>
                                      </p:cBhvr>
                                      <p:to>
                                        <p:strVal val="visible"/>
                                      </p:to>
                                    </p:set>
                                  </p:childTnLst>
                                  <p:subTnLst>
                                    <p:set>
                                      <p:cBhvr override="childStyle">
                                        <p:cTn dur="1" fill="hold" display="0" masterRel="nextClick" afterEffect="1"/>
                                        <p:tgtEl>
                                          <p:spTgt spid="70"/>
                                        </p:tgtEl>
                                        <p:attrNameLst>
                                          <p:attrName>style.visibility</p:attrName>
                                        </p:attrNameLst>
                                      </p:cBhvr>
                                      <p:to>
                                        <p:strVal val="hidden"/>
                                      </p:to>
                                    </p:set>
                                  </p:subTnLst>
                                </p:cTn>
                              </p:par>
                              <p:par>
                                <p:cTn id="55" presetID="1" presetClass="entr" presetSubtype="0" fill="hold" nodeType="withEffect">
                                  <p:stCondLst>
                                    <p:cond delay="0"/>
                                  </p:stCondLst>
                                  <p:childTnLst>
                                    <p:set>
                                      <p:cBhvr>
                                        <p:cTn id="56" dur="1" fill="hold">
                                          <p:stCondLst>
                                            <p:cond delay="0"/>
                                          </p:stCondLst>
                                        </p:cTn>
                                        <p:tgtEl>
                                          <p:spTgt spid="68"/>
                                        </p:tgtEl>
                                        <p:attrNameLst>
                                          <p:attrName>style.visibility</p:attrName>
                                        </p:attrNameLst>
                                      </p:cBhvr>
                                      <p:to>
                                        <p:strVal val="visible"/>
                                      </p:to>
                                    </p:set>
                                  </p:childTnLst>
                                  <p:subTnLst>
                                    <p:set>
                                      <p:cBhvr override="childStyle">
                                        <p:cTn dur="1" fill="hold" display="0" masterRel="nextClick" afterEffect="1"/>
                                        <p:tgtEl>
                                          <p:spTgt spid="68"/>
                                        </p:tgtEl>
                                        <p:attrNameLst>
                                          <p:attrName>style.visibility</p:attrName>
                                        </p:attrNameLst>
                                      </p:cBhvr>
                                      <p:to>
                                        <p:strVal val="hidden"/>
                                      </p:to>
                                    </p:set>
                                  </p:subTnLst>
                                </p:cTn>
                              </p:par>
                              <p:par>
                                <p:cTn id="57" presetID="1"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9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9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9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9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00"/>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0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83" fill="hold" nodeType="clickPar">
                      <p:stCondLst>
                        <p:cond delay="indefinite"/>
                      </p:stCondLst>
                      <p:childTnLst>
                        <p:par>
                          <p:cTn id="84" fill="hold" nodeType="withGroup">
                            <p:stCondLst>
                              <p:cond delay="0"/>
                            </p:stCondLst>
                            <p:childTnLst>
                              <p:par>
                                <p:cTn id="85" presetID="1" presetClass="entr" presetSubtype="0" fill="hold" nodeType="clickEffect">
                                  <p:stCondLst>
                                    <p:cond delay="0"/>
                                  </p:stCondLst>
                                  <p:childTnLst>
                                    <p:set>
                                      <p:cBhvr>
                                        <p:cTn id="86" dur="1" fill="hold">
                                          <p:stCondLst>
                                            <p:cond delay="0"/>
                                          </p:stCondLst>
                                        </p:cTn>
                                        <p:tgtEl>
                                          <p:spTgt spid="4">
                                            <p:txEl>
                                              <p:pRg st="4" end="4"/>
                                            </p:txEl>
                                          </p:spTgt>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2"/>
                                        </p:tgtEl>
                                        <p:attrNameLst>
                                          <p:attrName>style.visibility</p:attrName>
                                        </p:attrNameLst>
                                      </p:cBhvr>
                                      <p:to>
                                        <p:strVal val="visible"/>
                                      </p:to>
                                    </p:set>
                                  </p:childTnLst>
                                  <p:subTnLst>
                                    <p:set>
                                      <p:cBhvr override="childStyle">
                                        <p:cTn dur="1" fill="hold" display="0" masterRel="nextClick" afterEffect="1"/>
                                        <p:tgtEl>
                                          <p:spTgt spid="82"/>
                                        </p:tgtEl>
                                        <p:attrNameLst>
                                          <p:attrName>style.visibility</p:attrName>
                                        </p:attrNameLst>
                                      </p:cBhvr>
                                      <p:to>
                                        <p:strVal val="hidden"/>
                                      </p:to>
                                    </p:set>
                                  </p:subTnLst>
                                </p:cTn>
                              </p:par>
                              <p:par>
                                <p:cTn id="89" presetID="1" presetClass="entr" presetSubtype="0" fill="hold" grpId="0" nodeType="withEffect">
                                  <p:stCondLst>
                                    <p:cond delay="0"/>
                                  </p:stCondLst>
                                  <p:childTnLst>
                                    <p:set>
                                      <p:cBhvr>
                                        <p:cTn id="90" dur="1" fill="hold">
                                          <p:stCondLst>
                                            <p:cond delay="0"/>
                                          </p:stCondLst>
                                        </p:cTn>
                                        <p:tgtEl>
                                          <p:spTgt spid="83"/>
                                        </p:tgtEl>
                                        <p:attrNameLst>
                                          <p:attrName>style.visibility</p:attrName>
                                        </p:attrNameLst>
                                      </p:cBhvr>
                                      <p:to>
                                        <p:strVal val="visible"/>
                                      </p:to>
                                    </p:set>
                                  </p:childTnLst>
                                  <p:subTnLst>
                                    <p:set>
                                      <p:cBhvr override="childStyle">
                                        <p:cTn dur="1" fill="hold" display="0" masterRel="nextClick" afterEffect="1"/>
                                        <p:tgtEl>
                                          <p:spTgt spid="83"/>
                                        </p:tgtEl>
                                        <p:attrNameLst>
                                          <p:attrName>style.visibility</p:attrName>
                                        </p:attrNameLst>
                                      </p:cBhvr>
                                      <p:to>
                                        <p:strVal val="hidden"/>
                                      </p:to>
                                    </p:set>
                                  </p:subTnLst>
                                </p:cTn>
                              </p:par>
                              <p:par>
                                <p:cTn id="91" presetID="1" presetClass="entr" presetSubtype="0" fill="hold" grpId="0" nodeType="withEffect">
                                  <p:stCondLst>
                                    <p:cond delay="0"/>
                                  </p:stCondLst>
                                  <p:childTnLst>
                                    <p:set>
                                      <p:cBhvr>
                                        <p:cTn id="92" dur="1" fill="hold">
                                          <p:stCondLst>
                                            <p:cond delay="0"/>
                                          </p:stCondLst>
                                        </p:cTn>
                                        <p:tgtEl>
                                          <p:spTgt spid="84"/>
                                        </p:tgtEl>
                                        <p:attrNameLst>
                                          <p:attrName>style.visibility</p:attrName>
                                        </p:attrNameLst>
                                      </p:cBhvr>
                                      <p:to>
                                        <p:strVal val="visible"/>
                                      </p:to>
                                    </p:set>
                                  </p:childTnLst>
                                  <p:subTnLst>
                                    <p:set>
                                      <p:cBhvr override="childStyle">
                                        <p:cTn dur="1" fill="hold" display="0" masterRel="nextClick" afterEffect="1"/>
                                        <p:tgtEl>
                                          <p:spTgt spid="84"/>
                                        </p:tgtEl>
                                        <p:attrNameLst>
                                          <p:attrName>style.visibility</p:attrName>
                                        </p:attrNameLst>
                                      </p:cBhvr>
                                      <p:to>
                                        <p:strVal val="hidden"/>
                                      </p:to>
                                    </p:set>
                                  </p:subTnLst>
                                </p:cTn>
                              </p:par>
                              <p:par>
                                <p:cTn id="93" presetID="1" presetClass="entr" presetSubtype="0" fill="hold" grpId="0" nodeType="withEffect">
                                  <p:stCondLst>
                                    <p:cond delay="0"/>
                                  </p:stCondLst>
                                  <p:childTnLst>
                                    <p:set>
                                      <p:cBhvr>
                                        <p:cTn id="94" dur="1" fill="hold">
                                          <p:stCondLst>
                                            <p:cond delay="0"/>
                                          </p:stCondLst>
                                        </p:cTn>
                                        <p:tgtEl>
                                          <p:spTgt spid="85"/>
                                        </p:tgtEl>
                                        <p:attrNameLst>
                                          <p:attrName>style.visibility</p:attrName>
                                        </p:attrNameLst>
                                      </p:cBhvr>
                                      <p:to>
                                        <p:strVal val="visible"/>
                                      </p:to>
                                    </p:set>
                                  </p:childTnLst>
                                  <p:subTnLst>
                                    <p:set>
                                      <p:cBhvr override="childStyle">
                                        <p:cTn dur="1" fill="hold" display="0" masterRel="nextClick" afterEffect="1"/>
                                        <p:tgtEl>
                                          <p:spTgt spid="85"/>
                                        </p:tgtEl>
                                        <p:attrNameLst>
                                          <p:attrName>style.visibility</p:attrName>
                                        </p:attrNameLst>
                                      </p:cBhvr>
                                      <p:to>
                                        <p:strVal val="hidden"/>
                                      </p:to>
                                    </p:set>
                                  </p:subTnLst>
                                </p:cTn>
                              </p:par>
                              <p:par>
                                <p:cTn id="95" presetID="1" presetClass="entr" presetSubtype="0" fill="hold" grpId="0" nodeType="withEffect">
                                  <p:stCondLst>
                                    <p:cond delay="0"/>
                                  </p:stCondLst>
                                  <p:childTnLst>
                                    <p:set>
                                      <p:cBhvr>
                                        <p:cTn id="96" dur="1" fill="hold">
                                          <p:stCondLst>
                                            <p:cond delay="0"/>
                                          </p:stCondLst>
                                        </p:cTn>
                                        <p:tgtEl>
                                          <p:spTgt spid="86"/>
                                        </p:tgtEl>
                                        <p:attrNameLst>
                                          <p:attrName>style.visibility</p:attrName>
                                        </p:attrNameLst>
                                      </p:cBhvr>
                                      <p:to>
                                        <p:strVal val="visible"/>
                                      </p:to>
                                    </p:set>
                                  </p:childTnLst>
                                  <p:subTnLst>
                                    <p:set>
                                      <p:cBhvr override="childStyle">
                                        <p:cTn dur="1" fill="hold" display="0" masterRel="nextClick" afterEffect="1"/>
                                        <p:tgtEl>
                                          <p:spTgt spid="86"/>
                                        </p:tgtEl>
                                        <p:attrNameLst>
                                          <p:attrName>style.visibility</p:attrName>
                                        </p:attrNameLst>
                                      </p:cBhvr>
                                      <p:to>
                                        <p:strVal val="hidden"/>
                                      </p:to>
                                    </p:set>
                                  </p:subTnLst>
                                </p:cTn>
                              </p:par>
                              <p:par>
                                <p:cTn id="97" presetID="1" presetClass="entr" presetSubtype="0" fill="hold" grpId="0" nodeType="withEffect">
                                  <p:stCondLst>
                                    <p:cond delay="0"/>
                                  </p:stCondLst>
                                  <p:childTnLst>
                                    <p:set>
                                      <p:cBhvr>
                                        <p:cTn id="98" dur="1" fill="hold">
                                          <p:stCondLst>
                                            <p:cond delay="0"/>
                                          </p:stCondLst>
                                        </p:cTn>
                                        <p:tgtEl>
                                          <p:spTgt spid="87"/>
                                        </p:tgtEl>
                                        <p:attrNameLst>
                                          <p:attrName>style.visibility</p:attrName>
                                        </p:attrNameLst>
                                      </p:cBhvr>
                                      <p:to>
                                        <p:strVal val="visible"/>
                                      </p:to>
                                    </p:set>
                                  </p:childTnLst>
                                  <p:subTnLst>
                                    <p:set>
                                      <p:cBhvr override="childStyle">
                                        <p:cTn dur="1" fill="hold" display="0" masterRel="nextClick" afterEffect="1"/>
                                        <p:tgtEl>
                                          <p:spTgt spid="87"/>
                                        </p:tgtEl>
                                        <p:attrNameLst>
                                          <p:attrName>style.visibility</p:attrName>
                                        </p:attrNameLst>
                                      </p:cBhvr>
                                      <p:to>
                                        <p:strVal val="hidden"/>
                                      </p:to>
                                    </p:set>
                                  </p:subTnLst>
                                </p:cTn>
                              </p:par>
                              <p:par>
                                <p:cTn id="99" presetID="1" presetClass="entr" presetSubtype="0" fill="hold" grpId="0" nodeType="withEffect">
                                  <p:stCondLst>
                                    <p:cond delay="0"/>
                                  </p:stCondLst>
                                  <p:childTnLst>
                                    <p:set>
                                      <p:cBhvr>
                                        <p:cTn id="100" dur="1" fill="hold">
                                          <p:stCondLst>
                                            <p:cond delay="0"/>
                                          </p:stCondLst>
                                        </p:cTn>
                                        <p:tgtEl>
                                          <p:spTgt spid="88"/>
                                        </p:tgtEl>
                                        <p:attrNameLst>
                                          <p:attrName>style.visibility</p:attrName>
                                        </p:attrNameLst>
                                      </p:cBhvr>
                                      <p:to>
                                        <p:strVal val="visible"/>
                                      </p:to>
                                    </p:set>
                                  </p:childTnLst>
                                  <p:subTnLst>
                                    <p:set>
                                      <p:cBhvr override="childStyle">
                                        <p:cTn dur="1" fill="hold" display="0" masterRel="nextClick" afterEffect="1"/>
                                        <p:tgtEl>
                                          <p:spTgt spid="88"/>
                                        </p:tgtEl>
                                        <p:attrNameLst>
                                          <p:attrName>style.visibility</p:attrName>
                                        </p:attrNameLst>
                                      </p:cBhvr>
                                      <p:to>
                                        <p:strVal val="hidden"/>
                                      </p:to>
                                    </p:set>
                                  </p:subTnLst>
                                </p:cTn>
                              </p:par>
                              <p:par>
                                <p:cTn id="101" presetID="1" presetClass="entr" presetSubtype="0" fill="hold" grpId="0" nodeType="withEffect">
                                  <p:stCondLst>
                                    <p:cond delay="0"/>
                                  </p:stCondLst>
                                  <p:childTnLst>
                                    <p:set>
                                      <p:cBhvr>
                                        <p:cTn id="102" dur="1" fill="hold">
                                          <p:stCondLst>
                                            <p:cond delay="0"/>
                                          </p:stCondLst>
                                        </p:cTn>
                                        <p:tgtEl>
                                          <p:spTgt spid="89"/>
                                        </p:tgtEl>
                                        <p:attrNameLst>
                                          <p:attrName>style.visibility</p:attrName>
                                        </p:attrNameLst>
                                      </p:cBhvr>
                                      <p:to>
                                        <p:strVal val="visible"/>
                                      </p:to>
                                    </p:set>
                                  </p:childTnLst>
                                  <p:subTnLst>
                                    <p:set>
                                      <p:cBhvr override="childStyle">
                                        <p:cTn dur="1" fill="hold" display="0" masterRel="nextClick" afterEffect="1"/>
                                        <p:tgtEl>
                                          <p:spTgt spid="89"/>
                                        </p:tgtEl>
                                        <p:attrNameLst>
                                          <p:attrName>style.visibility</p:attrName>
                                        </p:attrNameLst>
                                      </p:cBhvr>
                                      <p:to>
                                        <p:strVal val="hidden"/>
                                      </p:to>
                                    </p:set>
                                  </p:subTnLst>
                                </p:cTn>
                              </p:par>
                              <p:par>
                                <p:cTn id="103" presetID="1" presetClass="entr" presetSubtype="0" fill="hold" grpId="0" nodeType="withEffect">
                                  <p:stCondLst>
                                    <p:cond delay="0"/>
                                  </p:stCondLst>
                                  <p:childTnLst>
                                    <p:set>
                                      <p:cBhvr>
                                        <p:cTn id="104" dur="1" fill="hold">
                                          <p:stCondLst>
                                            <p:cond delay="0"/>
                                          </p:stCondLst>
                                        </p:cTn>
                                        <p:tgtEl>
                                          <p:spTgt spid="90"/>
                                        </p:tgtEl>
                                        <p:attrNameLst>
                                          <p:attrName>style.visibility</p:attrName>
                                        </p:attrNameLst>
                                      </p:cBhvr>
                                      <p:to>
                                        <p:strVal val="visible"/>
                                      </p:to>
                                    </p:set>
                                  </p:childTnLst>
                                  <p:subTnLst>
                                    <p:set>
                                      <p:cBhvr override="childStyle">
                                        <p:cTn dur="1" fill="hold" display="0" masterRel="nextClick" afterEffect="1"/>
                                        <p:tgtEl>
                                          <p:spTgt spid="90"/>
                                        </p:tgtEl>
                                        <p:attrNameLst>
                                          <p:attrName>style.visibility</p:attrName>
                                        </p:attrNameLst>
                                      </p:cBhvr>
                                      <p:to>
                                        <p:strVal val="hidden"/>
                                      </p:to>
                                    </p:set>
                                  </p:subTnLst>
                                </p:cTn>
                              </p:par>
                              <p:par>
                                <p:cTn id="105" presetID="1" presetClass="entr" presetSubtype="0" fill="hold" grpId="0" nodeType="withEffect">
                                  <p:stCondLst>
                                    <p:cond delay="0"/>
                                  </p:stCondLst>
                                  <p:childTnLst>
                                    <p:set>
                                      <p:cBhvr>
                                        <p:cTn id="106" dur="1" fill="hold">
                                          <p:stCondLst>
                                            <p:cond delay="0"/>
                                          </p:stCondLst>
                                        </p:cTn>
                                        <p:tgtEl>
                                          <p:spTgt spid="91"/>
                                        </p:tgtEl>
                                        <p:attrNameLst>
                                          <p:attrName>style.visibility</p:attrName>
                                        </p:attrNameLst>
                                      </p:cBhvr>
                                      <p:to>
                                        <p:strVal val="visible"/>
                                      </p:to>
                                    </p:set>
                                  </p:childTnLst>
                                  <p:subTnLst>
                                    <p:set>
                                      <p:cBhvr override="childStyle">
                                        <p:cTn dur="1" fill="hold" display="0" masterRel="nextClick" afterEffect="1"/>
                                        <p:tgtEl>
                                          <p:spTgt spid="91"/>
                                        </p:tgtEl>
                                        <p:attrNameLst>
                                          <p:attrName>style.visibility</p:attrName>
                                        </p:attrNameLst>
                                      </p:cBhvr>
                                      <p:to>
                                        <p:strVal val="hidden"/>
                                      </p:to>
                                    </p:set>
                                  </p:subTnLst>
                                </p:cTn>
                              </p:par>
                              <p:par>
                                <p:cTn id="107" presetID="1" presetClass="entr" presetSubtype="0" fill="hold" grpId="0" nodeType="withEffect">
                                  <p:stCondLst>
                                    <p:cond delay="0"/>
                                  </p:stCondLst>
                                  <p:childTnLst>
                                    <p:set>
                                      <p:cBhvr>
                                        <p:cTn id="108" dur="1" fill="hold">
                                          <p:stCondLst>
                                            <p:cond delay="0"/>
                                          </p:stCondLst>
                                        </p:cTn>
                                        <p:tgtEl>
                                          <p:spTgt spid="92"/>
                                        </p:tgtEl>
                                        <p:attrNameLst>
                                          <p:attrName>style.visibility</p:attrName>
                                        </p:attrNameLst>
                                      </p:cBhvr>
                                      <p:to>
                                        <p:strVal val="visible"/>
                                      </p:to>
                                    </p:set>
                                  </p:childTnLst>
                                  <p:subTnLst>
                                    <p:set>
                                      <p:cBhvr override="childStyle">
                                        <p:cTn dur="1" fill="hold" display="0" masterRel="nextClick" afterEffect="1"/>
                                        <p:tgtEl>
                                          <p:spTgt spid="92"/>
                                        </p:tgtEl>
                                        <p:attrNameLst>
                                          <p:attrName>style.visibility</p:attrName>
                                        </p:attrNameLst>
                                      </p:cBhvr>
                                      <p:to>
                                        <p:strVal val="hidden"/>
                                      </p:to>
                                    </p:set>
                                  </p:subTnLst>
                                </p:cTn>
                              </p:par>
                              <p:par>
                                <p:cTn id="109" presetID="1" presetClass="entr" presetSubtype="0" fill="hold" grpId="0" nodeType="withEffect">
                                  <p:stCondLst>
                                    <p:cond delay="0"/>
                                  </p:stCondLst>
                                  <p:childTnLst>
                                    <p:set>
                                      <p:cBhvr>
                                        <p:cTn id="110" dur="1" fill="hold">
                                          <p:stCondLst>
                                            <p:cond delay="0"/>
                                          </p:stCondLst>
                                        </p:cTn>
                                        <p:tgtEl>
                                          <p:spTgt spid="93"/>
                                        </p:tgtEl>
                                        <p:attrNameLst>
                                          <p:attrName>style.visibility</p:attrName>
                                        </p:attrNameLst>
                                      </p:cBhvr>
                                      <p:to>
                                        <p:strVal val="visible"/>
                                      </p:to>
                                    </p:set>
                                  </p:childTnLst>
                                  <p:subTnLst>
                                    <p:set>
                                      <p:cBhvr override="childStyle">
                                        <p:cTn dur="1" fill="hold" display="0" masterRel="nextClick" afterEffect="1"/>
                                        <p:tgtEl>
                                          <p:spTgt spid="93"/>
                                        </p:tgtEl>
                                        <p:attrNameLst>
                                          <p:attrName>style.visibility</p:attrName>
                                        </p:attrNameLst>
                                      </p:cBhvr>
                                      <p:to>
                                        <p:strVal val="hidden"/>
                                      </p:to>
                                    </p:set>
                                  </p:subTnLst>
                                </p:cTn>
                              </p:par>
                            </p:childTnLst>
                          </p:cTn>
                        </p:par>
                      </p:childTnLst>
                    </p:cTn>
                  </p:par>
                  <p:par>
                    <p:cTn id="111" fill="hold" nodeType="clickPar">
                      <p:stCondLst>
                        <p:cond delay="indefinite"/>
                      </p:stCondLst>
                      <p:childTnLst>
                        <p:par>
                          <p:cTn id="112" fill="hold" nodeType="withGroup">
                            <p:stCondLst>
                              <p:cond delay="0"/>
                            </p:stCondLst>
                            <p:childTnLst>
                              <p:par>
                                <p:cTn id="113" presetID="1" presetClass="entr" presetSubtype="0" fill="hold" nodeType="clickEffect">
                                  <p:stCondLst>
                                    <p:cond delay="0"/>
                                  </p:stCondLst>
                                  <p:childTnLst>
                                    <p:set>
                                      <p:cBhvr>
                                        <p:cTn id="114" dur="1" fill="hold">
                                          <p:stCondLst>
                                            <p:cond delay="0"/>
                                          </p:stCondLst>
                                        </p:cTn>
                                        <p:tgtEl>
                                          <p:spTgt spid="4">
                                            <p:txEl>
                                              <p:pRg st="5" end="5"/>
                                            </p:txEl>
                                          </p:spTgt>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4">
                                            <p:txEl>
                                              <p:pRg st="6" end="6"/>
                                            </p:txEl>
                                          </p:spTgt>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4">
                                            <p:txEl>
                                              <p:pRg st="7" end="7"/>
                                            </p:txEl>
                                          </p:spTgt>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102"/>
                                        </p:tgtEl>
                                        <p:attrNameLst>
                                          <p:attrName>style.visibility</p:attrName>
                                        </p:attrNameLst>
                                      </p:cBhvr>
                                      <p:to>
                                        <p:strVal val="visible"/>
                                      </p:to>
                                    </p:set>
                                  </p:childTnLst>
                                  <p:subTnLst>
                                    <p:set>
                                      <p:cBhvr override="childStyle">
                                        <p:cTn dur="1" fill="hold" display="0" masterRel="nextClick" afterEffect="1"/>
                                        <p:tgtEl>
                                          <p:spTgt spid="102"/>
                                        </p:tgtEl>
                                        <p:attrNameLst>
                                          <p:attrName>style.visibility</p:attrName>
                                        </p:attrNameLst>
                                      </p:cBhvr>
                                      <p:to>
                                        <p:strVal val="hidden"/>
                                      </p:to>
                                    </p:set>
                                  </p:subTnLst>
                                </p:cTn>
                              </p:par>
                              <p:par>
                                <p:cTn id="121" presetID="1" presetClass="entr" presetSubtype="0" fill="hold" nodeType="withEffect">
                                  <p:stCondLst>
                                    <p:cond delay="0"/>
                                  </p:stCondLst>
                                  <p:childTnLst>
                                    <p:set>
                                      <p:cBhvr>
                                        <p:cTn id="122" dur="1" fill="hold">
                                          <p:stCondLst>
                                            <p:cond delay="0"/>
                                          </p:stCondLst>
                                        </p:cTn>
                                        <p:tgtEl>
                                          <p:spTgt spid="103"/>
                                        </p:tgtEl>
                                        <p:attrNameLst>
                                          <p:attrName>style.visibility</p:attrName>
                                        </p:attrNameLst>
                                      </p:cBhvr>
                                      <p:to>
                                        <p:strVal val="visible"/>
                                      </p:to>
                                    </p:set>
                                  </p:childTnLst>
                                  <p:subTnLst>
                                    <p:set>
                                      <p:cBhvr override="childStyle">
                                        <p:cTn dur="1" fill="hold" display="0" masterRel="nextClick" afterEffect="1"/>
                                        <p:tgtEl>
                                          <p:spTgt spid="103"/>
                                        </p:tgtEl>
                                        <p:attrNameLst>
                                          <p:attrName>style.visibility</p:attrName>
                                        </p:attrNameLst>
                                      </p:cBhvr>
                                      <p:to>
                                        <p:strVal val="hidden"/>
                                      </p:to>
                                    </p:set>
                                  </p:subTnLst>
                                </p:cTn>
                              </p:par>
                              <p:par>
                                <p:cTn id="123" presetID="1" presetClass="entr" presetSubtype="0" fill="hold" nodeType="withEffect">
                                  <p:stCondLst>
                                    <p:cond delay="0"/>
                                  </p:stCondLst>
                                  <p:childTnLst>
                                    <p:set>
                                      <p:cBhvr>
                                        <p:cTn id="124" dur="1" fill="hold">
                                          <p:stCondLst>
                                            <p:cond delay="0"/>
                                          </p:stCondLst>
                                        </p:cTn>
                                        <p:tgtEl>
                                          <p:spTgt spid="104"/>
                                        </p:tgtEl>
                                        <p:attrNameLst>
                                          <p:attrName>style.visibility</p:attrName>
                                        </p:attrNameLst>
                                      </p:cBhvr>
                                      <p:to>
                                        <p:strVal val="visible"/>
                                      </p:to>
                                    </p:set>
                                  </p:childTnLst>
                                  <p:subTnLst>
                                    <p:set>
                                      <p:cBhvr override="childStyle">
                                        <p:cTn dur="1" fill="hold" display="0" masterRel="nextClick" afterEffect="1"/>
                                        <p:tgtEl>
                                          <p:spTgt spid="104"/>
                                        </p:tgtEl>
                                        <p:attrNameLst>
                                          <p:attrName>style.visibility</p:attrName>
                                        </p:attrNameLst>
                                      </p:cBhvr>
                                      <p:to>
                                        <p:strVal val="hidden"/>
                                      </p:to>
                                    </p:set>
                                  </p:subTnLst>
                                </p:cTn>
                              </p:par>
                              <p:par>
                                <p:cTn id="125" presetID="1" presetClass="entr" presetSubtype="0" fill="hold" nodeType="withEffect">
                                  <p:stCondLst>
                                    <p:cond delay="0"/>
                                  </p:stCondLst>
                                  <p:childTnLst>
                                    <p:set>
                                      <p:cBhvr>
                                        <p:cTn id="126" dur="1" fill="hold">
                                          <p:stCondLst>
                                            <p:cond delay="0"/>
                                          </p:stCondLst>
                                        </p:cTn>
                                        <p:tgtEl>
                                          <p:spTgt spid="105"/>
                                        </p:tgtEl>
                                        <p:attrNameLst>
                                          <p:attrName>style.visibility</p:attrName>
                                        </p:attrNameLst>
                                      </p:cBhvr>
                                      <p:to>
                                        <p:strVal val="visible"/>
                                      </p:to>
                                    </p:set>
                                  </p:childTnLst>
                                  <p:subTnLst>
                                    <p:set>
                                      <p:cBhvr override="childStyle">
                                        <p:cTn dur="1" fill="hold" display="0" masterRel="nextClick" afterEffect="1"/>
                                        <p:tgtEl>
                                          <p:spTgt spid="105"/>
                                        </p:tgtEl>
                                        <p:attrNameLst>
                                          <p:attrName>style.visibility</p:attrName>
                                        </p:attrNameLst>
                                      </p:cBhvr>
                                      <p:to>
                                        <p:strVal val="hidden"/>
                                      </p:to>
                                    </p:set>
                                  </p:subTnLst>
                                </p:cTn>
                              </p:par>
                              <p:par>
                                <p:cTn id="127" presetID="1" presetClass="entr" presetSubtype="0" fill="hold" nodeType="withEffect">
                                  <p:stCondLst>
                                    <p:cond delay="0"/>
                                  </p:stCondLst>
                                  <p:childTnLst>
                                    <p:set>
                                      <p:cBhvr>
                                        <p:cTn id="128" dur="1" fill="hold">
                                          <p:stCondLst>
                                            <p:cond delay="0"/>
                                          </p:stCondLst>
                                        </p:cTn>
                                        <p:tgtEl>
                                          <p:spTgt spid="106"/>
                                        </p:tgtEl>
                                        <p:attrNameLst>
                                          <p:attrName>style.visibility</p:attrName>
                                        </p:attrNameLst>
                                      </p:cBhvr>
                                      <p:to>
                                        <p:strVal val="visible"/>
                                      </p:to>
                                    </p:set>
                                  </p:childTnLst>
                                  <p:subTnLst>
                                    <p:set>
                                      <p:cBhvr override="childStyle">
                                        <p:cTn dur="1" fill="hold" display="0" masterRel="nextClick" afterEffect="1"/>
                                        <p:tgtEl>
                                          <p:spTgt spid="106"/>
                                        </p:tgtEl>
                                        <p:attrNameLst>
                                          <p:attrName>style.visibility</p:attrName>
                                        </p:attrNameLst>
                                      </p:cBhvr>
                                      <p:to>
                                        <p:strVal val="hidden"/>
                                      </p:to>
                                    </p:set>
                                  </p:subTnLst>
                                </p:cTn>
                              </p:par>
                              <p:par>
                                <p:cTn id="129" presetID="1" presetClass="entr" presetSubtype="0" fill="hold" nodeType="withEffect">
                                  <p:stCondLst>
                                    <p:cond delay="0"/>
                                  </p:stCondLst>
                                  <p:childTnLst>
                                    <p:set>
                                      <p:cBhvr>
                                        <p:cTn id="130" dur="1" fill="hold">
                                          <p:stCondLst>
                                            <p:cond delay="0"/>
                                          </p:stCondLst>
                                        </p:cTn>
                                        <p:tgtEl>
                                          <p:spTgt spid="107"/>
                                        </p:tgtEl>
                                        <p:attrNameLst>
                                          <p:attrName>style.visibility</p:attrName>
                                        </p:attrNameLst>
                                      </p:cBhvr>
                                      <p:to>
                                        <p:strVal val="visible"/>
                                      </p:to>
                                    </p:set>
                                  </p:childTnLst>
                                  <p:subTnLst>
                                    <p:set>
                                      <p:cBhvr override="childStyle">
                                        <p:cTn dur="1" fill="hold" display="0" masterRel="nextClick" afterEffect="1"/>
                                        <p:tgtEl>
                                          <p:spTgt spid="107"/>
                                        </p:tgtEl>
                                        <p:attrNameLst>
                                          <p:attrName>style.visibility</p:attrName>
                                        </p:attrNameLst>
                                      </p:cBhvr>
                                      <p:to>
                                        <p:strVal val="hidden"/>
                                      </p:to>
                                    </p:set>
                                  </p:subTnLst>
                                </p:cTn>
                              </p:par>
                              <p:par>
                                <p:cTn id="131" presetID="1" presetClass="entr" presetSubtype="0" fill="hold" nodeType="withEffect">
                                  <p:stCondLst>
                                    <p:cond delay="0"/>
                                  </p:stCondLst>
                                  <p:childTnLst>
                                    <p:set>
                                      <p:cBhvr>
                                        <p:cTn id="132" dur="1" fill="hold">
                                          <p:stCondLst>
                                            <p:cond delay="0"/>
                                          </p:stCondLst>
                                        </p:cTn>
                                        <p:tgtEl>
                                          <p:spTgt spid="108"/>
                                        </p:tgtEl>
                                        <p:attrNameLst>
                                          <p:attrName>style.visibility</p:attrName>
                                        </p:attrNameLst>
                                      </p:cBhvr>
                                      <p:to>
                                        <p:strVal val="visible"/>
                                      </p:to>
                                    </p:set>
                                  </p:childTnLst>
                                  <p:subTnLst>
                                    <p:set>
                                      <p:cBhvr override="childStyle">
                                        <p:cTn dur="1" fill="hold" display="0" masterRel="nextClick" afterEffect="1"/>
                                        <p:tgtEl>
                                          <p:spTgt spid="108"/>
                                        </p:tgtEl>
                                        <p:attrNameLst>
                                          <p:attrName>style.visibility</p:attrName>
                                        </p:attrNameLst>
                                      </p:cBhvr>
                                      <p:to>
                                        <p:strVal val="hidden"/>
                                      </p:to>
                                    </p:set>
                                  </p:subTnLst>
                                </p:cTn>
                              </p:par>
                              <p:par>
                                <p:cTn id="133" presetID="1" presetClass="entr" presetSubtype="0" fill="hold" nodeType="withEffect">
                                  <p:stCondLst>
                                    <p:cond delay="0"/>
                                  </p:stCondLst>
                                  <p:childTnLst>
                                    <p:set>
                                      <p:cBhvr>
                                        <p:cTn id="134" dur="1" fill="hold">
                                          <p:stCondLst>
                                            <p:cond delay="0"/>
                                          </p:stCondLst>
                                        </p:cTn>
                                        <p:tgtEl>
                                          <p:spTgt spid="109"/>
                                        </p:tgtEl>
                                        <p:attrNameLst>
                                          <p:attrName>style.visibility</p:attrName>
                                        </p:attrNameLst>
                                      </p:cBhvr>
                                      <p:to>
                                        <p:strVal val="visible"/>
                                      </p:to>
                                    </p:set>
                                  </p:childTnLst>
                                  <p:subTnLst>
                                    <p:set>
                                      <p:cBhvr override="childStyle">
                                        <p:cTn dur="1" fill="hold" display="0" masterRel="nextClick" afterEffect="1"/>
                                        <p:tgtEl>
                                          <p:spTgt spid="109"/>
                                        </p:tgtEl>
                                        <p:attrNameLst>
                                          <p:attrName>style.visibility</p:attrName>
                                        </p:attrNameLst>
                                      </p:cBhvr>
                                      <p:to>
                                        <p:strVal val="hidden"/>
                                      </p:to>
                                    </p:set>
                                  </p:subTnLst>
                                </p:cTn>
                              </p:par>
                              <p:par>
                                <p:cTn id="135" presetID="1" presetClass="entr" presetSubtype="0" fill="hold" nodeType="withEffect">
                                  <p:stCondLst>
                                    <p:cond delay="0"/>
                                  </p:stCondLst>
                                  <p:childTnLst>
                                    <p:set>
                                      <p:cBhvr>
                                        <p:cTn id="136" dur="1" fill="hold">
                                          <p:stCondLst>
                                            <p:cond delay="0"/>
                                          </p:stCondLst>
                                        </p:cTn>
                                        <p:tgtEl>
                                          <p:spTgt spid="110"/>
                                        </p:tgtEl>
                                        <p:attrNameLst>
                                          <p:attrName>style.visibility</p:attrName>
                                        </p:attrNameLst>
                                      </p:cBhvr>
                                      <p:to>
                                        <p:strVal val="visible"/>
                                      </p:to>
                                    </p:set>
                                  </p:childTnLst>
                                  <p:subTnLst>
                                    <p:set>
                                      <p:cBhvr override="childStyle">
                                        <p:cTn dur="1" fill="hold" display="0" masterRel="nextClick" afterEffect="1"/>
                                        <p:tgtEl>
                                          <p:spTgt spid="110"/>
                                        </p:tgtEl>
                                        <p:attrNameLst>
                                          <p:attrName>style.visibility</p:attrName>
                                        </p:attrNameLst>
                                      </p:cBhvr>
                                      <p:to>
                                        <p:strVal val="hidden"/>
                                      </p:to>
                                    </p:set>
                                  </p:subTnLst>
                                </p:cTn>
                              </p:par>
                              <p:par>
                                <p:cTn id="137" presetID="1" presetClass="entr" presetSubtype="0" fill="hold" nodeType="withEffect">
                                  <p:stCondLst>
                                    <p:cond delay="0"/>
                                  </p:stCondLst>
                                  <p:childTnLst>
                                    <p:set>
                                      <p:cBhvr>
                                        <p:cTn id="138" dur="1" fill="hold">
                                          <p:stCondLst>
                                            <p:cond delay="0"/>
                                          </p:stCondLst>
                                        </p:cTn>
                                        <p:tgtEl>
                                          <p:spTgt spid="111"/>
                                        </p:tgtEl>
                                        <p:attrNameLst>
                                          <p:attrName>style.visibility</p:attrName>
                                        </p:attrNameLst>
                                      </p:cBhvr>
                                      <p:to>
                                        <p:strVal val="visible"/>
                                      </p:to>
                                    </p:set>
                                  </p:childTnLst>
                                  <p:subTnLst>
                                    <p:set>
                                      <p:cBhvr override="childStyle">
                                        <p:cTn dur="1" fill="hold" display="0" masterRel="nextClick" afterEffect="1"/>
                                        <p:tgtEl>
                                          <p:spTgt spid="111"/>
                                        </p:tgtEl>
                                        <p:attrNameLst>
                                          <p:attrName>style.visibility</p:attrName>
                                        </p:attrNameLst>
                                      </p:cBhvr>
                                      <p:to>
                                        <p:strVal val="hidden"/>
                                      </p:to>
                                    </p:set>
                                  </p:subTnLst>
                                </p:cTn>
                              </p:par>
                              <p:par>
                                <p:cTn id="139" presetID="1" presetClass="entr" presetSubtype="0" fill="hold" nodeType="withEffect">
                                  <p:stCondLst>
                                    <p:cond delay="0"/>
                                  </p:stCondLst>
                                  <p:childTnLst>
                                    <p:set>
                                      <p:cBhvr>
                                        <p:cTn id="140" dur="1" fill="hold">
                                          <p:stCondLst>
                                            <p:cond delay="0"/>
                                          </p:stCondLst>
                                        </p:cTn>
                                        <p:tgtEl>
                                          <p:spTgt spid="112"/>
                                        </p:tgtEl>
                                        <p:attrNameLst>
                                          <p:attrName>style.visibility</p:attrName>
                                        </p:attrNameLst>
                                      </p:cBhvr>
                                      <p:to>
                                        <p:strVal val="visible"/>
                                      </p:to>
                                    </p:set>
                                  </p:childTnLst>
                                  <p:subTnLst>
                                    <p:set>
                                      <p:cBhvr override="childStyle">
                                        <p:cTn dur="1" fill="hold" display="0" masterRel="nextClick" afterEffect="1"/>
                                        <p:tgtEl>
                                          <p:spTgt spid="112"/>
                                        </p:tgtEl>
                                        <p:attrNameLst>
                                          <p:attrName>style.visibility</p:attrName>
                                        </p:attrNameLst>
                                      </p:cBhvr>
                                      <p:to>
                                        <p:strVal val="hidden"/>
                                      </p:to>
                                    </p:set>
                                  </p:subTnLst>
                                </p:cTn>
                              </p:par>
                              <p:par>
                                <p:cTn id="141" presetID="1" presetClass="entr" presetSubtype="0" fill="hold" nodeType="withEffect">
                                  <p:stCondLst>
                                    <p:cond delay="0"/>
                                  </p:stCondLst>
                                  <p:childTnLst>
                                    <p:set>
                                      <p:cBhvr>
                                        <p:cTn id="142" dur="1" fill="hold">
                                          <p:stCondLst>
                                            <p:cond delay="0"/>
                                          </p:stCondLst>
                                        </p:cTn>
                                        <p:tgtEl>
                                          <p:spTgt spid="113"/>
                                        </p:tgtEl>
                                        <p:attrNameLst>
                                          <p:attrName>style.visibility</p:attrName>
                                        </p:attrNameLst>
                                      </p:cBhvr>
                                      <p:to>
                                        <p:strVal val="visible"/>
                                      </p:to>
                                    </p:set>
                                  </p:childTnLst>
                                  <p:subTnLst>
                                    <p:set>
                                      <p:cBhvr override="childStyle">
                                        <p:cTn dur="1" fill="hold" display="0" masterRel="nextClick" afterEffect="1"/>
                                        <p:tgtEl>
                                          <p:spTgt spid="113"/>
                                        </p:tgtEl>
                                        <p:attrNameLst>
                                          <p:attrName>style.visibility</p:attrName>
                                        </p:attrNameLst>
                                      </p:cBhvr>
                                      <p:to>
                                        <p:strVal val="hidden"/>
                                      </p:to>
                                    </p:set>
                                  </p:subTnLst>
                                </p:cTn>
                              </p:par>
                              <p:par>
                                <p:cTn id="143" presetID="1" presetClass="entr" presetSubtype="0" fill="hold" nodeType="withEffect">
                                  <p:stCondLst>
                                    <p:cond delay="0"/>
                                  </p:stCondLst>
                                  <p:childTnLst>
                                    <p:set>
                                      <p:cBhvr>
                                        <p:cTn id="144" dur="1" fill="hold">
                                          <p:stCondLst>
                                            <p:cond delay="0"/>
                                          </p:stCondLst>
                                        </p:cTn>
                                        <p:tgtEl>
                                          <p:spTgt spid="114"/>
                                        </p:tgtEl>
                                        <p:attrNameLst>
                                          <p:attrName>style.visibility</p:attrName>
                                        </p:attrNameLst>
                                      </p:cBhvr>
                                      <p:to>
                                        <p:strVal val="visible"/>
                                      </p:to>
                                    </p:set>
                                  </p:childTnLst>
                                  <p:subTnLst>
                                    <p:set>
                                      <p:cBhvr override="childStyle">
                                        <p:cTn dur="1" fill="hold" display="0" masterRel="nextClick" afterEffect="1"/>
                                        <p:tgtEl>
                                          <p:spTgt spid="114"/>
                                        </p:tgtEl>
                                        <p:attrNameLst>
                                          <p:attrName>style.visibility</p:attrName>
                                        </p:attrNameLst>
                                      </p:cBhvr>
                                      <p:to>
                                        <p:strVal val="hidden"/>
                                      </p:to>
                                    </p:set>
                                  </p:subTnLst>
                                </p:cTn>
                              </p:par>
                              <p:par>
                                <p:cTn id="145" presetID="1" presetClass="entr" presetSubtype="0" fill="hold" nodeType="withEffect">
                                  <p:stCondLst>
                                    <p:cond delay="0"/>
                                  </p:stCondLst>
                                  <p:childTnLst>
                                    <p:set>
                                      <p:cBhvr>
                                        <p:cTn id="146" dur="1" fill="hold">
                                          <p:stCondLst>
                                            <p:cond delay="0"/>
                                          </p:stCondLst>
                                        </p:cTn>
                                        <p:tgtEl>
                                          <p:spTgt spid="115"/>
                                        </p:tgtEl>
                                        <p:attrNameLst>
                                          <p:attrName>style.visibility</p:attrName>
                                        </p:attrNameLst>
                                      </p:cBhvr>
                                      <p:to>
                                        <p:strVal val="visible"/>
                                      </p:to>
                                    </p:set>
                                  </p:childTnLst>
                                  <p:subTnLst>
                                    <p:set>
                                      <p:cBhvr override="childStyle">
                                        <p:cTn dur="1" fill="hold" display="0" masterRel="nextClick" afterEffect="1"/>
                                        <p:tgtEl>
                                          <p:spTgt spid="115"/>
                                        </p:tgtEl>
                                        <p:attrNameLst>
                                          <p:attrName>style.visibility</p:attrName>
                                        </p:attrNameLst>
                                      </p:cBhvr>
                                      <p:to>
                                        <p:strVal val="hidden"/>
                                      </p:to>
                                    </p:set>
                                  </p:subTnLst>
                                </p:cTn>
                              </p:par>
                              <p:par>
                                <p:cTn id="147" presetID="1" presetClass="entr" presetSubtype="0" fill="hold" nodeType="withEffect">
                                  <p:stCondLst>
                                    <p:cond delay="0"/>
                                  </p:stCondLst>
                                  <p:childTnLst>
                                    <p:set>
                                      <p:cBhvr>
                                        <p:cTn id="148" dur="1" fill="hold">
                                          <p:stCondLst>
                                            <p:cond delay="0"/>
                                          </p:stCondLst>
                                        </p:cTn>
                                        <p:tgtEl>
                                          <p:spTgt spid="116"/>
                                        </p:tgtEl>
                                        <p:attrNameLst>
                                          <p:attrName>style.visibility</p:attrName>
                                        </p:attrNameLst>
                                      </p:cBhvr>
                                      <p:to>
                                        <p:strVal val="visible"/>
                                      </p:to>
                                    </p:set>
                                  </p:childTnLst>
                                  <p:subTnLst>
                                    <p:set>
                                      <p:cBhvr override="childStyle">
                                        <p:cTn dur="1" fill="hold" display="0" masterRel="nextClick" afterEffect="1"/>
                                        <p:tgtEl>
                                          <p:spTgt spid="11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25" grpId="0"/>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LR sequentialization as a code-to-code translation</a:t>
            </a:r>
            <a:endParaRPr lang="en-US">
              <a:solidFill>
                <a:schemeClr val="bg1"/>
              </a:solidFill>
              <a:latin typeface="Arial" charset="0"/>
            </a:endParaRPr>
          </a:p>
        </p:txBody>
      </p:sp>
      <p:sp>
        <p:nvSpPr>
          <p:cNvPr id="4" name="Content Placeholder 2"/>
          <p:cNvSpPr txBox="1">
            <a:spLocks/>
          </p:cNvSpPr>
          <p:nvPr/>
        </p:nvSpPr>
        <p:spPr>
          <a:xfrm>
            <a:off x="193675" y="1268413"/>
            <a:ext cx="8229600" cy="4972050"/>
          </a:xfrm>
          <a:prstGeom prst="rect">
            <a:avLst/>
          </a:prstGeom>
          <a:ln>
            <a:noFill/>
          </a:ln>
        </p:spPr>
        <p:txBody>
          <a:bodyPr/>
          <a:lstStyle>
            <a:lvl1pPr marL="342900" indent="-342900" algn="l" rtl="0" eaLnBrk="0" fontAlgn="base" hangingPunct="0">
              <a:spcBef>
                <a:spcPct val="20000"/>
              </a:spcBef>
              <a:spcAft>
                <a:spcPct val="0"/>
              </a:spcAft>
              <a:buChar char="•"/>
              <a:defRPr>
                <a:solidFill>
                  <a:schemeClr val="tx1"/>
                </a:solidFill>
                <a:latin typeface="+mn-lt"/>
                <a:ea typeface="ＭＳ Ｐゴシック" charset="0"/>
                <a:cs typeface="+mn-cs"/>
              </a:defRPr>
            </a:lvl1pPr>
            <a:lvl2pPr marL="800100" indent="-342900" algn="l" rtl="0" eaLnBrk="0" fontAlgn="base" hangingPunct="0">
              <a:spcBef>
                <a:spcPct val="20000"/>
              </a:spcBef>
              <a:spcAft>
                <a:spcPct val="0"/>
              </a:spcAft>
              <a:buFont typeface="Arial" charset="0"/>
              <a:buChar char="•"/>
              <a:defRPr sz="1600">
                <a:solidFill>
                  <a:schemeClr val="tx1"/>
                </a:solidFill>
                <a:latin typeface="+mn-lt"/>
                <a:ea typeface="ＭＳ Ｐゴシック" charset="0"/>
                <a:cs typeface="+mn-cs"/>
              </a:defRPr>
            </a:lvl2pPr>
            <a:lvl3pPr marL="1200150" indent="-28575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ＭＳ Ｐゴシック"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Clr>
                <a:schemeClr val="tx1"/>
              </a:buClr>
              <a:defRPr/>
            </a:pPr>
            <a:r>
              <a:rPr lang="en-US" sz="2100" dirty="0"/>
              <a:t>c</a:t>
            </a:r>
            <a:r>
              <a:rPr lang="en-US" sz="2100" dirty="0" smtClean="0"/>
              <a:t>onsiders </a:t>
            </a:r>
            <a:r>
              <a:rPr lang="en-GB" sz="2100" dirty="0" smtClean="0"/>
              <a:t>round-robin schedules</a:t>
            </a:r>
            <a:br>
              <a:rPr lang="en-GB" sz="2100" dirty="0" smtClean="0"/>
            </a:br>
            <a:r>
              <a:rPr lang="en-GB" sz="2100" dirty="0" smtClean="0"/>
              <a:t>with </a:t>
            </a:r>
            <a:r>
              <a:rPr lang="en-GB" sz="2100" i="1" dirty="0" smtClean="0"/>
              <a:t>k</a:t>
            </a:r>
            <a:r>
              <a:rPr lang="en-GB" sz="2100" dirty="0" smtClean="0"/>
              <a:t> rounds</a:t>
            </a:r>
          </a:p>
          <a:p>
            <a:pPr lvl="1">
              <a:buClr>
                <a:schemeClr val="tx1"/>
              </a:buClr>
              <a:buFont typeface="Lucida Grande"/>
              <a:buChar char="-"/>
              <a:defRPr/>
            </a:pPr>
            <a:r>
              <a:rPr lang="en-GB" sz="2100" dirty="0" smtClean="0">
                <a:solidFill>
                  <a:srgbClr val="FF0000"/>
                </a:solidFill>
              </a:rPr>
              <a:t>thread</a:t>
            </a:r>
            <a:r>
              <a:rPr lang="en-GB" sz="2100" dirty="0" smtClean="0"/>
              <a:t> → </a:t>
            </a:r>
            <a:r>
              <a:rPr lang="en-GB" sz="2100" dirty="0" smtClean="0">
                <a:solidFill>
                  <a:srgbClr val="0000FF"/>
                </a:solidFill>
              </a:rPr>
              <a:t>function</a:t>
            </a:r>
            <a:r>
              <a:rPr lang="en-GB" sz="2100" dirty="0" smtClean="0"/>
              <a:t>, run to completion</a:t>
            </a:r>
          </a:p>
          <a:p>
            <a:pPr>
              <a:buClr>
                <a:schemeClr val="tx1"/>
              </a:buClr>
              <a:defRPr/>
            </a:pPr>
            <a:r>
              <a:rPr lang="en-GB" sz="2100" dirty="0" smtClean="0"/>
              <a:t>global memory copy for each round </a:t>
            </a:r>
          </a:p>
          <a:p>
            <a:pPr lvl="1">
              <a:buClr>
                <a:schemeClr val="tx1"/>
              </a:buClr>
              <a:buFont typeface="Lucida Grande"/>
              <a:buChar char="-"/>
              <a:defRPr/>
            </a:pPr>
            <a:r>
              <a:rPr lang="en-GB" sz="2100" dirty="0" smtClean="0">
                <a:solidFill>
                  <a:srgbClr val="FF0000"/>
                </a:solidFill>
              </a:rPr>
              <a:t>scalar</a:t>
            </a:r>
            <a:r>
              <a:rPr lang="en-GB" sz="2100" dirty="0" smtClean="0"/>
              <a:t> → </a:t>
            </a:r>
            <a:r>
              <a:rPr lang="en-GB" sz="2100" dirty="0" smtClean="0">
                <a:solidFill>
                  <a:srgbClr val="0000FF"/>
                </a:solidFill>
              </a:rPr>
              <a:t>array</a:t>
            </a:r>
          </a:p>
          <a:p>
            <a:pPr>
              <a:buClr>
                <a:srgbClr val="000000"/>
              </a:buClr>
              <a:defRPr/>
            </a:pPr>
            <a:r>
              <a:rPr lang="en-GB" sz="2100" dirty="0" smtClean="0">
                <a:solidFill>
                  <a:srgbClr val="FF0000"/>
                </a:solidFill>
              </a:rPr>
              <a:t>context switch </a:t>
            </a:r>
            <a:r>
              <a:rPr lang="en-GB" sz="2100" dirty="0" smtClean="0"/>
              <a:t>→ </a:t>
            </a:r>
            <a:r>
              <a:rPr lang="en-GB" sz="2100" dirty="0" smtClean="0">
                <a:solidFill>
                  <a:srgbClr val="0000FF"/>
                </a:solidFill>
              </a:rPr>
              <a:t>round counter++</a:t>
            </a:r>
          </a:p>
          <a:p>
            <a:pPr>
              <a:buClr>
                <a:schemeClr val="tx1"/>
              </a:buClr>
              <a:defRPr/>
            </a:pPr>
            <a:r>
              <a:rPr lang="en-GB" sz="2100" dirty="0" smtClean="0"/>
              <a:t>first thread starts with </a:t>
            </a:r>
          </a:p>
          <a:p>
            <a:pPr marL="0" indent="0">
              <a:buClr>
                <a:schemeClr val="tx1"/>
              </a:buClr>
              <a:buFont typeface="Arial" pitchFamily="34" charset="0"/>
              <a:buNone/>
              <a:defRPr/>
            </a:pPr>
            <a:r>
              <a:rPr lang="en-GB" sz="2100" dirty="0" smtClean="0"/>
              <a:t>     nondeterministic memory contents</a:t>
            </a:r>
          </a:p>
          <a:p>
            <a:pPr lvl="1">
              <a:buClr>
                <a:schemeClr val="tx1"/>
              </a:buClr>
              <a:buFont typeface="Lucida Grande"/>
              <a:buChar char="-"/>
              <a:defRPr/>
            </a:pPr>
            <a:r>
              <a:rPr lang="en-GB" sz="2100" dirty="0" smtClean="0"/>
              <a:t>other threads continue with content left by predecessor</a:t>
            </a:r>
          </a:p>
          <a:p>
            <a:pPr>
              <a:buClr>
                <a:schemeClr val="tx1"/>
              </a:buClr>
              <a:defRPr/>
            </a:pPr>
            <a:r>
              <a:rPr lang="en-GB" sz="2100" dirty="0" smtClean="0"/>
              <a:t>checker </a:t>
            </a:r>
            <a:r>
              <a:rPr lang="en-GB" sz="2100" dirty="0" smtClean="0">
                <a:cs typeface="Courier New" pitchFamily="49" charset="0"/>
              </a:rPr>
              <a:t>prunes</a:t>
            </a:r>
            <a:r>
              <a:rPr lang="en-GB" sz="2100" dirty="0" smtClean="0"/>
              <a:t> away inconsistent simulations</a:t>
            </a:r>
          </a:p>
          <a:p>
            <a:pPr lvl="1">
              <a:buClr>
                <a:schemeClr val="tx1"/>
              </a:buClr>
              <a:buFont typeface="Lucida Grande"/>
              <a:buChar char="-"/>
              <a:defRPr/>
            </a:pPr>
            <a:r>
              <a:rPr lang="en-GB" sz="2100" b="1" dirty="0" smtClean="0">
                <a:solidFill>
                  <a:srgbClr val="0000FF"/>
                </a:solidFill>
                <a:latin typeface="Lucida Console" pitchFamily="49" charset="0"/>
              </a:rPr>
              <a:t>assume(</a:t>
            </a:r>
            <a:r>
              <a:rPr lang="en-GB" sz="2100" dirty="0" smtClean="0">
                <a:solidFill>
                  <a:srgbClr val="0000FF"/>
                </a:solidFill>
              </a:rPr>
              <a:t>S</a:t>
            </a:r>
            <a:r>
              <a:rPr lang="en-GB" sz="2100" baseline="-25000" dirty="0" smtClean="0">
                <a:solidFill>
                  <a:srgbClr val="0000FF"/>
                </a:solidFill>
              </a:rPr>
              <a:t>i+1,0</a:t>
            </a:r>
            <a:r>
              <a:rPr lang="en-GB" sz="2100" dirty="0" smtClean="0">
                <a:solidFill>
                  <a:srgbClr val="0000FF"/>
                </a:solidFill>
              </a:rPr>
              <a:t> </a:t>
            </a:r>
            <a:r>
              <a:rPr lang="en-GB" sz="2100" b="1" dirty="0" smtClean="0">
                <a:solidFill>
                  <a:srgbClr val="0000FF"/>
                </a:solidFill>
                <a:latin typeface="Lucida Console" pitchFamily="49" charset="0"/>
              </a:rPr>
              <a:t>==</a:t>
            </a:r>
            <a:r>
              <a:rPr lang="en-GB" sz="2100" dirty="0" smtClean="0">
                <a:solidFill>
                  <a:srgbClr val="0000FF"/>
                </a:solidFill>
              </a:rPr>
              <a:t>  </a:t>
            </a:r>
            <a:r>
              <a:rPr lang="en-GB" sz="2100" dirty="0" err="1" smtClean="0">
                <a:solidFill>
                  <a:srgbClr val="0000FF"/>
                </a:solidFill>
              </a:rPr>
              <a:t>S</a:t>
            </a:r>
            <a:r>
              <a:rPr lang="en-GB" sz="2100" baseline="-25000" dirty="0" err="1" smtClean="0">
                <a:solidFill>
                  <a:srgbClr val="0000FF"/>
                </a:solidFill>
              </a:rPr>
              <a:t>i,N</a:t>
            </a:r>
            <a:r>
              <a:rPr lang="en-GB" sz="2100" b="1" dirty="0" smtClean="0">
                <a:solidFill>
                  <a:srgbClr val="0000FF"/>
                </a:solidFill>
                <a:latin typeface="Lucida Console" pitchFamily="49" charset="0"/>
              </a:rPr>
              <a:t>);</a:t>
            </a:r>
            <a:r>
              <a:rPr lang="en-GB" sz="2100" dirty="0" smtClean="0"/>
              <a:t> </a:t>
            </a:r>
          </a:p>
          <a:p>
            <a:pPr lvl="1">
              <a:buFont typeface="Lucida Grande"/>
              <a:buChar char="-"/>
              <a:defRPr/>
            </a:pPr>
            <a:r>
              <a:rPr lang="en-GB" sz="2100" dirty="0" smtClean="0"/>
              <a:t>requires second set of memory copies</a:t>
            </a:r>
          </a:p>
          <a:p>
            <a:pPr lvl="1">
              <a:buClr>
                <a:schemeClr val="tx1"/>
              </a:buClr>
              <a:buFont typeface="Lucida Grande"/>
              <a:buChar char="-"/>
              <a:defRPr/>
            </a:pPr>
            <a:r>
              <a:rPr lang="en-GB" sz="2100" dirty="0" smtClean="0"/>
              <a:t>errors can only be checked at end of simulation</a:t>
            </a:r>
          </a:p>
          <a:p>
            <a:pPr lvl="2">
              <a:buClr>
                <a:schemeClr val="tx1"/>
              </a:buClr>
              <a:defRPr/>
            </a:pPr>
            <a:r>
              <a:rPr lang="en-GB" sz="2100" dirty="0" smtClean="0"/>
              <a:t>requires explicit error checks</a:t>
            </a:r>
          </a:p>
        </p:txBody>
      </p:sp>
      <p:sp>
        <p:nvSpPr>
          <p:cNvPr id="5" name="Rounded Rectangle 4"/>
          <p:cNvSpPr/>
          <p:nvPr/>
        </p:nvSpPr>
        <p:spPr>
          <a:xfrm>
            <a:off x="5943600" y="1844675"/>
            <a:ext cx="609600" cy="1981200"/>
          </a:xfrm>
          <a:prstGeom prst="roundRect">
            <a:avLst/>
          </a:prstGeom>
          <a:solidFill>
            <a:schemeClr val="bg1"/>
          </a:solidFill>
          <a:ln w="254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Arial"/>
              <a:cs typeface="Arial"/>
            </a:endParaRPr>
          </a:p>
        </p:txBody>
      </p:sp>
      <p:sp>
        <p:nvSpPr>
          <p:cNvPr id="111620" name="TextBox 5"/>
          <p:cNvSpPr txBox="1">
            <a:spLocks noChangeArrowheads="1"/>
          </p:cNvSpPr>
          <p:nvPr/>
        </p:nvSpPr>
        <p:spPr bwMode="auto">
          <a:xfrm>
            <a:off x="5791200" y="3749675"/>
            <a:ext cx="4365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2000">
                <a:solidFill>
                  <a:srgbClr val="000000"/>
                </a:solidFill>
                <a:latin typeface="Arial" charset="0"/>
                <a:cs typeface="Arial" charset="0"/>
              </a:rPr>
              <a:t>T</a:t>
            </a:r>
            <a:r>
              <a:rPr lang="en-GB" sz="2000" baseline="-25000">
                <a:solidFill>
                  <a:srgbClr val="000000"/>
                </a:solidFill>
                <a:latin typeface="Arial" charset="0"/>
                <a:cs typeface="Arial" charset="0"/>
              </a:rPr>
              <a:t>1</a:t>
            </a:r>
          </a:p>
        </p:txBody>
      </p:sp>
      <p:sp>
        <p:nvSpPr>
          <p:cNvPr id="7" name="Rounded Rectangle 6"/>
          <p:cNvSpPr/>
          <p:nvPr/>
        </p:nvSpPr>
        <p:spPr>
          <a:xfrm>
            <a:off x="6858000" y="1844675"/>
            <a:ext cx="609600" cy="1981200"/>
          </a:xfrm>
          <a:prstGeom prst="roundRect">
            <a:avLst/>
          </a:prstGeom>
          <a:solidFill>
            <a:schemeClr val="bg1"/>
          </a:solidFill>
          <a:ln w="254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Arial"/>
              <a:cs typeface="Arial"/>
            </a:endParaRPr>
          </a:p>
        </p:txBody>
      </p:sp>
      <p:sp>
        <p:nvSpPr>
          <p:cNvPr id="111622" name="TextBox 7"/>
          <p:cNvSpPr txBox="1">
            <a:spLocks noChangeArrowheads="1"/>
          </p:cNvSpPr>
          <p:nvPr/>
        </p:nvSpPr>
        <p:spPr bwMode="auto">
          <a:xfrm>
            <a:off x="6705600" y="3749675"/>
            <a:ext cx="4365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2000">
                <a:solidFill>
                  <a:srgbClr val="000000"/>
                </a:solidFill>
                <a:latin typeface="Arial" charset="0"/>
                <a:cs typeface="Arial" charset="0"/>
              </a:rPr>
              <a:t>T</a:t>
            </a:r>
            <a:r>
              <a:rPr lang="en-GB" sz="2000" baseline="-25000">
                <a:solidFill>
                  <a:srgbClr val="000000"/>
                </a:solidFill>
                <a:latin typeface="Arial" charset="0"/>
                <a:cs typeface="Arial" charset="0"/>
              </a:rPr>
              <a:t>2</a:t>
            </a:r>
          </a:p>
        </p:txBody>
      </p:sp>
      <p:sp>
        <p:nvSpPr>
          <p:cNvPr id="9" name="Rectangle 8"/>
          <p:cNvSpPr/>
          <p:nvPr/>
        </p:nvSpPr>
        <p:spPr>
          <a:xfrm>
            <a:off x="6934200" y="2835275"/>
            <a:ext cx="442913" cy="304800"/>
          </a:xfrm>
          <a:prstGeom prst="rect">
            <a:avLst/>
          </a:prstGeom>
          <a:solidFill>
            <a:srgbClr val="339933">
              <a:alpha val="4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2,2</a:t>
            </a:r>
          </a:p>
        </p:txBody>
      </p:sp>
      <p:sp>
        <p:nvSpPr>
          <p:cNvPr id="10" name="Rectangle 9"/>
          <p:cNvSpPr/>
          <p:nvPr/>
        </p:nvSpPr>
        <p:spPr>
          <a:xfrm>
            <a:off x="6934200" y="1920875"/>
            <a:ext cx="442913" cy="304800"/>
          </a:xfrm>
          <a:prstGeom prst="rect">
            <a:avLst/>
          </a:prstGeom>
          <a:solidFill>
            <a:srgbClr val="FF0000">
              <a:alpha val="4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0,2</a:t>
            </a:r>
          </a:p>
        </p:txBody>
      </p:sp>
      <p:sp>
        <p:nvSpPr>
          <p:cNvPr id="11" name="Rectangle 10"/>
          <p:cNvSpPr/>
          <p:nvPr/>
        </p:nvSpPr>
        <p:spPr>
          <a:xfrm>
            <a:off x="6934200" y="2378075"/>
            <a:ext cx="442913" cy="304800"/>
          </a:xfrm>
          <a:prstGeom prst="rect">
            <a:avLst/>
          </a:prstGeom>
          <a:solidFill>
            <a:srgbClr val="FFFF00">
              <a:alpha val="4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1,2</a:t>
            </a:r>
          </a:p>
        </p:txBody>
      </p:sp>
      <p:sp>
        <p:nvSpPr>
          <p:cNvPr id="12" name="Rectangle 11"/>
          <p:cNvSpPr/>
          <p:nvPr/>
        </p:nvSpPr>
        <p:spPr>
          <a:xfrm>
            <a:off x="6934200" y="3444875"/>
            <a:ext cx="442913" cy="304800"/>
          </a:xfrm>
          <a:prstGeom prst="rect">
            <a:avLst/>
          </a:prstGeom>
          <a:solidFill>
            <a:srgbClr val="0000FF">
              <a:alpha val="4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k-1,2</a:t>
            </a:r>
          </a:p>
        </p:txBody>
      </p:sp>
      <p:sp>
        <p:nvSpPr>
          <p:cNvPr id="13" name="Rounded Rectangle 12"/>
          <p:cNvSpPr/>
          <p:nvPr/>
        </p:nvSpPr>
        <p:spPr>
          <a:xfrm>
            <a:off x="8077200" y="1844675"/>
            <a:ext cx="609600" cy="1981200"/>
          </a:xfrm>
          <a:prstGeom prst="roundRect">
            <a:avLst/>
          </a:prstGeom>
          <a:solidFill>
            <a:schemeClr val="bg1"/>
          </a:solidFill>
          <a:ln w="254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latin typeface="Arial"/>
              <a:cs typeface="Arial"/>
            </a:endParaRPr>
          </a:p>
        </p:txBody>
      </p:sp>
      <p:sp>
        <p:nvSpPr>
          <p:cNvPr id="111628" name="TextBox 13"/>
          <p:cNvSpPr txBox="1">
            <a:spLocks noChangeArrowheads="1"/>
          </p:cNvSpPr>
          <p:nvPr/>
        </p:nvSpPr>
        <p:spPr bwMode="auto">
          <a:xfrm>
            <a:off x="7924800" y="3749675"/>
            <a:ext cx="4651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2000">
                <a:solidFill>
                  <a:srgbClr val="000000"/>
                </a:solidFill>
                <a:latin typeface="Arial" charset="0"/>
                <a:cs typeface="Arial" charset="0"/>
              </a:rPr>
              <a:t>T</a:t>
            </a:r>
            <a:r>
              <a:rPr lang="en-GB" sz="2000" baseline="-25000">
                <a:solidFill>
                  <a:srgbClr val="000000"/>
                </a:solidFill>
                <a:latin typeface="Arial" charset="0"/>
                <a:cs typeface="Arial" charset="0"/>
              </a:rPr>
              <a:t>N</a:t>
            </a:r>
          </a:p>
        </p:txBody>
      </p:sp>
      <p:cxnSp>
        <p:nvCxnSpPr>
          <p:cNvPr id="15" name="Straight Arrow Connector 14"/>
          <p:cNvCxnSpPr>
            <a:endCxn id="5" idx="0"/>
          </p:cNvCxnSpPr>
          <p:nvPr/>
        </p:nvCxnSpPr>
        <p:spPr>
          <a:xfrm>
            <a:off x="6248400" y="1539875"/>
            <a:ext cx="0" cy="304800"/>
          </a:xfrm>
          <a:prstGeom prst="straightConnector1">
            <a:avLst/>
          </a:prstGeom>
          <a:ln w="25400">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248400" y="3825875"/>
            <a:ext cx="0" cy="30480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248400" y="4130675"/>
            <a:ext cx="4572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705600" y="1539875"/>
            <a:ext cx="4572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162800" y="1539875"/>
            <a:ext cx="0" cy="304800"/>
          </a:xfrm>
          <a:prstGeom prst="straightConnector1">
            <a:avLst/>
          </a:prstGeom>
          <a:ln w="25400">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162800" y="3825875"/>
            <a:ext cx="0" cy="30480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162800" y="4130675"/>
            <a:ext cx="4572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8229600" y="1539875"/>
            <a:ext cx="1524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382000" y="1539875"/>
            <a:ext cx="0" cy="304800"/>
          </a:xfrm>
          <a:prstGeom prst="straightConnector1">
            <a:avLst/>
          </a:prstGeom>
          <a:ln w="25400">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8382000" y="3825875"/>
            <a:ext cx="0" cy="304800"/>
          </a:xfrm>
          <a:prstGeom prst="straightConnector1">
            <a:avLst/>
          </a:prstGeom>
          <a:ln w="25400">
            <a:solidFill>
              <a:srgbClr val="0000FF"/>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1639" name="TextBox 127"/>
          <p:cNvSpPr txBox="1">
            <a:spLocks noChangeArrowheads="1"/>
          </p:cNvSpPr>
          <p:nvPr/>
        </p:nvSpPr>
        <p:spPr bwMode="auto">
          <a:xfrm>
            <a:off x="7853363" y="1338263"/>
            <a:ext cx="3762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a:t>
            </a:r>
          </a:p>
        </p:txBody>
      </p:sp>
      <p:cxnSp>
        <p:nvCxnSpPr>
          <p:cNvPr id="26" name="Straight Arrow Connector 25"/>
          <p:cNvCxnSpPr/>
          <p:nvPr/>
        </p:nvCxnSpPr>
        <p:spPr>
          <a:xfrm>
            <a:off x="7620000" y="1539875"/>
            <a:ext cx="152400" cy="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638800" y="2073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553200" y="2073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8686800" y="20732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8991600" y="2073275"/>
            <a:ext cx="0" cy="22860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8686800" y="23018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7467600" y="2301875"/>
            <a:ext cx="6096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553200" y="23018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638800" y="23018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5638800" y="2530475"/>
            <a:ext cx="304800" cy="0"/>
          </a:xfrm>
          <a:prstGeom prst="straightConnector1">
            <a:avLst/>
          </a:prstGeom>
          <a:ln w="381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638800" y="2301875"/>
            <a:ext cx="0" cy="22860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553200" y="25304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686800" y="25304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8991600" y="2530475"/>
            <a:ext cx="0" cy="22860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686800" y="27590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67600" y="2759075"/>
            <a:ext cx="6096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6553200" y="27590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638800" y="27590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5638800" y="2987675"/>
            <a:ext cx="304800" cy="0"/>
          </a:xfrm>
          <a:prstGeom prst="straightConnector1">
            <a:avLst/>
          </a:prstGeom>
          <a:ln w="381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5638800" y="2759075"/>
            <a:ext cx="0" cy="22860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6553200" y="29876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8686800" y="29876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8991600" y="2987675"/>
            <a:ext cx="0" cy="22860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8686800" y="32162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7467600" y="3216275"/>
            <a:ext cx="6096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6553200" y="32162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5638800" y="3216275"/>
            <a:ext cx="304800" cy="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638800" y="3597275"/>
            <a:ext cx="304800" cy="0"/>
          </a:xfrm>
          <a:prstGeom prst="straightConnector1">
            <a:avLst/>
          </a:prstGeom>
          <a:ln w="381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5638800" y="3216275"/>
            <a:ext cx="0" cy="7620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6553200" y="3597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7924800" y="35972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8686800" y="3597275"/>
            <a:ext cx="3048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5638800" y="3521075"/>
            <a:ext cx="0" cy="76200"/>
          </a:xfrm>
          <a:prstGeom prst="straightConnector1">
            <a:avLst/>
          </a:prstGeom>
          <a:ln w="38100">
            <a:solidFill>
              <a:srgbClr val="C00000"/>
            </a:solidFill>
            <a:prstDash val="sysDash"/>
            <a:headEnd type="none"/>
            <a:tailEnd type="none"/>
          </a:ln>
        </p:spPr>
        <p:style>
          <a:lnRef idx="1">
            <a:schemeClr val="accent1"/>
          </a:lnRef>
          <a:fillRef idx="0">
            <a:schemeClr val="accent1"/>
          </a:fillRef>
          <a:effectRef idx="0">
            <a:schemeClr val="accent1"/>
          </a:effectRef>
          <a:fontRef idx="minor">
            <a:schemeClr val="tx1"/>
          </a:fontRef>
        </p:style>
      </p:cxnSp>
      <p:sp>
        <p:nvSpPr>
          <p:cNvPr id="111673" name="TextBox 161"/>
          <p:cNvSpPr txBox="1">
            <a:spLocks noChangeArrowheads="1"/>
          </p:cNvSpPr>
          <p:nvPr/>
        </p:nvSpPr>
        <p:spPr bwMode="auto">
          <a:xfrm rot="5400000">
            <a:off x="5499894" y="3266281"/>
            <a:ext cx="3762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a:t>
            </a:r>
          </a:p>
        </p:txBody>
      </p:sp>
      <p:sp>
        <p:nvSpPr>
          <p:cNvPr id="111674" name="TextBox 162"/>
          <p:cNvSpPr txBox="1">
            <a:spLocks noChangeArrowheads="1"/>
          </p:cNvSpPr>
          <p:nvPr/>
        </p:nvSpPr>
        <p:spPr bwMode="auto">
          <a:xfrm>
            <a:off x="7543800" y="3395663"/>
            <a:ext cx="457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 ... </a:t>
            </a:r>
          </a:p>
        </p:txBody>
      </p:sp>
      <p:cxnSp>
        <p:nvCxnSpPr>
          <p:cNvPr id="61" name="Straight Arrow Connector 60"/>
          <p:cNvCxnSpPr/>
          <p:nvPr/>
        </p:nvCxnSpPr>
        <p:spPr>
          <a:xfrm>
            <a:off x="7467600" y="35972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7939088" y="29876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sp>
        <p:nvSpPr>
          <p:cNvPr id="111677" name="TextBox 165"/>
          <p:cNvSpPr txBox="1">
            <a:spLocks noChangeArrowheads="1"/>
          </p:cNvSpPr>
          <p:nvPr/>
        </p:nvSpPr>
        <p:spPr bwMode="auto">
          <a:xfrm>
            <a:off x="7558088" y="2786063"/>
            <a:ext cx="457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 ... </a:t>
            </a:r>
          </a:p>
        </p:txBody>
      </p:sp>
      <p:cxnSp>
        <p:nvCxnSpPr>
          <p:cNvPr id="64" name="Straight Arrow Connector 63"/>
          <p:cNvCxnSpPr/>
          <p:nvPr/>
        </p:nvCxnSpPr>
        <p:spPr>
          <a:xfrm>
            <a:off x="7939088" y="25304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sp>
        <p:nvSpPr>
          <p:cNvPr id="111679" name="TextBox 167"/>
          <p:cNvSpPr txBox="1">
            <a:spLocks noChangeArrowheads="1"/>
          </p:cNvSpPr>
          <p:nvPr/>
        </p:nvSpPr>
        <p:spPr bwMode="auto">
          <a:xfrm>
            <a:off x="7558088" y="2328863"/>
            <a:ext cx="457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 ... </a:t>
            </a:r>
          </a:p>
        </p:txBody>
      </p:sp>
      <p:cxnSp>
        <p:nvCxnSpPr>
          <p:cNvPr id="66" name="Straight Arrow Connector 65"/>
          <p:cNvCxnSpPr/>
          <p:nvPr/>
        </p:nvCxnSpPr>
        <p:spPr>
          <a:xfrm>
            <a:off x="6705600" y="1539875"/>
            <a:ext cx="0" cy="259080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7620000" y="1539875"/>
            <a:ext cx="0" cy="2590800"/>
          </a:xfrm>
          <a:prstGeom prst="straightConnector1">
            <a:avLst/>
          </a:prstGeom>
          <a:ln w="25400">
            <a:solidFill>
              <a:srgbClr val="0000FF"/>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8374063" y="2225675"/>
            <a:ext cx="0" cy="152400"/>
          </a:xfrm>
          <a:prstGeom prst="straightConnector1">
            <a:avLst/>
          </a:prstGeom>
          <a:ln w="25400">
            <a:solidFill>
              <a:srgbClr val="0000FF"/>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8374063" y="3140075"/>
            <a:ext cx="0" cy="304800"/>
          </a:xfrm>
          <a:prstGeom prst="straightConnector1">
            <a:avLst/>
          </a:prstGeom>
          <a:ln w="25400">
            <a:solidFill>
              <a:srgbClr val="0000FF"/>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8374063" y="2682875"/>
            <a:ext cx="0" cy="152400"/>
          </a:xfrm>
          <a:prstGeom prst="straightConnector1">
            <a:avLst/>
          </a:prstGeom>
          <a:ln w="25400">
            <a:solidFill>
              <a:srgbClr val="0000FF"/>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7467600" y="29876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7467600" y="25304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7939088" y="20732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sp>
        <p:nvSpPr>
          <p:cNvPr id="111688" name="TextBox 191"/>
          <p:cNvSpPr txBox="1">
            <a:spLocks noChangeArrowheads="1"/>
          </p:cNvSpPr>
          <p:nvPr/>
        </p:nvSpPr>
        <p:spPr bwMode="auto">
          <a:xfrm>
            <a:off x="7558088" y="1871663"/>
            <a:ext cx="4572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GB" sz="1800" b="1">
                <a:solidFill>
                  <a:srgbClr val="000000"/>
                </a:solidFill>
                <a:latin typeface="Arial" charset="0"/>
              </a:rPr>
              <a:t> ... </a:t>
            </a:r>
          </a:p>
        </p:txBody>
      </p:sp>
      <p:cxnSp>
        <p:nvCxnSpPr>
          <p:cNvPr id="75" name="Straight Arrow Connector 74"/>
          <p:cNvCxnSpPr/>
          <p:nvPr/>
        </p:nvCxnSpPr>
        <p:spPr>
          <a:xfrm>
            <a:off x="7467600" y="2073275"/>
            <a:ext cx="152400" cy="0"/>
          </a:xfrm>
          <a:prstGeom prst="straightConnector1">
            <a:avLst/>
          </a:prstGeom>
          <a:ln w="12700">
            <a:solidFill>
              <a:srgbClr val="C00000"/>
            </a:solidFill>
            <a:prstDash val="sysDash"/>
            <a:headEnd type="none"/>
            <a:tailEnd type="stealth"/>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6019800" y="2835275"/>
            <a:ext cx="442913" cy="304800"/>
          </a:xfrm>
          <a:prstGeom prst="rect">
            <a:avLst/>
          </a:prstGeom>
          <a:solidFill>
            <a:srgbClr val="339933">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2,1</a:t>
            </a:r>
          </a:p>
        </p:txBody>
      </p:sp>
      <p:sp>
        <p:nvSpPr>
          <p:cNvPr id="77" name="Rectangle 76"/>
          <p:cNvSpPr/>
          <p:nvPr/>
        </p:nvSpPr>
        <p:spPr>
          <a:xfrm>
            <a:off x="6019800" y="1920875"/>
            <a:ext cx="442913" cy="304800"/>
          </a:xfrm>
          <a:prstGeom prst="rect">
            <a:avLst/>
          </a:prstGeom>
          <a:solidFill>
            <a:srgbClr val="FF0000">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0,1</a:t>
            </a:r>
          </a:p>
        </p:txBody>
      </p:sp>
      <p:sp>
        <p:nvSpPr>
          <p:cNvPr id="78" name="Rectangle 77"/>
          <p:cNvSpPr/>
          <p:nvPr/>
        </p:nvSpPr>
        <p:spPr>
          <a:xfrm>
            <a:off x="6019800" y="2378075"/>
            <a:ext cx="442913" cy="304800"/>
          </a:xfrm>
          <a:prstGeom prst="rect">
            <a:avLst/>
          </a:prstGeom>
          <a:solidFill>
            <a:srgbClr val="FFFF00">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1,1</a:t>
            </a:r>
          </a:p>
        </p:txBody>
      </p:sp>
      <p:sp>
        <p:nvSpPr>
          <p:cNvPr id="79" name="Rectangle 78"/>
          <p:cNvSpPr/>
          <p:nvPr/>
        </p:nvSpPr>
        <p:spPr>
          <a:xfrm>
            <a:off x="6019800" y="3444875"/>
            <a:ext cx="442913" cy="304800"/>
          </a:xfrm>
          <a:prstGeom prst="rect">
            <a:avLst/>
          </a:prstGeom>
          <a:solidFill>
            <a:srgbClr val="0000FF">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k-1,1</a:t>
            </a:r>
          </a:p>
        </p:txBody>
      </p:sp>
      <p:sp>
        <p:nvSpPr>
          <p:cNvPr id="80" name="Rectangle 79"/>
          <p:cNvSpPr/>
          <p:nvPr/>
        </p:nvSpPr>
        <p:spPr>
          <a:xfrm>
            <a:off x="8153400" y="2835275"/>
            <a:ext cx="442913" cy="304800"/>
          </a:xfrm>
          <a:prstGeom prst="rect">
            <a:avLst/>
          </a:prstGeom>
          <a:solidFill>
            <a:srgbClr val="0000FF">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2,N</a:t>
            </a:r>
          </a:p>
        </p:txBody>
      </p:sp>
      <p:sp>
        <p:nvSpPr>
          <p:cNvPr id="81" name="Rectangle 80"/>
          <p:cNvSpPr/>
          <p:nvPr/>
        </p:nvSpPr>
        <p:spPr>
          <a:xfrm>
            <a:off x="8153400" y="1920875"/>
            <a:ext cx="442913" cy="304800"/>
          </a:xfrm>
          <a:prstGeom prst="rect">
            <a:avLst/>
          </a:prstGeom>
          <a:solidFill>
            <a:srgbClr val="FFFF00">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0,N</a:t>
            </a:r>
          </a:p>
        </p:txBody>
      </p:sp>
      <p:sp>
        <p:nvSpPr>
          <p:cNvPr id="82" name="Rectangle 81"/>
          <p:cNvSpPr/>
          <p:nvPr/>
        </p:nvSpPr>
        <p:spPr>
          <a:xfrm>
            <a:off x="8153400" y="2378075"/>
            <a:ext cx="442913" cy="304800"/>
          </a:xfrm>
          <a:prstGeom prst="rect">
            <a:avLst/>
          </a:prstGeom>
          <a:solidFill>
            <a:srgbClr val="00CC00">
              <a:alpha val="65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1,N</a:t>
            </a:r>
          </a:p>
        </p:txBody>
      </p:sp>
      <p:sp>
        <p:nvSpPr>
          <p:cNvPr id="83" name="Rectangle 82"/>
          <p:cNvSpPr/>
          <p:nvPr/>
        </p:nvSpPr>
        <p:spPr>
          <a:xfrm>
            <a:off x="8153400" y="3444875"/>
            <a:ext cx="442913" cy="304800"/>
          </a:xfrm>
          <a:prstGeom prst="rect">
            <a:avLst/>
          </a:prstGeom>
          <a:solidFill>
            <a:srgbClr val="0000FF">
              <a:alpha val="1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GB" sz="1400" dirty="0">
                <a:solidFill>
                  <a:srgbClr val="000000"/>
                </a:solidFill>
                <a:latin typeface="Arial"/>
                <a:cs typeface="Arial"/>
              </a:rPr>
              <a:t>S</a:t>
            </a:r>
            <a:r>
              <a:rPr lang="en-GB" sz="1400" baseline="-25000" dirty="0">
                <a:solidFill>
                  <a:srgbClr val="000000"/>
                </a:solidFill>
                <a:latin typeface="Arial"/>
                <a:cs typeface="Arial"/>
              </a:rPr>
              <a:t>k-1,N</a:t>
            </a:r>
          </a:p>
        </p:txBody>
      </p:sp>
      <p:sp>
        <p:nvSpPr>
          <p:cNvPr id="84" name="Title 2"/>
          <p:cNvSpPr txBox="1">
            <a:spLocks/>
          </p:cNvSpPr>
          <p:nvPr/>
        </p:nvSpPr>
        <p:spPr bwMode="auto">
          <a:xfrm>
            <a:off x="0" y="0"/>
            <a:ext cx="91567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GB" sz="2800" dirty="0" smtClean="0">
                <a:latin typeface="Arial" charset="0"/>
              </a:rPr>
              <a:t> LR </a:t>
            </a:r>
            <a:r>
              <a:rPr lang="en-GB" sz="2800" dirty="0" err="1">
                <a:latin typeface="Arial" charset="0"/>
              </a:rPr>
              <a:t>sequentialization</a:t>
            </a:r>
            <a:r>
              <a:rPr lang="en-GB" sz="2800" dirty="0">
                <a:latin typeface="Arial" charset="0"/>
              </a:rPr>
              <a:t> as a code-to-code translation</a:t>
            </a:r>
            <a:endParaRPr lang="en-US" dirty="0">
              <a:solidFill>
                <a:schemeClr val="bg1"/>
              </a:solidFill>
              <a:latin typeface="Arial" charset="0"/>
            </a:endParaRPr>
          </a:p>
        </p:txBody>
      </p:sp>
    </p:spTree>
    <p:extLst>
      <p:ext uri="{BB962C8B-B14F-4D97-AF65-F5344CB8AC3E}">
        <p14:creationId xmlns:p14="http://schemas.microsoft.com/office/powerpoint/2010/main" val="383895125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hape 1764"/>
          <p:cNvSpPr>
            <a:spLocks noGrp="1"/>
          </p:cNvSpPr>
          <p:nvPr>
            <p:ph type="body" idx="1"/>
          </p:nvPr>
        </p:nvSpPr>
        <p:spPr bwMode="auto">
          <a:xfrm>
            <a:off x="457200" y="1851025"/>
            <a:ext cx="8229600" cy="4525963"/>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p:txBody>
      </p:sp>
      <p:sp>
        <p:nvSpPr>
          <p:cNvPr id="113666"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LR sequentialization as a code-to-code translation</a:t>
            </a:r>
            <a:endParaRPr lang="en-US">
              <a:solidFill>
                <a:schemeClr val="bg1"/>
              </a:solidFill>
              <a:latin typeface="Arial" charset="0"/>
            </a:endParaRPr>
          </a:p>
        </p:txBody>
      </p:sp>
      <p:sp>
        <p:nvSpPr>
          <p:cNvPr id="2" name="TextBox 1"/>
          <p:cNvSpPr txBox="1"/>
          <p:nvPr/>
        </p:nvSpPr>
        <p:spPr>
          <a:xfrm>
            <a:off x="223838" y="885825"/>
            <a:ext cx="3101975" cy="5478463"/>
          </a:xfrm>
          <a:prstGeom prst="rect">
            <a:avLst/>
          </a:prstGeom>
          <a:solidFill>
            <a:schemeClr val="bg2">
              <a:lumMod val="40000"/>
              <a:lumOff val="60000"/>
            </a:schemeClr>
          </a:solidFill>
        </p:spPr>
        <p:txBody>
          <a:bodyPr>
            <a:spAutoFit/>
          </a:bodyPr>
          <a:lstStyle/>
          <a:p>
            <a:pPr>
              <a:defRPr/>
            </a:pPr>
            <a:r>
              <a:rPr lang="en-US" sz="1400" i="1" dirty="0">
                <a:solidFill>
                  <a:schemeClr val="tx1">
                    <a:lumMod val="65000"/>
                    <a:lumOff val="35000"/>
                  </a:schemeClr>
                </a:solidFill>
                <a:latin typeface="Courier"/>
                <a:cs typeface="Courier"/>
              </a:rPr>
              <a:t>//shared </a:t>
            </a:r>
            <a:r>
              <a:rPr lang="en-US" sz="1400" i="1" dirty="0" err="1">
                <a:solidFill>
                  <a:schemeClr val="tx1">
                    <a:lumMod val="65000"/>
                    <a:lumOff val="35000"/>
                  </a:schemeClr>
                </a:solidFill>
                <a:latin typeface="Courier"/>
                <a:cs typeface="Courier"/>
              </a:rPr>
              <a:t>vars</a:t>
            </a:r>
            <a:endParaRPr lang="en-US" sz="1400" i="1" dirty="0">
              <a:solidFill>
                <a:schemeClr val="tx1">
                  <a:lumMod val="65000"/>
                  <a:lumOff val="35000"/>
                </a:schemeClr>
              </a:solidFill>
              <a:latin typeface="Courier"/>
              <a:cs typeface="Courier"/>
            </a:endParaRPr>
          </a:p>
          <a:p>
            <a:pPr>
              <a:defRPr/>
            </a:pPr>
            <a:r>
              <a:rPr lang="en-US" sz="1600" i="1" dirty="0">
                <a:latin typeface="Courier"/>
                <a:cs typeface="Courier"/>
              </a:rPr>
              <a:t>type</a:t>
            </a:r>
            <a:r>
              <a:rPr lang="en-US" sz="1600" i="1" baseline="-25000" dirty="0">
                <a:latin typeface="Courier"/>
                <a:cs typeface="Courier"/>
              </a:rPr>
              <a:t>g1</a:t>
            </a:r>
            <a:r>
              <a:rPr lang="en-US" sz="1600" i="1" dirty="0">
                <a:latin typeface="Courier"/>
                <a:cs typeface="Courier"/>
              </a:rPr>
              <a:t> g1; type</a:t>
            </a:r>
            <a:r>
              <a:rPr lang="en-US" sz="1600" i="1" baseline="-25000" dirty="0">
                <a:latin typeface="Courier"/>
                <a:cs typeface="Courier"/>
              </a:rPr>
              <a:t>g2</a:t>
            </a:r>
            <a:r>
              <a:rPr lang="en-US" sz="1600" i="1" dirty="0">
                <a:latin typeface="Courier"/>
                <a:cs typeface="Courier"/>
              </a:rPr>
              <a:t> g2; …</a:t>
            </a:r>
          </a:p>
          <a:p>
            <a:pPr>
              <a:defRPr/>
            </a:pPr>
            <a:endParaRPr lang="en-US" sz="1600" dirty="0">
              <a:latin typeface="Courier"/>
              <a:cs typeface="Courier"/>
            </a:endParaRPr>
          </a:p>
          <a:p>
            <a:pPr>
              <a:defRPr/>
            </a:pPr>
            <a:endParaRPr lang="en-US" sz="1600" dirty="0">
              <a:latin typeface="Courier"/>
              <a:cs typeface="Courier"/>
            </a:endParaRPr>
          </a:p>
          <a:p>
            <a:pPr>
              <a:defRPr/>
            </a:pPr>
            <a:endParaRPr lang="en-US" sz="1600" dirty="0">
              <a:latin typeface="Courier"/>
              <a:cs typeface="Courier"/>
            </a:endParaRPr>
          </a:p>
          <a:p>
            <a:pPr>
              <a:defRPr/>
            </a:pPr>
            <a:endParaRPr lang="en-US" sz="1600" i="1" dirty="0">
              <a:solidFill>
                <a:srgbClr val="595959"/>
              </a:solidFill>
              <a:latin typeface="Courier"/>
              <a:cs typeface="Courier"/>
            </a:endParaRPr>
          </a:p>
          <a:p>
            <a:pPr>
              <a:defRPr/>
            </a:pPr>
            <a:endParaRPr lang="en-US" sz="1600" i="1" dirty="0">
              <a:solidFill>
                <a:srgbClr val="595959"/>
              </a:solidFill>
              <a:latin typeface="Courier"/>
              <a:cs typeface="Courier"/>
            </a:endParaRPr>
          </a:p>
          <a:p>
            <a:pPr>
              <a:defRPr/>
            </a:pPr>
            <a:endParaRPr lang="en-US" sz="1600" i="1" dirty="0">
              <a:solidFill>
                <a:srgbClr val="595959"/>
              </a:solidFill>
              <a:latin typeface="Courier"/>
              <a:cs typeface="Courier"/>
            </a:endParaRPr>
          </a:p>
          <a:p>
            <a:pPr>
              <a:defRPr/>
            </a:pPr>
            <a:endParaRPr lang="en-US" sz="1600" i="1" dirty="0">
              <a:solidFill>
                <a:srgbClr val="595959"/>
              </a:solidFill>
              <a:latin typeface="Courier"/>
              <a:cs typeface="Courier"/>
            </a:endParaRPr>
          </a:p>
          <a:p>
            <a:pPr>
              <a:defRPr/>
            </a:pPr>
            <a:endParaRPr lang="en-US" sz="1000" i="1" dirty="0">
              <a:solidFill>
                <a:srgbClr val="595959"/>
              </a:solidFill>
              <a:latin typeface="Courier"/>
              <a:cs typeface="Courier"/>
            </a:endParaRPr>
          </a:p>
          <a:p>
            <a:pPr>
              <a:defRPr/>
            </a:pPr>
            <a:endParaRPr lang="en-US" sz="1600" i="1" dirty="0">
              <a:solidFill>
                <a:srgbClr val="595959"/>
              </a:solidFill>
              <a:latin typeface="Courier"/>
              <a:cs typeface="Courier"/>
            </a:endParaRPr>
          </a:p>
          <a:p>
            <a:pPr>
              <a:defRPr/>
            </a:pPr>
            <a:r>
              <a:rPr lang="en-US" sz="1400" i="1" dirty="0">
                <a:solidFill>
                  <a:srgbClr val="595959"/>
                </a:solidFill>
                <a:latin typeface="Courier"/>
                <a:cs typeface="Courier"/>
              </a:rPr>
              <a:t>//thread functions</a:t>
            </a:r>
          </a:p>
          <a:p>
            <a:pPr>
              <a:defRPr/>
            </a:pPr>
            <a:r>
              <a:rPr lang="en-US" sz="1600" dirty="0">
                <a:latin typeface="Courier"/>
                <a:cs typeface="Courier"/>
              </a:rPr>
              <a:t>t(){</a:t>
            </a:r>
          </a:p>
          <a:p>
            <a:pPr>
              <a:defRPr/>
            </a:pPr>
            <a:r>
              <a:rPr lang="en-US" sz="1600" i="1" dirty="0">
                <a:latin typeface="Courier"/>
                <a:cs typeface="Courier"/>
              </a:rPr>
              <a:t>  type</a:t>
            </a:r>
            <a:r>
              <a:rPr lang="en-US" sz="1600" i="1" baseline="-25000" dirty="0">
                <a:latin typeface="Courier"/>
                <a:cs typeface="Courier"/>
              </a:rPr>
              <a:t>x1</a:t>
            </a:r>
            <a:r>
              <a:rPr lang="en-US" sz="1600" i="1" dirty="0">
                <a:latin typeface="Courier"/>
                <a:cs typeface="Courier"/>
              </a:rPr>
              <a:t> x1; type</a:t>
            </a:r>
            <a:r>
              <a:rPr lang="en-US" sz="1600" i="1" baseline="-25000" dirty="0">
                <a:latin typeface="Courier"/>
                <a:cs typeface="Courier"/>
              </a:rPr>
              <a:t>x2</a:t>
            </a:r>
            <a:r>
              <a:rPr lang="en-US" sz="1600" i="1" dirty="0">
                <a:latin typeface="Courier"/>
                <a:cs typeface="Courier"/>
              </a:rPr>
              <a:t> x2; …</a:t>
            </a:r>
          </a:p>
          <a:p>
            <a:pPr>
              <a:defRPr/>
            </a:pPr>
            <a:r>
              <a:rPr lang="en-US" sz="1600" i="1" dirty="0">
                <a:latin typeface="Courier"/>
                <a:cs typeface="Courier"/>
              </a:rPr>
              <a:t>  stmt</a:t>
            </a:r>
            <a:r>
              <a:rPr lang="en-US" sz="1600" i="1" baseline="-25000" dirty="0">
                <a:latin typeface="Courier"/>
                <a:cs typeface="Courier"/>
              </a:rPr>
              <a:t>1 </a:t>
            </a:r>
            <a:r>
              <a:rPr lang="en-US" sz="1600" i="1" dirty="0">
                <a:latin typeface="Courier"/>
                <a:cs typeface="Courier"/>
              </a:rPr>
              <a:t>;</a:t>
            </a:r>
          </a:p>
          <a:p>
            <a:pPr>
              <a:defRPr/>
            </a:pPr>
            <a:r>
              <a:rPr lang="en-US" sz="1600" i="1" dirty="0">
                <a:latin typeface="Courier"/>
                <a:cs typeface="Courier"/>
              </a:rPr>
              <a:t>  stmt</a:t>
            </a:r>
            <a:r>
              <a:rPr lang="en-US" sz="1600" i="1" baseline="-25000" dirty="0">
                <a:latin typeface="Courier"/>
                <a:cs typeface="Courier"/>
              </a:rPr>
              <a:t>2 </a:t>
            </a:r>
            <a:r>
              <a:rPr lang="en-US" sz="1600" i="1" dirty="0">
                <a:latin typeface="Courier"/>
                <a:cs typeface="Courier"/>
              </a:rPr>
              <a:t>;</a:t>
            </a:r>
          </a:p>
          <a:p>
            <a:pPr>
              <a:defRPr/>
            </a:pPr>
            <a:r>
              <a:rPr lang="en-US" sz="1600" i="1" dirty="0">
                <a:latin typeface="Courier"/>
                <a:cs typeface="Courier"/>
              </a:rPr>
              <a:t>  …</a:t>
            </a:r>
          </a:p>
          <a:p>
            <a:pPr>
              <a:defRPr/>
            </a:pPr>
            <a:r>
              <a:rPr lang="en-US" sz="1600" dirty="0">
                <a:latin typeface="Courier"/>
                <a:cs typeface="Courier"/>
              </a:rPr>
              <a:t>} …</a:t>
            </a:r>
          </a:p>
          <a:p>
            <a:pPr>
              <a:defRPr/>
            </a:pPr>
            <a:endParaRPr lang="en-US" sz="1600" dirty="0">
              <a:latin typeface="Courier"/>
              <a:cs typeface="Courier"/>
            </a:endParaRPr>
          </a:p>
          <a:p>
            <a:pPr>
              <a:defRPr/>
            </a:pPr>
            <a:r>
              <a:rPr lang="en-US" sz="1600" dirty="0">
                <a:latin typeface="Courier"/>
                <a:cs typeface="Courier"/>
              </a:rPr>
              <a:t>main(){</a:t>
            </a:r>
          </a:p>
          <a:p>
            <a:pPr>
              <a:defRPr/>
            </a:pPr>
            <a:r>
              <a:rPr lang="en-US" sz="1600" dirty="0">
                <a:latin typeface="Courier"/>
                <a:cs typeface="Courier"/>
              </a:rPr>
              <a:t>  …</a:t>
            </a:r>
          </a:p>
          <a:p>
            <a:pPr>
              <a:defRPr/>
            </a:pPr>
            <a:r>
              <a:rPr lang="en-US" sz="1600" dirty="0">
                <a:latin typeface="Courier"/>
                <a:cs typeface="Courier"/>
              </a:rPr>
              <a:t>}</a:t>
            </a:r>
          </a:p>
        </p:txBody>
      </p:sp>
      <p:sp>
        <p:nvSpPr>
          <p:cNvPr id="34" name="TextBox 33"/>
          <p:cNvSpPr txBox="1"/>
          <p:nvPr/>
        </p:nvSpPr>
        <p:spPr>
          <a:xfrm>
            <a:off x="3492500" y="885825"/>
            <a:ext cx="5497513" cy="5878513"/>
          </a:xfrm>
          <a:prstGeom prst="rect">
            <a:avLst/>
          </a:prstGeom>
          <a:solidFill>
            <a:schemeClr val="accent2">
              <a:lumMod val="20000"/>
              <a:lumOff val="80000"/>
            </a:schemeClr>
          </a:solidFill>
        </p:spPr>
        <p:txBody>
          <a:bodyPr>
            <a:spAutoFit/>
          </a:bodyPr>
          <a:lstStyle/>
          <a:p>
            <a:pPr>
              <a:defRPr/>
            </a:pPr>
            <a:r>
              <a:rPr lang="en-US" sz="1400" i="1" dirty="0">
                <a:solidFill>
                  <a:schemeClr val="tx1">
                    <a:lumMod val="65000"/>
                    <a:lumOff val="35000"/>
                  </a:schemeClr>
                </a:solidFill>
                <a:latin typeface="Courier"/>
                <a:cs typeface="Courier"/>
              </a:rPr>
              <a:t>//shared </a:t>
            </a:r>
            <a:r>
              <a:rPr lang="en-US" sz="1400" i="1" dirty="0" err="1">
                <a:solidFill>
                  <a:schemeClr val="tx1">
                    <a:lumMod val="65000"/>
                    <a:lumOff val="35000"/>
                  </a:schemeClr>
                </a:solidFill>
                <a:latin typeface="Courier"/>
                <a:cs typeface="Courier"/>
              </a:rPr>
              <a:t>vars</a:t>
            </a:r>
            <a:endParaRPr lang="en-US" sz="1400" i="1" dirty="0">
              <a:solidFill>
                <a:schemeClr val="tx1">
                  <a:lumMod val="65000"/>
                  <a:lumOff val="35000"/>
                </a:schemeClr>
              </a:solidFill>
              <a:latin typeface="Courier"/>
              <a:cs typeface="Courier"/>
            </a:endParaRPr>
          </a:p>
          <a:p>
            <a:pPr>
              <a:defRPr/>
            </a:pPr>
            <a:r>
              <a:rPr lang="en-US" sz="1600" i="1" dirty="0">
                <a:latin typeface="Courier"/>
                <a:cs typeface="Courier"/>
              </a:rPr>
              <a:t>type</a:t>
            </a:r>
            <a:r>
              <a:rPr lang="en-US" sz="1600" i="1" baseline="-25000" dirty="0">
                <a:latin typeface="Courier"/>
                <a:cs typeface="Courier"/>
              </a:rPr>
              <a:t>g1</a:t>
            </a:r>
            <a:r>
              <a:rPr lang="en-US" sz="1600" i="1" dirty="0">
                <a:latin typeface="Courier"/>
                <a:cs typeface="Courier"/>
              </a:rPr>
              <a:t> g1</a:t>
            </a:r>
            <a:r>
              <a:rPr lang="en-US" sz="1600" dirty="0">
                <a:solidFill>
                  <a:srgbClr val="FF0000"/>
                </a:solidFill>
                <a:latin typeface="Courier"/>
                <a:cs typeface="Courier"/>
              </a:rPr>
              <a:t>[K]</a:t>
            </a:r>
            <a:r>
              <a:rPr lang="en-US" sz="1600" i="1" dirty="0">
                <a:latin typeface="Courier"/>
                <a:cs typeface="Courier"/>
              </a:rPr>
              <a:t>; type</a:t>
            </a:r>
            <a:r>
              <a:rPr lang="en-US" sz="1600" i="1" baseline="-25000" dirty="0">
                <a:latin typeface="Courier"/>
                <a:cs typeface="Courier"/>
              </a:rPr>
              <a:t>g2</a:t>
            </a:r>
            <a:r>
              <a:rPr lang="en-US" sz="1600" i="1" dirty="0">
                <a:latin typeface="Courier"/>
                <a:cs typeface="Courier"/>
              </a:rPr>
              <a:t> g2</a:t>
            </a:r>
            <a:r>
              <a:rPr lang="en-US" sz="1600" dirty="0">
                <a:solidFill>
                  <a:srgbClr val="FF0000"/>
                </a:solidFill>
                <a:latin typeface="Courier"/>
                <a:cs typeface="Courier"/>
              </a:rPr>
              <a:t>[K]</a:t>
            </a:r>
            <a:r>
              <a:rPr lang="en-US" sz="1600" i="1" dirty="0">
                <a:latin typeface="Courier"/>
                <a:cs typeface="Courier"/>
              </a:rPr>
              <a:t>; …</a:t>
            </a:r>
          </a:p>
          <a:p>
            <a:pPr>
              <a:defRPr/>
            </a:pPr>
            <a:r>
              <a:rPr lang="en-US" sz="1600" dirty="0" err="1">
                <a:solidFill>
                  <a:srgbClr val="FF0000"/>
                </a:solidFill>
                <a:latin typeface="Courier"/>
                <a:cs typeface="Courier"/>
              </a:rPr>
              <a:t>uint</a:t>
            </a:r>
            <a:r>
              <a:rPr lang="en-US" sz="1600" dirty="0">
                <a:solidFill>
                  <a:srgbClr val="FF0000"/>
                </a:solidFill>
                <a:latin typeface="Courier"/>
                <a:cs typeface="Courier"/>
              </a:rPr>
              <a:t> round=1; </a:t>
            </a:r>
            <a:r>
              <a:rPr lang="en-US" sz="1600" dirty="0" err="1">
                <a:solidFill>
                  <a:srgbClr val="FF0000"/>
                </a:solidFill>
                <a:latin typeface="Courier"/>
                <a:cs typeface="Courier"/>
              </a:rPr>
              <a:t>bool</a:t>
            </a:r>
            <a:r>
              <a:rPr lang="en-US" sz="1600" dirty="0">
                <a:solidFill>
                  <a:srgbClr val="FF0000"/>
                </a:solidFill>
                <a:latin typeface="Courier"/>
                <a:cs typeface="Courier"/>
              </a:rPr>
              <a:t> ret=0;</a:t>
            </a:r>
            <a:r>
              <a:rPr lang="en-US" sz="1600" i="1" dirty="0">
                <a:solidFill>
                  <a:srgbClr val="FF0000"/>
                </a:solidFill>
                <a:latin typeface="Courier"/>
                <a:cs typeface="Courier"/>
              </a:rPr>
              <a:t> </a:t>
            </a:r>
            <a:r>
              <a:rPr lang="en-US" sz="1600" i="1" dirty="0">
                <a:solidFill>
                  <a:schemeClr val="tx1">
                    <a:lumMod val="65000"/>
                    <a:lumOff val="35000"/>
                  </a:schemeClr>
                </a:solidFill>
                <a:latin typeface="Courier"/>
                <a:cs typeface="Courier"/>
              </a:rPr>
              <a:t>//aux </a:t>
            </a:r>
            <a:r>
              <a:rPr lang="en-US" sz="1600" i="1" dirty="0" err="1">
                <a:solidFill>
                  <a:schemeClr val="tx1">
                    <a:lumMod val="65000"/>
                    <a:lumOff val="35000"/>
                  </a:schemeClr>
                </a:solidFill>
                <a:latin typeface="Courier"/>
                <a:cs typeface="Courier"/>
              </a:rPr>
              <a:t>vars</a:t>
            </a:r>
            <a:endParaRPr lang="en-US" sz="1600" i="1" dirty="0">
              <a:solidFill>
                <a:schemeClr val="tx1">
                  <a:lumMod val="65000"/>
                  <a:lumOff val="35000"/>
                </a:schemeClr>
              </a:solidFill>
              <a:latin typeface="Courier"/>
              <a:cs typeface="Courier"/>
            </a:endParaRPr>
          </a:p>
          <a:p>
            <a:pPr>
              <a:defRPr/>
            </a:pPr>
            <a:endParaRPr lang="en-US" sz="1200" i="1" dirty="0">
              <a:solidFill>
                <a:srgbClr val="595959"/>
              </a:solidFill>
              <a:latin typeface="Courier"/>
              <a:cs typeface="Courier"/>
            </a:endParaRPr>
          </a:p>
          <a:p>
            <a:pPr>
              <a:defRPr/>
            </a:pPr>
            <a:r>
              <a:rPr lang="en-US" sz="1400" i="1" dirty="0">
                <a:solidFill>
                  <a:srgbClr val="595959"/>
                </a:solidFill>
                <a:latin typeface="Courier"/>
                <a:cs typeface="Courier"/>
              </a:rPr>
              <a:t>// context-switch simulation</a:t>
            </a:r>
          </a:p>
          <a:p>
            <a:pPr>
              <a:defRPr/>
            </a:pPr>
            <a:r>
              <a:rPr lang="en-US" sz="1600" dirty="0" err="1">
                <a:solidFill>
                  <a:srgbClr val="FF0000"/>
                </a:solidFill>
                <a:latin typeface="Courier"/>
                <a:cs typeface="Courier"/>
              </a:rPr>
              <a:t>cs</a:t>
            </a:r>
            <a:r>
              <a:rPr lang="en-US" sz="1600" dirty="0">
                <a:solidFill>
                  <a:srgbClr val="FF0000"/>
                </a:solidFill>
                <a:latin typeface="Courier"/>
                <a:cs typeface="Courier"/>
              </a:rPr>
              <a:t>()</a:t>
            </a:r>
            <a:r>
              <a:rPr lang="en-US" sz="1600" i="1" dirty="0">
                <a:solidFill>
                  <a:srgbClr val="FF0000"/>
                </a:solidFill>
                <a:latin typeface="Courier"/>
                <a:cs typeface="Courier"/>
              </a:rPr>
              <a:t> </a:t>
            </a:r>
            <a:r>
              <a:rPr lang="en-US" sz="1600" dirty="0">
                <a:solidFill>
                  <a:srgbClr val="FF0000"/>
                </a:solidFill>
                <a:latin typeface="Courier"/>
                <a:cs typeface="Courier"/>
              </a:rPr>
              <a:t>{</a:t>
            </a:r>
          </a:p>
          <a:p>
            <a:pPr>
              <a:defRPr/>
            </a:pPr>
            <a:r>
              <a:rPr lang="en-US" sz="1600" dirty="0">
                <a:solidFill>
                  <a:srgbClr val="FF0000"/>
                </a:solidFill>
                <a:latin typeface="Courier"/>
                <a:cs typeface="Courier"/>
              </a:rPr>
              <a:t>  unsigned </a:t>
            </a:r>
            <a:r>
              <a:rPr lang="en-US" sz="1600" dirty="0" err="1">
                <a:solidFill>
                  <a:srgbClr val="FF0000"/>
                </a:solidFill>
                <a:latin typeface="Courier"/>
                <a:cs typeface="Courier"/>
              </a:rPr>
              <a:t>int</a:t>
            </a:r>
            <a:r>
              <a:rPr lang="en-US" sz="1600" dirty="0">
                <a:solidFill>
                  <a:srgbClr val="FF0000"/>
                </a:solidFill>
                <a:latin typeface="Courier"/>
                <a:cs typeface="Courier"/>
              </a:rPr>
              <a:t> j;  j= </a:t>
            </a:r>
            <a:r>
              <a:rPr lang="en-US" sz="1600" dirty="0" err="1">
                <a:solidFill>
                  <a:srgbClr val="FF0000"/>
                </a:solidFill>
                <a:latin typeface="Courier"/>
                <a:cs typeface="Courier"/>
              </a:rPr>
              <a:t>nondet</a:t>
            </a:r>
            <a:r>
              <a:rPr lang="en-US" sz="1600" dirty="0">
                <a:solidFill>
                  <a:srgbClr val="FF0000"/>
                </a:solidFill>
                <a:latin typeface="Courier"/>
                <a:cs typeface="Courier"/>
              </a:rPr>
              <a:t>();</a:t>
            </a:r>
          </a:p>
          <a:p>
            <a:pPr>
              <a:defRPr/>
            </a:pPr>
            <a:r>
              <a:rPr lang="en-US" sz="1600" dirty="0">
                <a:solidFill>
                  <a:srgbClr val="FF0000"/>
                </a:solidFill>
                <a:latin typeface="Courier"/>
                <a:cs typeface="Courier"/>
              </a:rPr>
              <a:t>  assume(round +j &lt; K); round+=j;</a:t>
            </a:r>
          </a:p>
          <a:p>
            <a:pPr>
              <a:defRPr/>
            </a:pPr>
            <a:r>
              <a:rPr lang="en-US" sz="1600" dirty="0">
                <a:solidFill>
                  <a:srgbClr val="FF0000"/>
                </a:solidFill>
                <a:latin typeface="Courier"/>
                <a:cs typeface="Courier"/>
              </a:rPr>
              <a:t>  if (round==K-1 &amp;&amp; </a:t>
            </a:r>
            <a:r>
              <a:rPr lang="en-US" sz="1600" dirty="0" err="1">
                <a:solidFill>
                  <a:srgbClr val="FF0000"/>
                </a:solidFill>
                <a:latin typeface="Courier"/>
                <a:cs typeface="Courier"/>
              </a:rPr>
              <a:t>nondet</a:t>
            </a:r>
            <a:r>
              <a:rPr lang="en-US" sz="1600" dirty="0">
                <a:solidFill>
                  <a:srgbClr val="FF0000"/>
                </a:solidFill>
                <a:latin typeface="Courier"/>
                <a:cs typeface="Courier"/>
              </a:rPr>
              <a:t>()) ret=1;</a:t>
            </a:r>
          </a:p>
          <a:p>
            <a:pPr>
              <a:defRPr/>
            </a:pPr>
            <a:r>
              <a:rPr lang="en-US" sz="1600" dirty="0">
                <a:solidFill>
                  <a:srgbClr val="FF0000"/>
                </a:solidFill>
                <a:latin typeface="Courier"/>
                <a:cs typeface="Courier"/>
              </a:rPr>
              <a:t>} </a:t>
            </a:r>
          </a:p>
          <a:p>
            <a:pPr>
              <a:defRPr/>
            </a:pPr>
            <a:endParaRPr lang="en-US" sz="1600" i="1" dirty="0">
              <a:solidFill>
                <a:srgbClr val="595959"/>
              </a:solidFill>
              <a:latin typeface="Courier"/>
              <a:cs typeface="Courier"/>
            </a:endParaRPr>
          </a:p>
          <a:p>
            <a:pPr>
              <a:defRPr/>
            </a:pPr>
            <a:r>
              <a:rPr lang="en-US" sz="1400" i="1" dirty="0">
                <a:solidFill>
                  <a:srgbClr val="595959"/>
                </a:solidFill>
                <a:latin typeface="Courier"/>
                <a:cs typeface="Courier"/>
              </a:rPr>
              <a:t>//thread functions</a:t>
            </a:r>
          </a:p>
          <a:p>
            <a:pPr>
              <a:defRPr/>
            </a:pPr>
            <a:r>
              <a:rPr lang="en-US" sz="1600" dirty="0">
                <a:latin typeface="Courier"/>
                <a:cs typeface="Courier"/>
              </a:rPr>
              <a:t>t(){</a:t>
            </a:r>
          </a:p>
          <a:p>
            <a:pPr>
              <a:defRPr/>
            </a:pPr>
            <a:r>
              <a:rPr lang="en-US" sz="1600" i="1" dirty="0">
                <a:latin typeface="Courier"/>
                <a:cs typeface="Courier"/>
              </a:rPr>
              <a:t>  type</a:t>
            </a:r>
            <a:r>
              <a:rPr lang="en-US" sz="1600" i="1" baseline="-25000" dirty="0">
                <a:latin typeface="Courier"/>
                <a:cs typeface="Courier"/>
              </a:rPr>
              <a:t>x1</a:t>
            </a:r>
            <a:r>
              <a:rPr lang="en-US" sz="1600" i="1" dirty="0">
                <a:latin typeface="Courier"/>
                <a:cs typeface="Courier"/>
              </a:rPr>
              <a:t> x1; type</a:t>
            </a:r>
            <a:r>
              <a:rPr lang="en-US" sz="1600" i="1" baseline="-25000" dirty="0">
                <a:latin typeface="Courier"/>
                <a:cs typeface="Courier"/>
              </a:rPr>
              <a:t>x2</a:t>
            </a:r>
            <a:r>
              <a:rPr lang="en-US" sz="1600" i="1" dirty="0">
                <a:latin typeface="Courier"/>
                <a:cs typeface="Courier"/>
              </a:rPr>
              <a:t> x2; …</a:t>
            </a:r>
          </a:p>
          <a:p>
            <a:pPr>
              <a:defRPr/>
            </a:pPr>
            <a:r>
              <a:rPr lang="en-US" sz="1600" i="1" dirty="0">
                <a:latin typeface="Courier"/>
                <a:cs typeface="Courier"/>
              </a:rPr>
              <a:t>  </a:t>
            </a:r>
            <a:r>
              <a:rPr lang="en-US" sz="1600" i="1" dirty="0" err="1">
                <a:solidFill>
                  <a:srgbClr val="FF0000"/>
                </a:solidFill>
                <a:latin typeface="Courier"/>
                <a:cs typeface="Courier"/>
              </a:rPr>
              <a:t>cs</a:t>
            </a:r>
            <a:r>
              <a:rPr lang="en-US" sz="1600" i="1" dirty="0">
                <a:solidFill>
                  <a:srgbClr val="FF0000"/>
                </a:solidFill>
                <a:latin typeface="Courier"/>
                <a:cs typeface="Courier"/>
              </a:rPr>
              <a:t>(); if ret return;</a:t>
            </a:r>
            <a:r>
              <a:rPr lang="en-US" sz="1600" i="1" dirty="0">
                <a:latin typeface="Courier"/>
                <a:cs typeface="Courier"/>
              </a:rPr>
              <a:t> stmt</a:t>
            </a:r>
            <a:r>
              <a:rPr lang="en-US" sz="1600" i="1" baseline="-25000" dirty="0">
                <a:latin typeface="Courier"/>
                <a:cs typeface="Courier"/>
              </a:rPr>
              <a:t>1</a:t>
            </a:r>
            <a:r>
              <a:rPr lang="en-US" sz="1600" dirty="0">
                <a:solidFill>
                  <a:srgbClr val="FF0000"/>
                </a:solidFill>
                <a:latin typeface="Courier"/>
                <a:cs typeface="Courier"/>
              </a:rPr>
              <a:t>[round]</a:t>
            </a:r>
            <a:r>
              <a:rPr lang="en-US" sz="1600" i="1" dirty="0">
                <a:latin typeface="Courier"/>
                <a:cs typeface="Courier"/>
              </a:rPr>
              <a:t>;</a:t>
            </a:r>
          </a:p>
          <a:p>
            <a:pPr>
              <a:defRPr/>
            </a:pPr>
            <a:r>
              <a:rPr lang="en-US" sz="1600" i="1" dirty="0">
                <a:latin typeface="Courier"/>
                <a:cs typeface="Courier"/>
              </a:rPr>
              <a:t>  </a:t>
            </a:r>
            <a:r>
              <a:rPr lang="en-US" sz="1600" dirty="0" err="1">
                <a:solidFill>
                  <a:srgbClr val="FF0000"/>
                </a:solidFill>
                <a:latin typeface="Courier"/>
                <a:cs typeface="Courier"/>
              </a:rPr>
              <a:t>cs</a:t>
            </a:r>
            <a:r>
              <a:rPr lang="en-US" sz="1600" dirty="0">
                <a:solidFill>
                  <a:srgbClr val="FF0000"/>
                </a:solidFill>
                <a:latin typeface="Courier"/>
                <a:cs typeface="Courier"/>
              </a:rPr>
              <a:t>(); if ret return;</a:t>
            </a:r>
            <a:r>
              <a:rPr lang="en-US" sz="1600" i="1" dirty="0">
                <a:solidFill>
                  <a:srgbClr val="FF0000"/>
                </a:solidFill>
                <a:latin typeface="Courier"/>
                <a:cs typeface="Courier"/>
              </a:rPr>
              <a:t> </a:t>
            </a:r>
            <a:r>
              <a:rPr lang="en-US" sz="1600" i="1" dirty="0">
                <a:latin typeface="Courier"/>
                <a:cs typeface="Courier"/>
              </a:rPr>
              <a:t>stmt</a:t>
            </a:r>
            <a:r>
              <a:rPr lang="en-US" sz="1600" i="1" baseline="-25000" dirty="0">
                <a:latin typeface="Courier"/>
                <a:cs typeface="Courier"/>
              </a:rPr>
              <a:t>2</a:t>
            </a:r>
            <a:r>
              <a:rPr lang="en-US" sz="1600" dirty="0">
                <a:solidFill>
                  <a:srgbClr val="FF0000"/>
                </a:solidFill>
                <a:latin typeface="Courier"/>
                <a:cs typeface="Courier"/>
              </a:rPr>
              <a:t>[round]</a:t>
            </a:r>
            <a:r>
              <a:rPr lang="en-US" sz="1600" i="1" dirty="0">
                <a:latin typeface="Courier"/>
                <a:cs typeface="Courier"/>
              </a:rPr>
              <a:t>;</a:t>
            </a:r>
          </a:p>
          <a:p>
            <a:pPr>
              <a:defRPr/>
            </a:pPr>
            <a:r>
              <a:rPr lang="en-US" sz="1600" i="1" dirty="0">
                <a:latin typeface="Courier"/>
                <a:cs typeface="Courier"/>
              </a:rPr>
              <a:t>  …</a:t>
            </a:r>
          </a:p>
          <a:p>
            <a:pPr>
              <a:defRPr/>
            </a:pPr>
            <a:r>
              <a:rPr lang="en-US" sz="1600" dirty="0">
                <a:latin typeface="Courier"/>
                <a:cs typeface="Courier"/>
              </a:rPr>
              <a:t>} …</a:t>
            </a:r>
          </a:p>
          <a:p>
            <a:pPr>
              <a:defRPr/>
            </a:pPr>
            <a:endParaRPr lang="en-US" sz="1600" dirty="0">
              <a:latin typeface="Courier"/>
              <a:cs typeface="Courier"/>
            </a:endParaRPr>
          </a:p>
          <a:p>
            <a:pPr>
              <a:defRPr/>
            </a:pPr>
            <a:r>
              <a:rPr lang="en-US" sz="1600" dirty="0" err="1">
                <a:latin typeface="Courier"/>
                <a:cs typeface="Courier"/>
              </a:rPr>
              <a:t>main</a:t>
            </a:r>
            <a:r>
              <a:rPr lang="en-US" sz="1600" dirty="0" err="1">
                <a:solidFill>
                  <a:srgbClr val="FF0000"/>
                </a:solidFill>
                <a:latin typeface="Courier"/>
                <a:cs typeface="Courier"/>
              </a:rPr>
              <a:t>_thread</a:t>
            </a:r>
            <a:r>
              <a:rPr lang="en-US" sz="1600" dirty="0">
                <a:latin typeface="Courier"/>
                <a:cs typeface="Courier"/>
              </a:rPr>
              <a:t>(){</a:t>
            </a:r>
          </a:p>
          <a:p>
            <a:pPr>
              <a:defRPr/>
            </a:pPr>
            <a:r>
              <a:rPr lang="en-US" sz="1600" dirty="0">
                <a:latin typeface="Courier"/>
                <a:cs typeface="Courier"/>
              </a:rPr>
              <a:t>  …</a:t>
            </a:r>
          </a:p>
          <a:p>
            <a:pPr>
              <a:defRPr/>
            </a:pPr>
            <a:r>
              <a:rPr lang="en-US" sz="1600" dirty="0">
                <a:latin typeface="Courier"/>
                <a:cs typeface="Courier"/>
              </a:rPr>
              <a:t>}</a:t>
            </a:r>
          </a:p>
          <a:p>
            <a:pPr>
              <a:defRPr/>
            </a:pPr>
            <a:endParaRPr lang="en-US" sz="1600" dirty="0">
              <a:latin typeface="Courier"/>
              <a:cs typeface="Courier"/>
            </a:endParaRPr>
          </a:p>
          <a:p>
            <a:pPr>
              <a:defRPr/>
            </a:pPr>
            <a:r>
              <a:rPr lang="en-US" sz="1600" dirty="0">
                <a:solidFill>
                  <a:srgbClr val="FF0000"/>
                </a:solidFill>
                <a:latin typeface="Courier"/>
                <a:cs typeface="Courier"/>
              </a:rPr>
              <a:t>main(){ … }</a:t>
            </a:r>
            <a:r>
              <a:rPr lang="en-US" sz="1600" dirty="0">
                <a:latin typeface="Courier"/>
                <a:cs typeface="Courier"/>
              </a:rPr>
              <a:t>      </a:t>
            </a:r>
            <a:r>
              <a:rPr lang="en-US" sz="1600" dirty="0">
                <a:solidFill>
                  <a:schemeClr val="tx1">
                    <a:lumMod val="65000"/>
                    <a:lumOff val="35000"/>
                  </a:schemeClr>
                </a:solidFill>
                <a:latin typeface="Courier"/>
                <a:cs typeface="Courier"/>
              </a:rPr>
              <a:t>//next slide</a:t>
            </a:r>
          </a:p>
        </p:txBody>
      </p:sp>
      <p:sp>
        <p:nvSpPr>
          <p:cNvPr id="6" name="Title 2"/>
          <p:cNvSpPr txBox="1">
            <a:spLocks/>
          </p:cNvSpPr>
          <p:nvPr/>
        </p:nvSpPr>
        <p:spPr bwMode="auto">
          <a:xfrm>
            <a:off x="0" y="0"/>
            <a:ext cx="91567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GB" sz="2800" dirty="0" smtClean="0">
                <a:latin typeface="Arial" charset="0"/>
              </a:rPr>
              <a:t> LR </a:t>
            </a:r>
            <a:r>
              <a:rPr lang="en-GB" sz="2800" dirty="0" err="1">
                <a:latin typeface="Arial" charset="0"/>
              </a:rPr>
              <a:t>sequentialization</a:t>
            </a:r>
            <a:r>
              <a:rPr lang="en-GB" sz="2800" dirty="0">
                <a:latin typeface="Arial" charset="0"/>
              </a:rPr>
              <a:t> as a code-to-code translation</a:t>
            </a:r>
            <a:endParaRPr lang="en-US" dirty="0">
              <a:solidFill>
                <a:schemeClr val="bg1"/>
              </a:solidFill>
              <a:latin typeface="Arial" charset="0"/>
            </a:endParaRPr>
          </a:p>
        </p:txBody>
      </p:sp>
    </p:spTree>
    <p:extLst>
      <p:ext uri="{BB962C8B-B14F-4D97-AF65-F5344CB8AC3E}">
        <p14:creationId xmlns:p14="http://schemas.microsoft.com/office/powerpoint/2010/main" val="43918298"/>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hape 1764"/>
          <p:cNvSpPr>
            <a:spLocks noGrp="1"/>
          </p:cNvSpPr>
          <p:nvPr>
            <p:ph type="body" idx="1"/>
          </p:nvPr>
        </p:nvSpPr>
        <p:spPr bwMode="auto">
          <a:xfrm>
            <a:off x="457200" y="1851025"/>
            <a:ext cx="8229600" cy="4525963"/>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a:p>
            <a:endParaRPr lang="en-US">
              <a:latin typeface="Calibri" charset="0"/>
              <a:sym typeface="Arial" charset="0"/>
            </a:endParaRPr>
          </a:p>
        </p:txBody>
      </p:sp>
      <p:sp>
        <p:nvSpPr>
          <p:cNvPr id="115714" name="Title 2"/>
          <p:cNvSpPr>
            <a:spLocks noGrp="1"/>
          </p:cNvSpPr>
          <p:nvPr>
            <p:ph type="title"/>
          </p:nvPr>
        </p:nvSpPr>
        <p:spPr>
          <a:xfrm>
            <a:off x="0" y="0"/>
            <a:ext cx="9156700" cy="762000"/>
          </a:xfrm>
        </p:spPr>
        <p:txBody>
          <a:bodyPr/>
          <a:lstStyle/>
          <a:p>
            <a:pPr algn="l"/>
            <a:r>
              <a:rPr lang="en-US" sz="2800">
                <a:solidFill>
                  <a:schemeClr val="bg1"/>
                </a:solidFill>
                <a:latin typeface="Arial" charset="0"/>
              </a:rPr>
              <a:t> LR sequentialization as a code-to-code translation</a:t>
            </a:r>
            <a:endParaRPr lang="en-US">
              <a:solidFill>
                <a:schemeClr val="bg1"/>
              </a:solidFill>
              <a:latin typeface="Arial" charset="0"/>
            </a:endParaRPr>
          </a:p>
        </p:txBody>
      </p:sp>
      <p:sp>
        <p:nvSpPr>
          <p:cNvPr id="34" name="TextBox 33"/>
          <p:cNvSpPr txBox="1"/>
          <p:nvPr/>
        </p:nvSpPr>
        <p:spPr>
          <a:xfrm>
            <a:off x="1003300" y="785813"/>
            <a:ext cx="7200900" cy="5816600"/>
          </a:xfrm>
          <a:prstGeom prst="rect">
            <a:avLst/>
          </a:prstGeom>
          <a:solidFill>
            <a:schemeClr val="accent2">
              <a:lumMod val="20000"/>
              <a:lumOff val="80000"/>
            </a:schemeClr>
          </a:solidFill>
        </p:spPr>
        <p:txBody>
          <a:bodyPr>
            <a:spAutoFit/>
          </a:bodyPr>
          <a:lstStyle/>
          <a:p>
            <a:pPr>
              <a:defRPr/>
            </a:pPr>
            <a:r>
              <a:rPr lang="en-US" sz="1500" dirty="0">
                <a:solidFill>
                  <a:srgbClr val="FF0000"/>
                </a:solidFill>
                <a:latin typeface="Courier"/>
                <a:cs typeface="Courier"/>
              </a:rPr>
              <a:t>main()</a:t>
            </a:r>
            <a:r>
              <a:rPr lang="en-US" sz="1500" dirty="0">
                <a:latin typeface="Courier"/>
                <a:cs typeface="Courier"/>
              </a:rPr>
              <a:t>{</a:t>
            </a:r>
          </a:p>
          <a:p>
            <a:pPr>
              <a:defRPr/>
            </a:pPr>
            <a:r>
              <a:rPr lang="en-US" sz="1500" i="1" dirty="0">
                <a:latin typeface="Courier"/>
                <a:cs typeface="Courier"/>
              </a:rPr>
              <a:t>   type</a:t>
            </a:r>
            <a:r>
              <a:rPr lang="en-US" sz="1500" i="1" baseline="-25000" dirty="0">
                <a:latin typeface="Courier"/>
                <a:cs typeface="Courier"/>
              </a:rPr>
              <a:t>g1</a:t>
            </a:r>
            <a:r>
              <a:rPr lang="en-US" sz="1500" i="1" dirty="0">
                <a:latin typeface="Courier"/>
                <a:cs typeface="Courier"/>
              </a:rPr>
              <a:t> </a:t>
            </a:r>
            <a:r>
              <a:rPr lang="en-US" sz="1500" i="1" dirty="0">
                <a:solidFill>
                  <a:srgbClr val="FF0000"/>
                </a:solidFill>
                <a:latin typeface="Courier"/>
                <a:cs typeface="Courier"/>
              </a:rPr>
              <a:t>_</a:t>
            </a:r>
            <a:r>
              <a:rPr lang="en-US" sz="1500" i="1" dirty="0">
                <a:latin typeface="Courier"/>
                <a:cs typeface="Courier"/>
              </a:rPr>
              <a:t>g1</a:t>
            </a:r>
            <a:r>
              <a:rPr lang="en-US" sz="1500" dirty="0">
                <a:solidFill>
                  <a:srgbClr val="FF0000"/>
                </a:solidFill>
                <a:latin typeface="Courier"/>
                <a:cs typeface="Courier"/>
              </a:rPr>
              <a:t>[K]</a:t>
            </a:r>
            <a:r>
              <a:rPr lang="en-US" sz="1500" i="1" dirty="0">
                <a:latin typeface="Courier"/>
                <a:cs typeface="Courier"/>
              </a:rPr>
              <a:t>; type</a:t>
            </a:r>
            <a:r>
              <a:rPr lang="en-US" sz="1500" i="1" baseline="-25000" dirty="0">
                <a:latin typeface="Courier"/>
                <a:cs typeface="Courier"/>
              </a:rPr>
              <a:t>g2</a:t>
            </a:r>
            <a:r>
              <a:rPr lang="en-US" sz="1500" i="1" dirty="0">
                <a:latin typeface="Courier"/>
                <a:cs typeface="Courier"/>
              </a:rPr>
              <a:t> </a:t>
            </a:r>
            <a:r>
              <a:rPr lang="en-US" sz="1500" i="1" dirty="0">
                <a:solidFill>
                  <a:srgbClr val="FF0000"/>
                </a:solidFill>
                <a:latin typeface="Courier"/>
                <a:cs typeface="Courier"/>
              </a:rPr>
              <a:t>_</a:t>
            </a:r>
            <a:r>
              <a:rPr lang="en-US" sz="1500" i="1" dirty="0">
                <a:latin typeface="Courier"/>
                <a:cs typeface="Courier"/>
              </a:rPr>
              <a:t>g2</a:t>
            </a:r>
            <a:r>
              <a:rPr lang="en-US" sz="1500" dirty="0">
                <a:solidFill>
                  <a:srgbClr val="FF0000"/>
                </a:solidFill>
                <a:latin typeface="Courier"/>
                <a:cs typeface="Courier"/>
              </a:rPr>
              <a:t>[K]</a:t>
            </a:r>
            <a:r>
              <a:rPr lang="en-US" sz="1500" i="1" dirty="0">
                <a:latin typeface="Courier"/>
                <a:cs typeface="Courier"/>
              </a:rPr>
              <a:t>; </a:t>
            </a:r>
            <a:r>
              <a:rPr lang="en-US" sz="1400" i="1" dirty="0">
                <a:latin typeface="Courier"/>
                <a:cs typeface="Courier"/>
              </a:rPr>
              <a:t>…</a:t>
            </a:r>
          </a:p>
          <a:p>
            <a:pPr>
              <a:defRPr/>
            </a:pPr>
            <a:r>
              <a:rPr lang="en-GB" sz="1400" dirty="0"/>
              <a:t>         </a:t>
            </a:r>
            <a:r>
              <a:rPr lang="en-GB" sz="1400" dirty="0">
                <a:solidFill>
                  <a:srgbClr val="595959"/>
                </a:solidFill>
                <a:latin typeface="Courier"/>
                <a:cs typeface="Courier"/>
              </a:rPr>
              <a:t>// first thread starts with non-deterministic memory contents</a:t>
            </a:r>
            <a:endParaRPr lang="en-US" sz="1500" i="1" dirty="0">
              <a:solidFill>
                <a:srgbClr val="595959"/>
              </a:solidFill>
              <a:latin typeface="Courier"/>
              <a:cs typeface="Courier"/>
            </a:endParaRPr>
          </a:p>
          <a:p>
            <a:pPr>
              <a:defRPr/>
            </a:pPr>
            <a:r>
              <a:rPr lang="en-US" sz="1500" i="1" dirty="0">
                <a:latin typeface="Courier"/>
                <a:cs typeface="Courier"/>
              </a:rPr>
              <a:t>   </a:t>
            </a:r>
            <a:r>
              <a:rPr lang="en-US" sz="1500" dirty="0">
                <a:latin typeface="Courier"/>
                <a:cs typeface="Courier"/>
              </a:rPr>
              <a:t>for (</a:t>
            </a:r>
            <a:r>
              <a:rPr lang="en-US" sz="1500" dirty="0" err="1">
                <a:latin typeface="Courier"/>
                <a:cs typeface="Courier"/>
              </a:rPr>
              <a:t>i</a:t>
            </a:r>
            <a:r>
              <a:rPr lang="en-US" sz="1500" dirty="0">
                <a:latin typeface="Courier"/>
                <a:cs typeface="Courier"/>
              </a:rPr>
              <a:t>=1;i++;</a:t>
            </a:r>
            <a:r>
              <a:rPr lang="en-US" sz="1500" dirty="0" err="1">
                <a:latin typeface="Courier"/>
                <a:cs typeface="Courier"/>
              </a:rPr>
              <a:t>i</a:t>
            </a:r>
            <a:r>
              <a:rPr lang="en-US" sz="1500" dirty="0">
                <a:latin typeface="Courier"/>
                <a:cs typeface="Courier"/>
              </a:rPr>
              <a:t>&lt;K){</a:t>
            </a:r>
          </a:p>
          <a:p>
            <a:pPr>
              <a:defRPr/>
            </a:pPr>
            <a:r>
              <a:rPr lang="en-US" sz="1500" i="1" dirty="0">
                <a:latin typeface="Courier"/>
                <a:cs typeface="Courier"/>
              </a:rPr>
              <a:t>      _g1[</a:t>
            </a:r>
            <a:r>
              <a:rPr lang="en-US" sz="1500" i="1" dirty="0" err="1">
                <a:latin typeface="Courier"/>
                <a:cs typeface="Courier"/>
              </a:rPr>
              <a:t>i</a:t>
            </a:r>
            <a:r>
              <a:rPr lang="en-US" sz="1500" i="1" dirty="0">
                <a:latin typeface="Courier"/>
                <a:cs typeface="Courier"/>
              </a:rPr>
              <a:t>] = g1[</a:t>
            </a:r>
            <a:r>
              <a:rPr lang="en-US" sz="1500" i="1" dirty="0" err="1">
                <a:latin typeface="Courier"/>
                <a:cs typeface="Courier"/>
              </a:rPr>
              <a:t>i</a:t>
            </a:r>
            <a:r>
              <a:rPr lang="en-US" sz="1500" i="1" dirty="0">
                <a:latin typeface="Courier"/>
                <a:cs typeface="Courier"/>
              </a:rPr>
              <a:t>] = </a:t>
            </a:r>
            <a:r>
              <a:rPr lang="en-US" sz="1500" i="1" dirty="0" err="1">
                <a:latin typeface="Courier"/>
                <a:cs typeface="Courier"/>
              </a:rPr>
              <a:t>nondet</a:t>
            </a:r>
            <a:r>
              <a:rPr lang="en-US" sz="1500" i="1" dirty="0">
                <a:latin typeface="Courier"/>
                <a:cs typeface="Courier"/>
              </a:rPr>
              <a:t>();</a:t>
            </a:r>
          </a:p>
          <a:p>
            <a:pPr>
              <a:defRPr/>
            </a:pPr>
            <a:r>
              <a:rPr lang="en-US" sz="1500" dirty="0">
                <a:latin typeface="Courier"/>
                <a:cs typeface="Courier"/>
              </a:rPr>
              <a:t>      </a:t>
            </a:r>
            <a:r>
              <a:rPr lang="en-US" sz="1500" i="1" dirty="0">
                <a:latin typeface="Courier"/>
                <a:cs typeface="Courier"/>
              </a:rPr>
              <a:t>_g2[</a:t>
            </a:r>
            <a:r>
              <a:rPr lang="en-US" sz="1500" i="1" dirty="0" err="1">
                <a:latin typeface="Courier"/>
                <a:cs typeface="Courier"/>
              </a:rPr>
              <a:t>i</a:t>
            </a:r>
            <a:r>
              <a:rPr lang="en-US" sz="1500" i="1" dirty="0">
                <a:latin typeface="Courier"/>
                <a:cs typeface="Courier"/>
              </a:rPr>
              <a:t>] = g2[</a:t>
            </a:r>
            <a:r>
              <a:rPr lang="en-US" sz="1500" i="1" dirty="0" err="1">
                <a:latin typeface="Courier"/>
                <a:cs typeface="Courier"/>
              </a:rPr>
              <a:t>i</a:t>
            </a:r>
            <a:r>
              <a:rPr lang="en-US" sz="1500" i="1" dirty="0">
                <a:latin typeface="Courier"/>
                <a:cs typeface="Courier"/>
              </a:rPr>
              <a:t>] = </a:t>
            </a:r>
            <a:r>
              <a:rPr lang="en-US" sz="1500" i="1" dirty="0" err="1">
                <a:latin typeface="Courier"/>
                <a:cs typeface="Courier"/>
              </a:rPr>
              <a:t>nondet</a:t>
            </a:r>
            <a:r>
              <a:rPr lang="en-US" sz="1500" i="1" dirty="0">
                <a:latin typeface="Courier"/>
                <a:cs typeface="Courier"/>
              </a:rPr>
              <a:t>();</a:t>
            </a:r>
            <a:endParaRPr lang="en-US" sz="1500" dirty="0">
              <a:latin typeface="Courier"/>
              <a:cs typeface="Courier"/>
            </a:endParaRPr>
          </a:p>
          <a:p>
            <a:pPr>
              <a:defRPr/>
            </a:pPr>
            <a:r>
              <a:rPr lang="en-US" sz="1500" dirty="0">
                <a:latin typeface="Courier"/>
                <a:cs typeface="Courier"/>
              </a:rPr>
              <a:t>      …</a:t>
            </a:r>
          </a:p>
          <a:p>
            <a:pPr>
              <a:defRPr/>
            </a:pPr>
            <a:r>
              <a:rPr lang="en-US" sz="1500" dirty="0">
                <a:latin typeface="Courier"/>
                <a:cs typeface="Courier"/>
              </a:rPr>
              <a:t>   }</a:t>
            </a:r>
          </a:p>
          <a:p>
            <a:pPr>
              <a:defRPr/>
            </a:pPr>
            <a:r>
              <a:rPr lang="en-US" sz="1500" dirty="0">
                <a:latin typeface="Courier"/>
                <a:cs typeface="Courier"/>
              </a:rPr>
              <a:t>   </a:t>
            </a:r>
            <a:r>
              <a:rPr lang="en-US" sz="1200" dirty="0">
                <a:solidFill>
                  <a:srgbClr val="595959"/>
                </a:solidFill>
                <a:latin typeface="Courier"/>
                <a:cs typeface="Courier"/>
              </a:rPr>
              <a:t>// thread simulations</a:t>
            </a:r>
            <a:endParaRPr lang="en-US" sz="1500" dirty="0">
              <a:solidFill>
                <a:srgbClr val="595959"/>
              </a:solidFill>
              <a:latin typeface="Courier"/>
              <a:cs typeface="Courier"/>
            </a:endParaRPr>
          </a:p>
          <a:p>
            <a:pPr>
              <a:defRPr/>
            </a:pPr>
            <a:r>
              <a:rPr lang="en-US" sz="1500" dirty="0">
                <a:latin typeface="Courier"/>
                <a:cs typeface="Courier"/>
              </a:rPr>
              <a:t>   t[0] = </a:t>
            </a:r>
            <a:r>
              <a:rPr lang="en-US" sz="1500" dirty="0" err="1">
                <a:latin typeface="Courier"/>
                <a:cs typeface="Courier"/>
              </a:rPr>
              <a:t>main_thread</a:t>
            </a:r>
            <a:r>
              <a:rPr lang="en-US" sz="1500" dirty="0">
                <a:latin typeface="Courier"/>
                <a:cs typeface="Courier"/>
              </a:rPr>
              <a:t>;</a:t>
            </a:r>
          </a:p>
          <a:p>
            <a:pPr>
              <a:defRPr/>
            </a:pPr>
            <a:r>
              <a:rPr lang="en-US" sz="1500" dirty="0">
                <a:latin typeface="Courier"/>
                <a:cs typeface="Courier"/>
              </a:rPr>
              <a:t>   born[0] = ACTIVE;</a:t>
            </a:r>
          </a:p>
          <a:p>
            <a:pPr>
              <a:defRPr/>
            </a:pPr>
            <a:r>
              <a:rPr lang="en-US" sz="1500" i="1" dirty="0">
                <a:latin typeface="Courier"/>
                <a:cs typeface="Courier"/>
              </a:rPr>
              <a:t>   </a:t>
            </a:r>
            <a:r>
              <a:rPr lang="en-US" sz="1500" dirty="0">
                <a:latin typeface="Courier"/>
                <a:cs typeface="Courier"/>
              </a:rPr>
              <a:t>for (</a:t>
            </a:r>
            <a:r>
              <a:rPr lang="en-US" sz="1500" dirty="0" err="1">
                <a:latin typeface="Courier"/>
                <a:cs typeface="Courier"/>
              </a:rPr>
              <a:t>i</a:t>
            </a:r>
            <a:r>
              <a:rPr lang="en-US" sz="1500" dirty="0">
                <a:latin typeface="Courier"/>
                <a:cs typeface="Courier"/>
              </a:rPr>
              <a:t>=0;i++;</a:t>
            </a:r>
            <a:r>
              <a:rPr lang="en-US" sz="1500" dirty="0" err="1">
                <a:latin typeface="Courier"/>
                <a:cs typeface="Courier"/>
              </a:rPr>
              <a:t>i</a:t>
            </a:r>
            <a:r>
              <a:rPr lang="en-US" sz="1500" dirty="0">
                <a:latin typeface="Courier"/>
                <a:cs typeface="Courier"/>
              </a:rPr>
              <a:t>&lt;N){</a:t>
            </a:r>
          </a:p>
          <a:p>
            <a:pPr>
              <a:defRPr/>
            </a:pPr>
            <a:r>
              <a:rPr lang="en-US" sz="1500" dirty="0">
                <a:latin typeface="Courier"/>
                <a:cs typeface="Courier"/>
              </a:rPr>
              <a:t>      if(born[</a:t>
            </a:r>
            <a:r>
              <a:rPr lang="en-US" sz="1500" dirty="0" err="1">
                <a:latin typeface="Courier"/>
                <a:cs typeface="Courier"/>
              </a:rPr>
              <a:t>i</a:t>
            </a:r>
            <a:r>
              <a:rPr lang="en-US" sz="1500" dirty="0">
                <a:latin typeface="Courier"/>
                <a:cs typeface="Courier"/>
              </a:rPr>
              <a:t>]&gt;NO_ACTIVE){</a:t>
            </a:r>
          </a:p>
          <a:p>
            <a:pPr>
              <a:defRPr/>
            </a:pPr>
            <a:r>
              <a:rPr lang="en-US" sz="1500" dirty="0">
                <a:latin typeface="Courier"/>
                <a:cs typeface="Courier"/>
              </a:rPr>
              <a:t>         ret=0;</a:t>
            </a:r>
          </a:p>
          <a:p>
            <a:pPr>
              <a:defRPr/>
            </a:pPr>
            <a:r>
              <a:rPr lang="en-US" sz="1500" dirty="0">
                <a:latin typeface="Courier"/>
                <a:cs typeface="Courier"/>
              </a:rPr>
              <a:t>         round = born[</a:t>
            </a:r>
            <a:r>
              <a:rPr lang="en-US" sz="1500" dirty="0" err="1">
                <a:latin typeface="Courier"/>
                <a:cs typeface="Courier"/>
              </a:rPr>
              <a:t>i</a:t>
            </a:r>
            <a:r>
              <a:rPr lang="en-US" sz="1500" dirty="0">
                <a:latin typeface="Courier"/>
                <a:cs typeface="Courier"/>
              </a:rPr>
              <a:t>];</a:t>
            </a:r>
          </a:p>
          <a:p>
            <a:pPr>
              <a:defRPr/>
            </a:pPr>
            <a:r>
              <a:rPr lang="en-US" sz="1500" dirty="0">
                <a:latin typeface="Courier"/>
                <a:cs typeface="Courier"/>
              </a:rPr>
              <a:t>         t[</a:t>
            </a:r>
            <a:r>
              <a:rPr lang="en-US" sz="1500" dirty="0" err="1">
                <a:latin typeface="Courier"/>
                <a:cs typeface="Courier"/>
              </a:rPr>
              <a:t>i</a:t>
            </a:r>
            <a:r>
              <a:rPr lang="en-US" sz="1500" dirty="0">
                <a:latin typeface="Courier"/>
                <a:cs typeface="Courier"/>
              </a:rPr>
              <a:t>](); }</a:t>
            </a:r>
          </a:p>
          <a:p>
            <a:pPr>
              <a:defRPr/>
            </a:pPr>
            <a:r>
              <a:rPr lang="en-US" sz="1500" dirty="0">
                <a:latin typeface="Courier"/>
                <a:cs typeface="Courier"/>
              </a:rPr>
              <a:t>   }</a:t>
            </a:r>
          </a:p>
          <a:p>
            <a:pPr>
              <a:defRPr/>
            </a:pPr>
            <a:r>
              <a:rPr lang="en-US" sz="1500" dirty="0">
                <a:latin typeface="Courier"/>
                <a:cs typeface="Courier"/>
              </a:rPr>
              <a:t>   </a:t>
            </a:r>
            <a:r>
              <a:rPr lang="en-US" sz="1200" dirty="0">
                <a:solidFill>
                  <a:srgbClr val="595959"/>
                </a:solidFill>
                <a:latin typeface="Courier"/>
                <a:cs typeface="Courier"/>
              </a:rPr>
              <a:t>// consistency check</a:t>
            </a:r>
            <a:endParaRPr lang="en-US" sz="1500" dirty="0">
              <a:solidFill>
                <a:srgbClr val="595959"/>
              </a:solidFill>
              <a:latin typeface="Courier"/>
              <a:cs typeface="Courier"/>
            </a:endParaRPr>
          </a:p>
          <a:p>
            <a:pPr>
              <a:defRPr/>
            </a:pPr>
            <a:r>
              <a:rPr lang="en-US" sz="1500" i="1" dirty="0">
                <a:latin typeface="Courier"/>
                <a:cs typeface="Courier"/>
              </a:rPr>
              <a:t>   </a:t>
            </a:r>
            <a:r>
              <a:rPr lang="en-US" sz="1500" dirty="0">
                <a:latin typeface="Courier"/>
                <a:cs typeface="Courier"/>
              </a:rPr>
              <a:t>for (</a:t>
            </a:r>
            <a:r>
              <a:rPr lang="en-US" sz="1500" dirty="0" err="1">
                <a:latin typeface="Courier"/>
                <a:cs typeface="Courier"/>
              </a:rPr>
              <a:t>i</a:t>
            </a:r>
            <a:r>
              <a:rPr lang="en-US" sz="1500" dirty="0">
                <a:latin typeface="Courier"/>
                <a:cs typeface="Courier"/>
              </a:rPr>
              <a:t>=0;i++;</a:t>
            </a:r>
            <a:r>
              <a:rPr lang="en-US" sz="1500" dirty="0" err="1">
                <a:latin typeface="Courier"/>
                <a:cs typeface="Courier"/>
              </a:rPr>
              <a:t>i</a:t>
            </a:r>
            <a:r>
              <a:rPr lang="en-US" sz="1500" dirty="0">
                <a:latin typeface="Courier"/>
                <a:cs typeface="Courier"/>
              </a:rPr>
              <a:t>&lt;K-1){</a:t>
            </a:r>
          </a:p>
          <a:p>
            <a:pPr>
              <a:defRPr/>
            </a:pPr>
            <a:r>
              <a:rPr lang="en-US" sz="1500" dirty="0">
                <a:latin typeface="Courier"/>
                <a:cs typeface="Courier"/>
              </a:rPr>
              <a:t>      assume(_g1[i+1] == g1[</a:t>
            </a:r>
            <a:r>
              <a:rPr lang="en-US" sz="1500" dirty="0" err="1">
                <a:latin typeface="Courier"/>
                <a:cs typeface="Courier"/>
              </a:rPr>
              <a:t>i</a:t>
            </a:r>
            <a:r>
              <a:rPr lang="en-US" sz="1500" dirty="0">
                <a:latin typeface="Courier"/>
                <a:cs typeface="Courier"/>
              </a:rPr>
              <a:t>]);</a:t>
            </a:r>
          </a:p>
          <a:p>
            <a:pPr>
              <a:defRPr/>
            </a:pPr>
            <a:r>
              <a:rPr lang="en-US" sz="1500" dirty="0">
                <a:latin typeface="Courier"/>
                <a:cs typeface="Courier"/>
              </a:rPr>
              <a:t>      assume(_g2[i+1] == g2[</a:t>
            </a:r>
            <a:r>
              <a:rPr lang="en-US" sz="1500" dirty="0" err="1">
                <a:latin typeface="Courier"/>
                <a:cs typeface="Courier"/>
              </a:rPr>
              <a:t>i</a:t>
            </a:r>
            <a:r>
              <a:rPr lang="en-US" sz="1500" dirty="0">
                <a:latin typeface="Courier"/>
                <a:cs typeface="Courier"/>
              </a:rPr>
              <a:t>]);   </a:t>
            </a:r>
          </a:p>
          <a:p>
            <a:pPr>
              <a:defRPr/>
            </a:pPr>
            <a:r>
              <a:rPr lang="en-US" sz="1500" dirty="0">
                <a:latin typeface="Courier"/>
                <a:cs typeface="Courier"/>
              </a:rPr>
              <a:t>      …</a:t>
            </a:r>
          </a:p>
          <a:p>
            <a:pPr>
              <a:defRPr/>
            </a:pPr>
            <a:r>
              <a:rPr lang="en-US" sz="1500" dirty="0">
                <a:latin typeface="Courier"/>
                <a:cs typeface="Courier"/>
              </a:rPr>
              <a:t>   }</a:t>
            </a:r>
          </a:p>
          <a:p>
            <a:pPr>
              <a:defRPr/>
            </a:pPr>
            <a:r>
              <a:rPr lang="en-US" sz="1500" dirty="0">
                <a:latin typeface="Courier"/>
                <a:cs typeface="Courier"/>
              </a:rPr>
              <a:t>   </a:t>
            </a:r>
            <a:r>
              <a:rPr lang="en-US" sz="1200" dirty="0">
                <a:solidFill>
                  <a:schemeClr val="tx1">
                    <a:lumMod val="65000"/>
                    <a:lumOff val="35000"/>
                  </a:schemeClr>
                </a:solidFill>
                <a:latin typeface="Courier"/>
                <a:cs typeface="Courier"/>
              </a:rPr>
              <a:t>// error detection</a:t>
            </a:r>
            <a:endParaRPr lang="en-US" sz="1500" dirty="0">
              <a:solidFill>
                <a:schemeClr val="tx1">
                  <a:lumMod val="65000"/>
                  <a:lumOff val="35000"/>
                </a:schemeClr>
              </a:solidFill>
              <a:latin typeface="Courier"/>
              <a:cs typeface="Courier"/>
            </a:endParaRPr>
          </a:p>
          <a:p>
            <a:pPr>
              <a:defRPr/>
            </a:pPr>
            <a:r>
              <a:rPr lang="en-US" sz="1500" dirty="0">
                <a:latin typeface="Courier"/>
                <a:cs typeface="Courier"/>
              </a:rPr>
              <a:t>   assert(err ==0);  }</a:t>
            </a:r>
          </a:p>
        </p:txBody>
      </p:sp>
      <p:sp>
        <p:nvSpPr>
          <p:cNvPr id="5" name="Title 2"/>
          <p:cNvSpPr txBox="1">
            <a:spLocks/>
          </p:cNvSpPr>
          <p:nvPr/>
        </p:nvSpPr>
        <p:spPr bwMode="auto">
          <a:xfrm>
            <a:off x="0" y="0"/>
            <a:ext cx="91567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400" b="1">
                <a:solidFill>
                  <a:srgbClr val="0000FF"/>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cs typeface="Arial" charset="0"/>
              </a:defRPr>
            </a:lvl2pPr>
            <a:lvl3pPr algn="l" rtl="0" eaLnBrk="0" fontAlgn="base" hangingPunct="0">
              <a:spcBef>
                <a:spcPct val="0"/>
              </a:spcBef>
              <a:spcAft>
                <a:spcPct val="0"/>
              </a:spcAft>
              <a:defRPr sz="3400" b="1">
                <a:solidFill>
                  <a:schemeClr val="tx2"/>
                </a:solidFill>
                <a:latin typeface="Arial" charset="0"/>
                <a:cs typeface="Arial" charset="0"/>
              </a:defRPr>
            </a:lvl3pPr>
            <a:lvl4pPr algn="l" rtl="0" eaLnBrk="0" fontAlgn="base" hangingPunct="0">
              <a:spcBef>
                <a:spcPct val="0"/>
              </a:spcBef>
              <a:spcAft>
                <a:spcPct val="0"/>
              </a:spcAft>
              <a:defRPr sz="3400" b="1">
                <a:solidFill>
                  <a:schemeClr val="tx2"/>
                </a:solidFill>
                <a:latin typeface="Arial" charset="0"/>
                <a:cs typeface="Arial" charset="0"/>
              </a:defRPr>
            </a:lvl4pPr>
            <a:lvl5pPr algn="l" rtl="0" eaLnBrk="0" fontAlgn="base" hangingPunct="0">
              <a:spcBef>
                <a:spcPct val="0"/>
              </a:spcBef>
              <a:spcAft>
                <a:spcPct val="0"/>
              </a:spcAft>
              <a:defRPr sz="3400" b="1">
                <a:solidFill>
                  <a:schemeClr val="tx2"/>
                </a:solidFill>
                <a:latin typeface="Arial" charset="0"/>
                <a:cs typeface="Arial" charset="0"/>
              </a:defRPr>
            </a:lvl5pPr>
            <a:lvl6pPr marL="457200" algn="l" rtl="0" fontAlgn="base">
              <a:spcBef>
                <a:spcPct val="0"/>
              </a:spcBef>
              <a:spcAft>
                <a:spcPct val="0"/>
              </a:spcAft>
              <a:defRPr sz="3400" b="1">
                <a:solidFill>
                  <a:schemeClr val="tx2"/>
                </a:solidFill>
                <a:latin typeface="Arial" charset="0"/>
                <a:cs typeface="Arial" charset="0"/>
              </a:defRPr>
            </a:lvl6pPr>
            <a:lvl7pPr marL="914400" algn="l" rtl="0" fontAlgn="base">
              <a:spcBef>
                <a:spcPct val="0"/>
              </a:spcBef>
              <a:spcAft>
                <a:spcPct val="0"/>
              </a:spcAft>
              <a:defRPr sz="3400" b="1">
                <a:solidFill>
                  <a:schemeClr val="tx2"/>
                </a:solidFill>
                <a:latin typeface="Arial" charset="0"/>
                <a:cs typeface="Arial" charset="0"/>
              </a:defRPr>
            </a:lvl7pPr>
            <a:lvl8pPr marL="1371600" algn="l" rtl="0" fontAlgn="base">
              <a:spcBef>
                <a:spcPct val="0"/>
              </a:spcBef>
              <a:spcAft>
                <a:spcPct val="0"/>
              </a:spcAft>
              <a:defRPr sz="3400" b="1">
                <a:solidFill>
                  <a:schemeClr val="tx2"/>
                </a:solidFill>
                <a:latin typeface="Arial" charset="0"/>
                <a:cs typeface="Arial" charset="0"/>
              </a:defRPr>
            </a:lvl8pPr>
            <a:lvl9pPr marL="1828800" algn="l" rtl="0" fontAlgn="base">
              <a:spcBef>
                <a:spcPct val="0"/>
              </a:spcBef>
              <a:spcAft>
                <a:spcPct val="0"/>
              </a:spcAft>
              <a:defRPr sz="3400" b="1">
                <a:solidFill>
                  <a:schemeClr val="tx2"/>
                </a:solidFill>
                <a:latin typeface="Arial" charset="0"/>
                <a:cs typeface="Arial" charset="0"/>
              </a:defRPr>
            </a:lvl9pPr>
          </a:lstStyle>
          <a:p>
            <a:r>
              <a:rPr lang="en-GB" sz="2800" dirty="0" smtClean="0">
                <a:latin typeface="Arial" charset="0"/>
              </a:rPr>
              <a:t> LR </a:t>
            </a:r>
            <a:r>
              <a:rPr lang="en-GB" sz="2800" dirty="0" err="1">
                <a:latin typeface="Arial" charset="0"/>
              </a:rPr>
              <a:t>sequentialization</a:t>
            </a:r>
            <a:r>
              <a:rPr lang="en-GB" sz="2800" dirty="0">
                <a:latin typeface="Arial" charset="0"/>
              </a:rPr>
              <a:t> as a code-to-code translation</a:t>
            </a:r>
            <a:endParaRPr lang="en-US" dirty="0">
              <a:solidFill>
                <a:schemeClr val="bg1"/>
              </a:solidFill>
              <a:latin typeface="Arial" charset="0"/>
            </a:endParaRPr>
          </a:p>
        </p:txBody>
      </p:sp>
    </p:spTree>
    <p:extLst>
      <p:ext uri="{BB962C8B-B14F-4D97-AF65-F5344CB8AC3E}">
        <p14:creationId xmlns:p14="http://schemas.microsoft.com/office/powerpoint/2010/main" val="154241714"/>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Content Placeholder 2"/>
          <p:cNvSpPr>
            <a:spLocks noGrp="1"/>
          </p:cNvSpPr>
          <p:nvPr>
            <p:ph idx="1"/>
          </p:nvPr>
        </p:nvSpPr>
        <p:spPr bwMode="auto">
          <a:xfrm>
            <a:off x="0" y="3657600"/>
            <a:ext cx="9144000" cy="2527300"/>
          </a:xfrm>
          <a:solidFill>
            <a:schemeClr val="tx1"/>
          </a:solidFill>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457200" lvl="1" indent="0" algn="ctr">
              <a:buFont typeface="Arial" charset="0"/>
              <a:buNone/>
            </a:pPr>
            <a:endParaRPr lang="en-GB" sz="1800" b="1">
              <a:solidFill>
                <a:srgbClr val="FFFFFF"/>
              </a:solidFill>
              <a:latin typeface="Arial" charset="0"/>
              <a:cs typeface="Arial" charset="0"/>
            </a:endParaRPr>
          </a:p>
          <a:p>
            <a:pPr marL="457200" lvl="1" indent="0" algn="ctr">
              <a:buFont typeface="Arial" charset="0"/>
              <a:buNone/>
            </a:pPr>
            <a:endParaRPr lang="en-GB" sz="1800" b="1">
              <a:solidFill>
                <a:srgbClr val="FFFFFF"/>
              </a:solidFill>
              <a:latin typeface="Arial" charset="0"/>
              <a:cs typeface="Arial" charset="0"/>
            </a:endParaRPr>
          </a:p>
          <a:p>
            <a:pPr marL="457200" lvl="1" indent="0" algn="ctr">
              <a:buFont typeface="Arial" charset="0"/>
              <a:buNone/>
            </a:pPr>
            <a:r>
              <a:rPr lang="en-GB" sz="4400" b="1">
                <a:solidFill>
                  <a:srgbClr val="FFFFFF"/>
                </a:solidFill>
                <a:latin typeface="Arial" charset="0"/>
                <a:cs typeface="Arial" charset="0"/>
              </a:rPr>
              <a:t>Lazy-CSeq: Schema Overview</a:t>
            </a:r>
          </a:p>
          <a:p>
            <a:pPr marL="457200" lvl="1" indent="0" algn="ctr">
              <a:buFont typeface="Arial" charset="0"/>
              <a:buNone/>
            </a:pPr>
            <a:r>
              <a:rPr lang="en-GB" sz="2400" b="1">
                <a:solidFill>
                  <a:srgbClr val="FFFFFF"/>
                </a:solidFill>
                <a:latin typeface="Arial" charset="0"/>
                <a:cs typeface="Arial" charset="0"/>
              </a:rPr>
              <a:t>(a sequentialization for BMC)</a:t>
            </a:r>
          </a:p>
        </p:txBody>
      </p:sp>
      <p:sp>
        <p:nvSpPr>
          <p:cNvPr id="3" name="Rectangle 2"/>
          <p:cNvSpPr/>
          <p:nvPr/>
        </p:nvSpPr>
        <p:spPr>
          <a:xfrm>
            <a:off x="1066800" y="2881313"/>
            <a:ext cx="7943850" cy="400110"/>
          </a:xfrm>
          <a:prstGeom prst="rect">
            <a:avLst/>
          </a:prstGeom>
        </p:spPr>
        <p:txBody>
          <a:bodyPr>
            <a:spAutoFit/>
          </a:bodyPr>
          <a:lstStyle/>
          <a:p>
            <a:pPr>
              <a:defRPr/>
            </a:pPr>
            <a:r>
              <a:rPr lang="it-IT" sz="2000" b="1" dirty="0">
                <a:solidFill>
                  <a:srgbClr val="0000FF"/>
                </a:solidFill>
                <a:latin typeface="Arial"/>
                <a:cs typeface="Arial"/>
              </a:rPr>
              <a:t>[ Inverso</a:t>
            </a:r>
            <a:r>
              <a:rPr lang="en-GB" sz="2000" b="1" kern="0" dirty="0">
                <a:solidFill>
                  <a:srgbClr val="0000FF"/>
                </a:solidFill>
                <a:latin typeface="Arial"/>
                <a:ea typeface="Arial"/>
                <a:cs typeface="Arial"/>
                <a:sym typeface="Arial"/>
              </a:rPr>
              <a:t>–</a:t>
            </a:r>
            <a:r>
              <a:rPr lang="it-IT" sz="2000" b="1" dirty="0" err="1">
                <a:solidFill>
                  <a:srgbClr val="0000FF"/>
                </a:solidFill>
                <a:latin typeface="Arial"/>
                <a:cs typeface="Arial"/>
              </a:rPr>
              <a:t>Tomasco</a:t>
            </a:r>
            <a:r>
              <a:rPr lang="en-GB" sz="2000" b="1" kern="0" dirty="0">
                <a:solidFill>
                  <a:srgbClr val="0000FF"/>
                </a:solidFill>
                <a:latin typeface="Arial"/>
                <a:ea typeface="Arial"/>
                <a:cs typeface="Arial"/>
                <a:sym typeface="Arial"/>
              </a:rPr>
              <a:t>–</a:t>
            </a:r>
            <a:r>
              <a:rPr lang="it-IT" sz="2000" b="1" dirty="0">
                <a:solidFill>
                  <a:srgbClr val="0000FF"/>
                </a:solidFill>
                <a:latin typeface="Arial"/>
                <a:cs typeface="Arial"/>
              </a:rPr>
              <a:t>Fischer</a:t>
            </a:r>
            <a:r>
              <a:rPr lang="en-GB" sz="2000" b="1" kern="0" dirty="0">
                <a:solidFill>
                  <a:srgbClr val="0000FF"/>
                </a:solidFill>
                <a:latin typeface="Arial"/>
                <a:ea typeface="Arial"/>
                <a:cs typeface="Arial"/>
                <a:sym typeface="Arial"/>
              </a:rPr>
              <a:t>–</a:t>
            </a:r>
            <a:r>
              <a:rPr lang="it-IT" sz="2000" b="1" dirty="0">
                <a:solidFill>
                  <a:srgbClr val="0000FF"/>
                </a:solidFill>
                <a:latin typeface="Arial"/>
                <a:cs typeface="Arial"/>
              </a:rPr>
              <a:t>La Torre</a:t>
            </a:r>
            <a:r>
              <a:rPr lang="en-GB" sz="2000" b="1" kern="0" dirty="0">
                <a:solidFill>
                  <a:srgbClr val="0000FF"/>
                </a:solidFill>
                <a:latin typeface="Arial"/>
                <a:ea typeface="Arial"/>
                <a:cs typeface="Arial"/>
                <a:sym typeface="Arial"/>
              </a:rPr>
              <a:t>–</a:t>
            </a:r>
            <a:r>
              <a:rPr lang="it-IT" sz="2000" b="1" dirty="0">
                <a:solidFill>
                  <a:srgbClr val="0000FF"/>
                </a:solidFill>
                <a:latin typeface="Arial"/>
                <a:cs typeface="Arial"/>
              </a:rPr>
              <a:t>Parlato,   CAV’14 ]</a:t>
            </a:r>
            <a:endParaRPr lang="en-US" sz="2000" dirty="0">
              <a:solidFill>
                <a:srgbClr val="0000FF"/>
              </a:solidFill>
            </a:endParaRP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609600" y="1066800"/>
            <a:ext cx="3859213" cy="2514600"/>
          </a:xfrm>
          <a:prstGeom prst="rect">
            <a:avLst/>
          </a:prstGeom>
          <a:solidFill>
            <a:schemeClr val="bg1">
              <a:lumMod val="75000"/>
            </a:scheme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0" name="Rounded Rectangle 29"/>
          <p:cNvSpPr>
            <a:spLocks noChangeAspect="1"/>
          </p:cNvSpPr>
          <p:nvPr/>
        </p:nvSpPr>
        <p:spPr>
          <a:xfrm>
            <a:off x="3105150" y="2562225"/>
            <a:ext cx="1219200" cy="838200"/>
          </a:xfrm>
          <a:prstGeom prst="roundRect">
            <a:avLst/>
          </a:prstGeom>
          <a:solidFill>
            <a:schemeClr val="bg1"/>
          </a:solidFill>
          <a:ln w="25400" cap="rnd">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7" name="Rounded Rectangle 26"/>
          <p:cNvSpPr>
            <a:spLocks noChangeAspect="1"/>
          </p:cNvSpPr>
          <p:nvPr/>
        </p:nvSpPr>
        <p:spPr>
          <a:xfrm>
            <a:off x="3095625" y="1219200"/>
            <a:ext cx="1219200" cy="838200"/>
          </a:xfrm>
          <a:prstGeom prst="roundRect">
            <a:avLst/>
          </a:prstGeom>
          <a:solidFill>
            <a:schemeClr val="bg1"/>
          </a:solidFill>
          <a:ln w="25400" cap="rnd">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876" name="Title 1"/>
          <p:cNvSpPr>
            <a:spLocks noGrp="1"/>
          </p:cNvSpPr>
          <p:nvPr>
            <p:ph type="title"/>
          </p:nvPr>
        </p:nvSpPr>
        <p:spPr>
          <a:xfrm>
            <a:off x="0" y="0"/>
            <a:ext cx="9144000" cy="762000"/>
          </a:xfrm>
        </p:spPr>
        <p:txBody>
          <a:bodyPr/>
          <a:lstStyle/>
          <a:p>
            <a:r>
              <a:rPr lang="en-US" sz="3200" dirty="0">
                <a:latin typeface="Arial" charset="0"/>
                <a:cs typeface="Arial" charset="0"/>
              </a:rPr>
              <a:t>  Lazy-</a:t>
            </a:r>
            <a:r>
              <a:rPr lang="en-US" sz="3200" dirty="0" err="1">
                <a:latin typeface="Arial" charset="0"/>
                <a:cs typeface="Arial" charset="0"/>
              </a:rPr>
              <a:t>CSeq</a:t>
            </a:r>
            <a:r>
              <a:rPr lang="en-US" sz="3200" dirty="0">
                <a:latin typeface="Arial" charset="0"/>
                <a:cs typeface="Arial" charset="0"/>
              </a:rPr>
              <a:t> Approach</a:t>
            </a:r>
          </a:p>
        </p:txBody>
      </p:sp>
      <p:sp>
        <p:nvSpPr>
          <p:cNvPr id="3" name="Content Placeholder 2"/>
          <p:cNvSpPr>
            <a:spLocks noGrp="1"/>
          </p:cNvSpPr>
          <p:nvPr>
            <p:ph idx="1"/>
          </p:nvPr>
        </p:nvSpPr>
        <p:spPr>
          <a:xfrm>
            <a:off x="152400" y="977900"/>
            <a:ext cx="8839200" cy="5759450"/>
          </a:xfrm>
        </p:spPr>
        <p:txBody>
          <a:bodyPr/>
          <a:lstStyle/>
          <a:p>
            <a:pPr>
              <a:defRPr/>
            </a:pPr>
            <a:endParaRPr lang="en-US" dirty="0" smtClean="0"/>
          </a:p>
          <a:p>
            <a:pPr>
              <a:defRPr/>
            </a:pPr>
            <a:endParaRPr lang="en-US" dirty="0"/>
          </a:p>
          <a:p>
            <a:pPr>
              <a:defRPr/>
            </a:pPr>
            <a:endParaRPr lang="en-US" dirty="0" smtClean="0"/>
          </a:p>
          <a:p>
            <a:pPr>
              <a:defRPr/>
            </a:pPr>
            <a:endParaRPr lang="en-US" dirty="0"/>
          </a:p>
          <a:p>
            <a:pPr>
              <a:defRPr/>
            </a:pPr>
            <a:endParaRPr lang="en-US" dirty="0" smtClean="0"/>
          </a:p>
          <a:p>
            <a:pPr>
              <a:defRPr/>
            </a:pPr>
            <a:endParaRPr lang="en-US" dirty="0"/>
          </a:p>
          <a:p>
            <a:pPr>
              <a:defRPr/>
            </a:pPr>
            <a:endParaRPr lang="en-US" dirty="0" smtClean="0"/>
          </a:p>
          <a:p>
            <a:pPr>
              <a:defRPr/>
            </a:pPr>
            <a:endParaRPr lang="en-US" dirty="0"/>
          </a:p>
          <a:p>
            <a:pPr>
              <a:defRPr/>
            </a:pPr>
            <a:endParaRPr lang="en-US" dirty="0" smtClean="0"/>
          </a:p>
          <a:p>
            <a:pPr>
              <a:defRPr/>
            </a:pPr>
            <a:endParaRPr lang="en-US" dirty="0" smtClean="0"/>
          </a:p>
          <a:p>
            <a:pPr marL="0" indent="0">
              <a:buFontTx/>
              <a:buNone/>
              <a:defRPr/>
            </a:pPr>
            <a:endParaRPr lang="en-US" dirty="0"/>
          </a:p>
        </p:txBody>
      </p:sp>
      <p:sp>
        <p:nvSpPr>
          <p:cNvPr id="79878" name="TextBox 8"/>
          <p:cNvSpPr txBox="1">
            <a:spLocks noChangeArrowheads="1"/>
          </p:cNvSpPr>
          <p:nvPr/>
        </p:nvSpPr>
        <p:spPr bwMode="auto">
          <a:xfrm>
            <a:off x="3054350" y="1339850"/>
            <a:ext cx="1308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a:latin typeface="Arial" charset="0"/>
              </a:rPr>
              <a:t>BOUNDED</a:t>
            </a:r>
          </a:p>
          <a:p>
            <a:pPr algn="ctr" eaLnBrk="1" hangingPunct="1"/>
            <a:r>
              <a:rPr lang="en-US" sz="1600">
                <a:latin typeface="Arial" charset="0"/>
              </a:rPr>
              <a:t>PROGRAM</a:t>
            </a:r>
            <a:endParaRPr lang="en-US" sz="1600"/>
          </a:p>
        </p:txBody>
      </p:sp>
      <p:sp>
        <p:nvSpPr>
          <p:cNvPr id="12" name="Rounded Rectangle 11"/>
          <p:cNvSpPr>
            <a:spLocks noChangeAspect="1"/>
          </p:cNvSpPr>
          <p:nvPr/>
        </p:nvSpPr>
        <p:spPr>
          <a:xfrm>
            <a:off x="4829175" y="2554288"/>
            <a:ext cx="1828800" cy="838200"/>
          </a:xfrm>
          <a:prstGeom prst="roundRect">
            <a:avLst/>
          </a:prstGeom>
          <a:solidFill>
            <a:schemeClr val="bg1"/>
          </a:solidFill>
          <a:ln w="25400" cap="rnd">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880" name="TextBox 12"/>
          <p:cNvSpPr txBox="1">
            <a:spLocks noChangeArrowheads="1"/>
          </p:cNvSpPr>
          <p:nvPr/>
        </p:nvSpPr>
        <p:spPr bwMode="auto">
          <a:xfrm>
            <a:off x="5057775" y="2565400"/>
            <a:ext cx="1600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a:latin typeface="Arial" charset="0"/>
              </a:rPr>
              <a:t>BMC SEQUENTIAL</a:t>
            </a:r>
          </a:p>
          <a:p>
            <a:pPr algn="ctr" eaLnBrk="1" hangingPunct="1"/>
            <a:r>
              <a:rPr lang="en-US" sz="1600">
                <a:latin typeface="Arial" charset="0"/>
              </a:rPr>
              <a:t>TOOL</a:t>
            </a:r>
            <a:endParaRPr lang="en-US" sz="1600"/>
          </a:p>
        </p:txBody>
      </p:sp>
      <p:sp>
        <p:nvSpPr>
          <p:cNvPr id="79881" name="TextBox 16"/>
          <p:cNvSpPr txBox="1">
            <a:spLocks noChangeArrowheads="1"/>
          </p:cNvSpPr>
          <p:nvPr/>
        </p:nvSpPr>
        <p:spPr bwMode="auto">
          <a:xfrm>
            <a:off x="3019425" y="2692400"/>
            <a:ext cx="1371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a:latin typeface="Arial" charset="0"/>
              </a:rPr>
              <a:t>SEQ</a:t>
            </a:r>
          </a:p>
          <a:p>
            <a:pPr algn="ctr" eaLnBrk="1" hangingPunct="1"/>
            <a:r>
              <a:rPr lang="en-US" sz="1600">
                <a:latin typeface="Arial" charset="0"/>
              </a:rPr>
              <a:t>PROGRAM</a:t>
            </a:r>
            <a:endParaRPr lang="en-US" sz="1600"/>
          </a:p>
        </p:txBody>
      </p:sp>
      <p:pic>
        <p:nvPicPr>
          <p:cNvPr id="79882" name="Picture 22" descr="dT6bRMAT9.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05375" y="2979738"/>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3" name="Line 9"/>
          <p:cNvSpPr>
            <a:spLocks noChangeShapeType="1"/>
          </p:cNvSpPr>
          <p:nvPr/>
        </p:nvSpPr>
        <p:spPr bwMode="auto">
          <a:xfrm rot="5400000" flipV="1">
            <a:off x="3462337" y="2305051"/>
            <a:ext cx="485775" cy="0"/>
          </a:xfrm>
          <a:prstGeom prst="line">
            <a:avLst/>
          </a:prstGeom>
          <a:noFill/>
          <a:ln w="2857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4" name="Line 9"/>
          <p:cNvSpPr>
            <a:spLocks noChangeShapeType="1"/>
          </p:cNvSpPr>
          <p:nvPr/>
        </p:nvSpPr>
        <p:spPr bwMode="auto">
          <a:xfrm flipV="1">
            <a:off x="4329113" y="2971800"/>
            <a:ext cx="471487" cy="3175"/>
          </a:xfrm>
          <a:prstGeom prst="line">
            <a:avLst/>
          </a:prstGeom>
          <a:noFill/>
          <a:ln w="2857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5" name="TextBox 40"/>
          <p:cNvSpPr txBox="1">
            <a:spLocks noChangeArrowheads="1"/>
          </p:cNvSpPr>
          <p:nvPr/>
        </p:nvSpPr>
        <p:spPr bwMode="auto">
          <a:xfrm rot="-5400000">
            <a:off x="-218281" y="2047081"/>
            <a:ext cx="23622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b="1">
                <a:latin typeface="Arial" charset="0"/>
              </a:rPr>
              <a:t>SEQUENTIALIZATION</a:t>
            </a:r>
          </a:p>
          <a:p>
            <a:pPr algn="ctr" eaLnBrk="1" hangingPunct="1"/>
            <a:r>
              <a:rPr lang="en-US" sz="1400">
                <a:latin typeface="Arial" charset="0"/>
              </a:rPr>
              <a:t>(code-to-code translation)</a:t>
            </a:r>
            <a:endParaRPr lang="en-US" sz="1400"/>
          </a:p>
        </p:txBody>
      </p:sp>
      <p:sp>
        <p:nvSpPr>
          <p:cNvPr id="42" name="Rounded Rectangle 41"/>
          <p:cNvSpPr>
            <a:spLocks noChangeAspect="1"/>
          </p:cNvSpPr>
          <p:nvPr/>
        </p:nvSpPr>
        <p:spPr>
          <a:xfrm>
            <a:off x="1371600" y="1219200"/>
            <a:ext cx="1219200" cy="838200"/>
          </a:xfrm>
          <a:prstGeom prst="roundRect">
            <a:avLst/>
          </a:prstGeom>
          <a:solidFill>
            <a:schemeClr val="bg1"/>
          </a:solidFill>
          <a:ln w="25400" cap="rnd">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887" name="TextBox 42"/>
          <p:cNvSpPr txBox="1">
            <a:spLocks noChangeArrowheads="1"/>
          </p:cNvSpPr>
          <p:nvPr/>
        </p:nvSpPr>
        <p:spPr bwMode="auto">
          <a:xfrm>
            <a:off x="1287463" y="1336675"/>
            <a:ext cx="13858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a:latin typeface="Arial" charset="0"/>
              </a:rPr>
              <a:t>CONC</a:t>
            </a:r>
          </a:p>
          <a:p>
            <a:pPr algn="ctr" eaLnBrk="1" hangingPunct="1"/>
            <a:r>
              <a:rPr lang="en-US" sz="1600">
                <a:latin typeface="Arial" charset="0"/>
              </a:rPr>
              <a:t>PROGRAM</a:t>
            </a:r>
            <a:endParaRPr lang="en-US" sz="1600"/>
          </a:p>
        </p:txBody>
      </p:sp>
      <p:sp>
        <p:nvSpPr>
          <p:cNvPr id="79888" name="Line 9"/>
          <p:cNvSpPr>
            <a:spLocks noChangeShapeType="1"/>
          </p:cNvSpPr>
          <p:nvPr/>
        </p:nvSpPr>
        <p:spPr bwMode="auto">
          <a:xfrm flipV="1">
            <a:off x="2590800" y="1628775"/>
            <a:ext cx="485775" cy="0"/>
          </a:xfrm>
          <a:prstGeom prst="line">
            <a:avLst/>
          </a:prstGeom>
          <a:noFill/>
          <a:ln w="28575">
            <a:solidFill>
              <a:schemeClr val="tx1"/>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 name="Rectangle 17"/>
          <p:cNvSpPr/>
          <p:nvPr/>
        </p:nvSpPr>
        <p:spPr>
          <a:xfrm>
            <a:off x="228600" y="3657600"/>
            <a:ext cx="8734425" cy="2431435"/>
          </a:xfrm>
          <a:prstGeom prst="rect">
            <a:avLst/>
          </a:prstGeom>
        </p:spPr>
        <p:txBody>
          <a:bodyPr>
            <a:spAutoFit/>
          </a:bodyPr>
          <a:lstStyle/>
          <a:p>
            <a:pPr lvl="2" fontAlgn="auto">
              <a:spcBef>
                <a:spcPts val="0"/>
              </a:spcBef>
              <a:spcAft>
                <a:spcPts val="0"/>
              </a:spcAft>
              <a:defRPr/>
            </a:pPr>
            <a:endParaRPr lang="en-US" sz="2400" dirty="0">
              <a:solidFill>
                <a:srgbClr val="000000"/>
              </a:solidFill>
              <a:latin typeface="Arial"/>
              <a:ea typeface="+mn-ea"/>
              <a:cs typeface="Arial"/>
            </a:endParaRPr>
          </a:p>
          <a:p>
            <a:pPr fontAlgn="auto">
              <a:spcBef>
                <a:spcPts val="0"/>
              </a:spcBef>
              <a:spcAft>
                <a:spcPts val="0"/>
              </a:spcAft>
              <a:defRPr/>
            </a:pPr>
            <a:r>
              <a:rPr lang="en-US" sz="2400" b="1" dirty="0">
                <a:solidFill>
                  <a:srgbClr val="000000"/>
                </a:solidFill>
                <a:latin typeface="Arial"/>
                <a:ea typeface="+mn-ea"/>
                <a:cs typeface="Arial"/>
              </a:rPr>
              <a:t>   </a:t>
            </a:r>
            <a:r>
              <a:rPr lang="en-US" sz="2400" dirty="0">
                <a:solidFill>
                  <a:srgbClr val="000000"/>
                </a:solidFill>
                <a:latin typeface="Arial"/>
                <a:ea typeface="+mn-ea"/>
                <a:cs typeface="Arial"/>
              </a:rPr>
              <a:t>We have designed</a:t>
            </a:r>
          </a:p>
          <a:p>
            <a:pPr fontAlgn="auto">
              <a:spcBef>
                <a:spcPts val="0"/>
              </a:spcBef>
              <a:spcAft>
                <a:spcPts val="0"/>
              </a:spcAft>
              <a:defRPr/>
            </a:pPr>
            <a:r>
              <a:rPr lang="en-US" sz="2400" dirty="0">
                <a:solidFill>
                  <a:srgbClr val="FF0000"/>
                </a:solidFill>
                <a:latin typeface="Arial"/>
                <a:ea typeface="+mn-ea"/>
                <a:cs typeface="Arial"/>
              </a:rPr>
              <a:t>                         </a:t>
            </a:r>
            <a:r>
              <a:rPr lang="en-US" sz="2400" dirty="0">
                <a:latin typeface="Arial"/>
                <a:ea typeface="+mn-ea"/>
                <a:cs typeface="Arial"/>
              </a:rPr>
              <a:t>new </a:t>
            </a:r>
            <a:r>
              <a:rPr lang="en-US" sz="2400" dirty="0" err="1">
                <a:latin typeface="Arial"/>
                <a:ea typeface="+mn-ea"/>
                <a:cs typeface="Arial"/>
              </a:rPr>
              <a:t>sequentializations</a:t>
            </a:r>
            <a:r>
              <a:rPr lang="en-US" sz="2400" dirty="0">
                <a:latin typeface="Arial"/>
                <a:ea typeface="+mn-ea"/>
                <a:cs typeface="Arial"/>
              </a:rPr>
              <a:t> targeting BMC </a:t>
            </a:r>
          </a:p>
          <a:p>
            <a:pPr fontAlgn="auto">
              <a:spcBef>
                <a:spcPts val="0"/>
              </a:spcBef>
              <a:spcAft>
                <a:spcPts val="0"/>
              </a:spcAft>
              <a:defRPr/>
            </a:pPr>
            <a:r>
              <a:rPr lang="en-US" sz="2400" dirty="0">
                <a:latin typeface="Arial"/>
                <a:ea typeface="+mn-ea"/>
                <a:cs typeface="Arial"/>
              </a:rPr>
              <a:t>                               scalable analyses  +  surprisingly simple</a:t>
            </a:r>
          </a:p>
          <a:p>
            <a:pPr marL="1257300" lvl="2" indent="-342900" fontAlgn="auto">
              <a:spcBef>
                <a:spcPts val="0"/>
              </a:spcBef>
              <a:spcAft>
                <a:spcPts val="0"/>
              </a:spcAft>
              <a:buFont typeface="Arial"/>
              <a:buChar char="•"/>
              <a:defRPr/>
            </a:pPr>
            <a:endParaRPr lang="en-US" sz="2800" b="1" dirty="0">
              <a:solidFill>
                <a:srgbClr val="000000"/>
              </a:solidFill>
              <a:latin typeface="Arial"/>
              <a:ea typeface="+mn-ea"/>
              <a:cs typeface="Arial"/>
            </a:endParaRPr>
          </a:p>
          <a:p>
            <a:pPr lvl="2" fontAlgn="auto">
              <a:spcBef>
                <a:spcPts val="0"/>
              </a:spcBef>
              <a:spcAft>
                <a:spcPts val="0"/>
              </a:spcAft>
              <a:defRPr/>
            </a:pPr>
            <a:r>
              <a:rPr lang="en-US" sz="2800" b="1" dirty="0" smtClean="0">
                <a:solidFill>
                  <a:srgbClr val="FF0000"/>
                </a:solidFill>
                <a:latin typeface="Arial"/>
                <a:ea typeface="+mn-ea"/>
                <a:cs typeface="Arial"/>
              </a:rPr>
              <a:t>                                          Lazy</a:t>
            </a:r>
            <a:r>
              <a:rPr lang="en-US" sz="2800" b="1" dirty="0">
                <a:solidFill>
                  <a:srgbClr val="FF0000"/>
                </a:solidFill>
                <a:latin typeface="Arial"/>
                <a:ea typeface="+mn-ea"/>
                <a:cs typeface="Arial"/>
              </a:rPr>
              <a:t>-</a:t>
            </a:r>
            <a:r>
              <a:rPr lang="en-US" sz="2800" b="1" dirty="0" err="1" smtClean="0">
                <a:solidFill>
                  <a:srgbClr val="FF0000"/>
                </a:solidFill>
                <a:latin typeface="Arial"/>
                <a:ea typeface="+mn-ea"/>
                <a:cs typeface="Arial"/>
              </a:rPr>
              <a:t>CSeq</a:t>
            </a:r>
            <a:endParaRPr lang="en-US" sz="2800" b="1" dirty="0">
              <a:solidFill>
                <a:srgbClr val="FF0000"/>
              </a:solidFill>
              <a:latin typeface="Arial"/>
              <a:ea typeface="+mn-ea"/>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ed Rectangle 34"/>
          <p:cNvSpPr>
            <a:spLocks/>
          </p:cNvSpPr>
          <p:nvPr/>
        </p:nvSpPr>
        <p:spPr>
          <a:xfrm>
            <a:off x="7239000" y="1071563"/>
            <a:ext cx="1189038" cy="3957637"/>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2" name="Title 1"/>
          <p:cNvSpPr>
            <a:spLocks noGrp="1"/>
          </p:cNvSpPr>
          <p:nvPr>
            <p:ph type="title"/>
          </p:nvPr>
        </p:nvSpPr>
        <p:spPr>
          <a:xfrm>
            <a:off x="0" y="0"/>
            <a:ext cx="9144000" cy="762000"/>
          </a:xfrm>
        </p:spPr>
        <p:txBody>
          <a:bodyPr/>
          <a:lstStyle/>
          <a:p>
            <a:r>
              <a:rPr lang="en-US" sz="3200" dirty="0">
                <a:latin typeface="Arial" charset="0"/>
                <a:cs typeface="Arial" charset="0"/>
              </a:rPr>
              <a:t>  Bounded Concurrent Programs</a:t>
            </a:r>
          </a:p>
        </p:txBody>
      </p:sp>
      <p:sp>
        <p:nvSpPr>
          <p:cNvPr id="46" name="Rounded Rectangle 45"/>
          <p:cNvSpPr>
            <a:spLocks/>
          </p:cNvSpPr>
          <p:nvPr/>
        </p:nvSpPr>
        <p:spPr>
          <a:xfrm>
            <a:off x="715963" y="1085850"/>
            <a:ext cx="1189037" cy="3943350"/>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4" name="TextBox 52"/>
          <p:cNvSpPr txBox="1">
            <a:spLocks noChangeArrowheads="1"/>
          </p:cNvSpPr>
          <p:nvPr/>
        </p:nvSpPr>
        <p:spPr bwMode="auto">
          <a:xfrm>
            <a:off x="819150" y="3305175"/>
            <a:ext cx="9906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main()</a:t>
            </a:r>
          </a:p>
          <a:p>
            <a:pPr algn="ctr" eaLnBrk="1" hangingPunct="1"/>
            <a:r>
              <a:rPr lang="en-US">
                <a:latin typeface="Arial" charset="0"/>
              </a:rPr>
              <a:t>T</a:t>
            </a:r>
            <a:r>
              <a:rPr lang="en-US" baseline="-25000">
                <a:latin typeface="Arial" charset="0"/>
              </a:rPr>
              <a:t>0 </a:t>
            </a:r>
            <a:endParaRPr lang="en-US" baseline="-25000"/>
          </a:p>
        </p:txBody>
      </p:sp>
      <p:sp>
        <p:nvSpPr>
          <p:cNvPr id="81925" name="TextBox 58"/>
          <p:cNvSpPr txBox="1">
            <a:spLocks noChangeArrowheads="1"/>
          </p:cNvSpPr>
          <p:nvPr/>
        </p:nvSpPr>
        <p:spPr bwMode="auto">
          <a:xfrm>
            <a:off x="7399338" y="3562350"/>
            <a:ext cx="8763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T</a:t>
            </a:r>
            <a:r>
              <a:rPr lang="en-US" baseline="-25000">
                <a:latin typeface="Arial" charset="0"/>
              </a:rPr>
              <a:t>N</a:t>
            </a:r>
            <a:endParaRPr lang="en-US" baseline="-25000"/>
          </a:p>
        </p:txBody>
      </p:sp>
      <p:sp>
        <p:nvSpPr>
          <p:cNvPr id="34" name="Rounded Rectangle 33"/>
          <p:cNvSpPr>
            <a:spLocks/>
          </p:cNvSpPr>
          <p:nvPr/>
        </p:nvSpPr>
        <p:spPr>
          <a:xfrm>
            <a:off x="2468563" y="1071563"/>
            <a:ext cx="1189037" cy="3957637"/>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 name="Rounded Rectangle 77"/>
          <p:cNvSpPr>
            <a:spLocks/>
          </p:cNvSpPr>
          <p:nvPr/>
        </p:nvSpPr>
        <p:spPr>
          <a:xfrm>
            <a:off x="5486400" y="1066800"/>
            <a:ext cx="1189038" cy="3962400"/>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8" name="TextBox 95"/>
          <p:cNvSpPr txBox="1">
            <a:spLocks noChangeArrowheads="1"/>
          </p:cNvSpPr>
          <p:nvPr/>
        </p:nvSpPr>
        <p:spPr bwMode="auto">
          <a:xfrm>
            <a:off x="5638800" y="3562350"/>
            <a:ext cx="876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T</a:t>
            </a:r>
            <a:r>
              <a:rPr lang="en-US" baseline="-25000">
                <a:latin typeface="Arial" charset="0"/>
              </a:rPr>
              <a:t>N-1</a:t>
            </a:r>
            <a:endParaRPr lang="en-US" baseline="-25000"/>
          </a:p>
        </p:txBody>
      </p:sp>
      <p:sp>
        <p:nvSpPr>
          <p:cNvPr id="81929" name="TextBox 119"/>
          <p:cNvSpPr txBox="1">
            <a:spLocks noChangeArrowheads="1"/>
          </p:cNvSpPr>
          <p:nvPr/>
        </p:nvSpPr>
        <p:spPr bwMode="auto">
          <a:xfrm>
            <a:off x="2633663" y="3548063"/>
            <a:ext cx="8747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T</a:t>
            </a:r>
            <a:r>
              <a:rPr lang="en-US" baseline="-25000">
                <a:latin typeface="Arial" charset="0"/>
              </a:rPr>
              <a:t>1</a:t>
            </a:r>
            <a:endParaRPr lang="en-US" baseline="-25000"/>
          </a:p>
        </p:txBody>
      </p:sp>
      <p:sp>
        <p:nvSpPr>
          <p:cNvPr id="81930" name="Text Box 12"/>
          <p:cNvSpPr txBox="1">
            <a:spLocks noChangeArrowheads="1"/>
          </p:cNvSpPr>
          <p:nvPr/>
        </p:nvSpPr>
        <p:spPr bwMode="auto">
          <a:xfrm>
            <a:off x="4114800" y="3486150"/>
            <a:ext cx="106680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3600">
                <a:latin typeface="Arial" charset="0"/>
              </a:rPr>
              <a:t>…</a:t>
            </a:r>
          </a:p>
        </p:txBody>
      </p:sp>
      <p:sp>
        <p:nvSpPr>
          <p:cNvPr id="81931" name="Rectangle 60"/>
          <p:cNvSpPr>
            <a:spLocks noChangeArrowheads="1"/>
          </p:cNvSpPr>
          <p:nvPr/>
        </p:nvSpPr>
        <p:spPr bwMode="auto">
          <a:xfrm>
            <a:off x="228600" y="5172075"/>
            <a:ext cx="87344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742950" lvl="1" indent="-285750">
              <a:buFont typeface="Arial" charset="0"/>
              <a:buChar char="•"/>
            </a:pPr>
            <a:r>
              <a:rPr lang="en-US" sz="2000" b="1"/>
              <a:t>no loops</a:t>
            </a:r>
          </a:p>
          <a:p>
            <a:pPr marL="742950" lvl="1" indent="-285750">
              <a:buFont typeface="Arial" charset="0"/>
              <a:buChar char="•"/>
            </a:pPr>
            <a:r>
              <a:rPr lang="en-US" sz="2000" b="1"/>
              <a:t>no function calls</a:t>
            </a:r>
          </a:p>
          <a:p>
            <a:pPr marL="742950" lvl="1" indent="-285750">
              <a:buFont typeface="Arial" charset="0"/>
              <a:buChar char="•"/>
            </a:pPr>
            <a:r>
              <a:rPr lang="en-US" sz="2000" b="1"/>
              <a:t>control flow only forward</a:t>
            </a:r>
          </a:p>
          <a:p>
            <a:pPr marL="742950" lvl="1" indent="-285750">
              <a:buFont typeface="Arial" charset="0"/>
              <a:buChar char="•"/>
            </a:pPr>
            <a:r>
              <a:rPr lang="en-US" sz="2000" b="1"/>
              <a:t>one procedure for each thread</a:t>
            </a: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Line 9"/>
          <p:cNvSpPr>
            <a:spLocks noChangeShapeType="1"/>
          </p:cNvSpPr>
          <p:nvPr/>
        </p:nvSpPr>
        <p:spPr bwMode="auto">
          <a:xfrm flipV="1">
            <a:off x="7391400" y="3262313"/>
            <a:ext cx="1123950" cy="166687"/>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09" name="Line 9"/>
          <p:cNvSpPr>
            <a:spLocks noChangeShapeType="1"/>
          </p:cNvSpPr>
          <p:nvPr/>
        </p:nvSpPr>
        <p:spPr bwMode="auto">
          <a:xfrm flipV="1">
            <a:off x="7315200" y="2433638"/>
            <a:ext cx="1223963" cy="309562"/>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07" name="Line 9"/>
          <p:cNvSpPr>
            <a:spLocks noChangeShapeType="1"/>
          </p:cNvSpPr>
          <p:nvPr/>
        </p:nvSpPr>
        <p:spPr bwMode="auto">
          <a:xfrm flipV="1">
            <a:off x="582613" y="4038600"/>
            <a:ext cx="1322387" cy="347663"/>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35" name="Rounded Rectangle 34"/>
          <p:cNvSpPr>
            <a:spLocks/>
          </p:cNvSpPr>
          <p:nvPr/>
        </p:nvSpPr>
        <p:spPr>
          <a:xfrm>
            <a:off x="7239000" y="1071563"/>
            <a:ext cx="1189038" cy="3957637"/>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3973" name="Title 1"/>
          <p:cNvSpPr>
            <a:spLocks noGrp="1"/>
          </p:cNvSpPr>
          <p:nvPr>
            <p:ph type="title"/>
          </p:nvPr>
        </p:nvSpPr>
        <p:spPr>
          <a:xfrm>
            <a:off x="0" y="0"/>
            <a:ext cx="9144000" cy="762000"/>
          </a:xfrm>
        </p:spPr>
        <p:txBody>
          <a:bodyPr/>
          <a:lstStyle/>
          <a:p>
            <a:r>
              <a:rPr lang="en-US" sz="3200" dirty="0">
                <a:latin typeface="Arial" charset="0"/>
                <a:cs typeface="Arial" charset="0"/>
              </a:rPr>
              <a:t>  Round Robin Schedule</a:t>
            </a:r>
          </a:p>
        </p:txBody>
      </p:sp>
      <p:sp>
        <p:nvSpPr>
          <p:cNvPr id="46" name="Rounded Rectangle 45"/>
          <p:cNvSpPr>
            <a:spLocks/>
          </p:cNvSpPr>
          <p:nvPr/>
        </p:nvSpPr>
        <p:spPr>
          <a:xfrm>
            <a:off x="715963" y="1085850"/>
            <a:ext cx="1189037" cy="3943350"/>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3975" name="TextBox 52"/>
          <p:cNvSpPr txBox="1">
            <a:spLocks noChangeArrowheads="1"/>
          </p:cNvSpPr>
          <p:nvPr/>
        </p:nvSpPr>
        <p:spPr bwMode="auto">
          <a:xfrm>
            <a:off x="819150" y="3305175"/>
            <a:ext cx="9906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main()</a:t>
            </a:r>
          </a:p>
          <a:p>
            <a:pPr algn="ctr" eaLnBrk="1" hangingPunct="1"/>
            <a:r>
              <a:rPr lang="en-US">
                <a:latin typeface="Arial" charset="0"/>
              </a:rPr>
              <a:t>T</a:t>
            </a:r>
            <a:r>
              <a:rPr lang="en-US" baseline="-25000">
                <a:latin typeface="Arial" charset="0"/>
              </a:rPr>
              <a:t>0 </a:t>
            </a:r>
            <a:endParaRPr lang="en-US" baseline="-25000"/>
          </a:p>
        </p:txBody>
      </p:sp>
      <p:sp>
        <p:nvSpPr>
          <p:cNvPr id="83976" name="TextBox 58"/>
          <p:cNvSpPr txBox="1">
            <a:spLocks noChangeArrowheads="1"/>
          </p:cNvSpPr>
          <p:nvPr/>
        </p:nvSpPr>
        <p:spPr bwMode="auto">
          <a:xfrm>
            <a:off x="7399338" y="3562350"/>
            <a:ext cx="8763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T</a:t>
            </a:r>
            <a:r>
              <a:rPr lang="en-US" baseline="-25000">
                <a:latin typeface="Arial" charset="0"/>
              </a:rPr>
              <a:t>N</a:t>
            </a:r>
            <a:endParaRPr lang="en-US" baseline="-25000"/>
          </a:p>
        </p:txBody>
      </p:sp>
      <p:sp>
        <p:nvSpPr>
          <p:cNvPr id="34" name="Rounded Rectangle 33"/>
          <p:cNvSpPr>
            <a:spLocks/>
          </p:cNvSpPr>
          <p:nvPr/>
        </p:nvSpPr>
        <p:spPr>
          <a:xfrm>
            <a:off x="2468563" y="1071563"/>
            <a:ext cx="1189037" cy="3957637"/>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 name="Rounded Rectangle 77"/>
          <p:cNvSpPr>
            <a:spLocks/>
          </p:cNvSpPr>
          <p:nvPr/>
        </p:nvSpPr>
        <p:spPr>
          <a:xfrm>
            <a:off x="5486400" y="1066800"/>
            <a:ext cx="1189038" cy="3962400"/>
          </a:xfrm>
          <a:prstGeom prst="roundRect">
            <a:avLst/>
          </a:prstGeom>
          <a:solidFill>
            <a:schemeClr val="bg1">
              <a:lumMod val="95000"/>
            </a:schemeClr>
          </a:solidFill>
          <a:ln w="381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 name="Line 9"/>
          <p:cNvSpPr>
            <a:spLocks noChangeShapeType="1"/>
          </p:cNvSpPr>
          <p:nvPr/>
        </p:nvSpPr>
        <p:spPr bwMode="auto">
          <a:xfrm flipV="1">
            <a:off x="733425" y="1400175"/>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0" name="Line 9"/>
          <p:cNvSpPr>
            <a:spLocks noChangeShapeType="1"/>
          </p:cNvSpPr>
          <p:nvPr/>
        </p:nvSpPr>
        <p:spPr bwMode="auto">
          <a:xfrm flipV="1">
            <a:off x="2500313" y="1400175"/>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1" name="Line 9"/>
          <p:cNvSpPr>
            <a:spLocks noChangeShapeType="1"/>
          </p:cNvSpPr>
          <p:nvPr/>
        </p:nvSpPr>
        <p:spPr bwMode="auto">
          <a:xfrm flipV="1">
            <a:off x="5518150" y="1400175"/>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2" name="Line 9"/>
          <p:cNvSpPr>
            <a:spLocks noChangeShapeType="1"/>
          </p:cNvSpPr>
          <p:nvPr/>
        </p:nvSpPr>
        <p:spPr bwMode="auto">
          <a:xfrm flipV="1">
            <a:off x="7272338" y="1400175"/>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3" name="Line 9"/>
          <p:cNvSpPr>
            <a:spLocks noChangeShapeType="1"/>
          </p:cNvSpPr>
          <p:nvPr/>
        </p:nvSpPr>
        <p:spPr bwMode="auto">
          <a:xfrm flipV="1">
            <a:off x="1905000" y="1400175"/>
            <a:ext cx="5334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4" name="Line 9"/>
          <p:cNvSpPr>
            <a:spLocks noChangeShapeType="1"/>
          </p:cNvSpPr>
          <p:nvPr/>
        </p:nvSpPr>
        <p:spPr bwMode="auto">
          <a:xfrm flipV="1">
            <a:off x="6677025" y="1400175"/>
            <a:ext cx="5334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5" name="Line 9"/>
          <p:cNvSpPr>
            <a:spLocks noChangeShapeType="1"/>
          </p:cNvSpPr>
          <p:nvPr/>
        </p:nvSpPr>
        <p:spPr bwMode="auto">
          <a:xfrm flipV="1">
            <a:off x="3657600" y="1400175"/>
            <a:ext cx="18288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7" name="Arc 86"/>
          <p:cNvSpPr>
            <a:spLocks noChangeAspect="1"/>
          </p:cNvSpPr>
          <p:nvPr/>
        </p:nvSpPr>
        <p:spPr>
          <a:xfrm rot="10800000" flipH="1" flipV="1">
            <a:off x="8382000" y="1400175"/>
            <a:ext cx="252413" cy="250825"/>
          </a:xfrm>
          <a:prstGeom prst="arc">
            <a:avLst>
              <a:gd name="adj1" fmla="val 16200000"/>
              <a:gd name="adj2" fmla="val 4968652"/>
            </a:avLst>
          </a:prstGeom>
          <a:ln w="38100">
            <a:solidFill>
              <a:schemeClr val="bg1">
                <a:lumMod val="50000"/>
              </a:schemeClr>
            </a:solidFill>
            <a:prstDash val="solid"/>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sp>
        <p:nvSpPr>
          <p:cNvPr id="88" name="Line 9"/>
          <p:cNvSpPr>
            <a:spLocks noChangeShapeType="1"/>
          </p:cNvSpPr>
          <p:nvPr/>
        </p:nvSpPr>
        <p:spPr bwMode="auto">
          <a:xfrm flipV="1">
            <a:off x="685800" y="1654175"/>
            <a:ext cx="7772400" cy="268288"/>
          </a:xfrm>
          <a:prstGeom prst="line">
            <a:avLst/>
          </a:prstGeom>
          <a:noFill/>
          <a:ln w="38100" cmpd="sng">
            <a:solidFill>
              <a:schemeClr val="bg1">
                <a:lumMod val="50000"/>
              </a:schemeClr>
            </a:solidFill>
            <a:prstDash val="sysDot"/>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90" name="Arc 89"/>
          <p:cNvSpPr>
            <a:spLocks noChangeAspect="1"/>
          </p:cNvSpPr>
          <p:nvPr/>
        </p:nvSpPr>
        <p:spPr>
          <a:xfrm rot="10800000" flipV="1">
            <a:off x="471488" y="2746375"/>
            <a:ext cx="252412" cy="252413"/>
          </a:xfrm>
          <a:prstGeom prst="arc">
            <a:avLst>
              <a:gd name="adj1" fmla="val 16200000"/>
              <a:gd name="adj2" fmla="val 4968652"/>
            </a:avLst>
          </a:prstGeom>
          <a:ln w="38100">
            <a:solidFill>
              <a:schemeClr val="bg1">
                <a:lumMod val="50000"/>
              </a:schemeClr>
            </a:solidFill>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91" name="Line 9"/>
          <p:cNvSpPr>
            <a:spLocks noChangeShapeType="1"/>
          </p:cNvSpPr>
          <p:nvPr/>
        </p:nvSpPr>
        <p:spPr bwMode="auto">
          <a:xfrm flipV="1">
            <a:off x="395288" y="1400175"/>
            <a:ext cx="304800" cy="0"/>
          </a:xfrm>
          <a:prstGeom prst="line">
            <a:avLst/>
          </a:prstGeom>
          <a:noFill/>
          <a:ln w="38100" cmpd="sng">
            <a:solidFill>
              <a:schemeClr val="bg1">
                <a:lumMod val="50000"/>
              </a:schemeClr>
            </a:solidFill>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92" name="Line 9"/>
          <p:cNvSpPr>
            <a:spLocks noChangeShapeType="1"/>
          </p:cNvSpPr>
          <p:nvPr/>
        </p:nvSpPr>
        <p:spPr bwMode="auto">
          <a:xfrm flipV="1">
            <a:off x="592138" y="3000375"/>
            <a:ext cx="10795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93" name="Line 9"/>
          <p:cNvSpPr>
            <a:spLocks noChangeShapeType="1"/>
          </p:cNvSpPr>
          <p:nvPr/>
        </p:nvSpPr>
        <p:spPr bwMode="auto">
          <a:xfrm flipV="1">
            <a:off x="577850" y="2743200"/>
            <a:ext cx="107950" cy="0"/>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94" name="Line 9"/>
          <p:cNvSpPr>
            <a:spLocks noChangeShapeType="1"/>
          </p:cNvSpPr>
          <p:nvPr/>
        </p:nvSpPr>
        <p:spPr bwMode="auto">
          <a:xfrm flipV="1">
            <a:off x="8424863" y="1400175"/>
            <a:ext cx="107950" cy="0"/>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95" name="Line 9"/>
          <p:cNvSpPr>
            <a:spLocks noChangeShapeType="1"/>
          </p:cNvSpPr>
          <p:nvPr/>
        </p:nvSpPr>
        <p:spPr bwMode="auto">
          <a:xfrm flipV="1">
            <a:off x="8426450" y="1657350"/>
            <a:ext cx="107950" cy="0"/>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3994" name="TextBox 95"/>
          <p:cNvSpPr txBox="1">
            <a:spLocks noChangeArrowheads="1"/>
          </p:cNvSpPr>
          <p:nvPr/>
        </p:nvSpPr>
        <p:spPr bwMode="auto">
          <a:xfrm>
            <a:off x="5638800" y="3562350"/>
            <a:ext cx="8763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T</a:t>
            </a:r>
            <a:r>
              <a:rPr lang="en-US" baseline="-25000">
                <a:latin typeface="Arial" charset="0"/>
              </a:rPr>
              <a:t>N-1</a:t>
            </a:r>
            <a:endParaRPr lang="en-US" baseline="-25000"/>
          </a:p>
        </p:txBody>
      </p:sp>
      <p:sp>
        <p:nvSpPr>
          <p:cNvPr id="97" name="Line 9"/>
          <p:cNvSpPr>
            <a:spLocks noChangeShapeType="1"/>
          </p:cNvSpPr>
          <p:nvPr/>
        </p:nvSpPr>
        <p:spPr bwMode="auto">
          <a:xfrm flipV="1">
            <a:off x="738188" y="2176463"/>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98" name="Line 9"/>
          <p:cNvSpPr>
            <a:spLocks noChangeShapeType="1"/>
          </p:cNvSpPr>
          <p:nvPr/>
        </p:nvSpPr>
        <p:spPr bwMode="auto">
          <a:xfrm flipV="1">
            <a:off x="2505075" y="2176463"/>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99" name="Line 9"/>
          <p:cNvSpPr>
            <a:spLocks noChangeShapeType="1"/>
          </p:cNvSpPr>
          <p:nvPr/>
        </p:nvSpPr>
        <p:spPr bwMode="auto">
          <a:xfrm flipV="1">
            <a:off x="5522913" y="2176463"/>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00" name="Line 9"/>
          <p:cNvSpPr>
            <a:spLocks noChangeShapeType="1"/>
          </p:cNvSpPr>
          <p:nvPr/>
        </p:nvSpPr>
        <p:spPr bwMode="auto">
          <a:xfrm flipV="1">
            <a:off x="7277100" y="2176463"/>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01" name="Line 9"/>
          <p:cNvSpPr>
            <a:spLocks noChangeShapeType="1"/>
          </p:cNvSpPr>
          <p:nvPr/>
        </p:nvSpPr>
        <p:spPr bwMode="auto">
          <a:xfrm flipV="1">
            <a:off x="1909763" y="2176463"/>
            <a:ext cx="5334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02" name="Line 9"/>
          <p:cNvSpPr>
            <a:spLocks noChangeShapeType="1"/>
          </p:cNvSpPr>
          <p:nvPr/>
        </p:nvSpPr>
        <p:spPr bwMode="auto">
          <a:xfrm flipV="1">
            <a:off x="6681788" y="2176463"/>
            <a:ext cx="5334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03" name="Line 9"/>
          <p:cNvSpPr>
            <a:spLocks noChangeShapeType="1"/>
          </p:cNvSpPr>
          <p:nvPr/>
        </p:nvSpPr>
        <p:spPr bwMode="auto">
          <a:xfrm flipV="1">
            <a:off x="3662363" y="2176463"/>
            <a:ext cx="18288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04" name="Arc 103"/>
          <p:cNvSpPr>
            <a:spLocks noChangeAspect="1"/>
          </p:cNvSpPr>
          <p:nvPr/>
        </p:nvSpPr>
        <p:spPr>
          <a:xfrm rot="10800000" flipH="1" flipV="1">
            <a:off x="8386763" y="2176463"/>
            <a:ext cx="252412" cy="250825"/>
          </a:xfrm>
          <a:prstGeom prst="arc">
            <a:avLst>
              <a:gd name="adj1" fmla="val 16200000"/>
              <a:gd name="adj2" fmla="val 4968652"/>
            </a:avLst>
          </a:prstGeom>
          <a:ln w="38100">
            <a:solidFill>
              <a:schemeClr val="bg1">
                <a:lumMod val="50000"/>
              </a:schemeClr>
            </a:solidFill>
            <a:prstDash val="solid"/>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sp>
        <p:nvSpPr>
          <p:cNvPr id="108" name="Line 9"/>
          <p:cNvSpPr>
            <a:spLocks noChangeShapeType="1"/>
          </p:cNvSpPr>
          <p:nvPr/>
        </p:nvSpPr>
        <p:spPr bwMode="auto">
          <a:xfrm flipV="1">
            <a:off x="8429625" y="2176463"/>
            <a:ext cx="107950" cy="0"/>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10" name="Arc 109"/>
          <p:cNvSpPr>
            <a:spLocks noChangeAspect="1"/>
          </p:cNvSpPr>
          <p:nvPr/>
        </p:nvSpPr>
        <p:spPr>
          <a:xfrm rot="10800000" flipV="1">
            <a:off x="485775" y="4386263"/>
            <a:ext cx="252413" cy="250825"/>
          </a:xfrm>
          <a:prstGeom prst="arc">
            <a:avLst>
              <a:gd name="adj1" fmla="val 16200000"/>
              <a:gd name="adj2" fmla="val 4968652"/>
            </a:avLst>
          </a:prstGeom>
          <a:ln w="38100">
            <a:solidFill>
              <a:schemeClr val="bg1">
                <a:lumMod val="50000"/>
              </a:schemeClr>
            </a:solidFill>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111" name="Line 9"/>
          <p:cNvSpPr>
            <a:spLocks noChangeShapeType="1"/>
          </p:cNvSpPr>
          <p:nvPr/>
        </p:nvSpPr>
        <p:spPr bwMode="auto">
          <a:xfrm flipV="1">
            <a:off x="606425" y="4641850"/>
            <a:ext cx="10795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12" name="Line 9"/>
          <p:cNvSpPr>
            <a:spLocks noChangeShapeType="1"/>
          </p:cNvSpPr>
          <p:nvPr/>
        </p:nvSpPr>
        <p:spPr bwMode="auto">
          <a:xfrm flipV="1">
            <a:off x="747713" y="4648200"/>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13" name="Line 9"/>
          <p:cNvSpPr>
            <a:spLocks noChangeShapeType="1"/>
          </p:cNvSpPr>
          <p:nvPr/>
        </p:nvSpPr>
        <p:spPr bwMode="auto">
          <a:xfrm flipV="1">
            <a:off x="2501900" y="4648200"/>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14" name="Line 9"/>
          <p:cNvSpPr>
            <a:spLocks noChangeShapeType="1"/>
          </p:cNvSpPr>
          <p:nvPr/>
        </p:nvSpPr>
        <p:spPr bwMode="auto">
          <a:xfrm flipV="1">
            <a:off x="5519738" y="4648200"/>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15" name="Line 9"/>
          <p:cNvSpPr>
            <a:spLocks noChangeShapeType="1"/>
          </p:cNvSpPr>
          <p:nvPr/>
        </p:nvSpPr>
        <p:spPr bwMode="auto">
          <a:xfrm flipV="1">
            <a:off x="7275513" y="4648200"/>
            <a:ext cx="1143000" cy="0"/>
          </a:xfrm>
          <a:prstGeom prst="line">
            <a:avLst/>
          </a:prstGeom>
          <a:noFill/>
          <a:ln w="38100" cmpd="sng">
            <a:solidFill>
              <a:schemeClr val="bg1">
                <a:lumMod val="50000"/>
              </a:schemeClr>
            </a:solidFill>
            <a:prstDash val="sysDash"/>
            <a:round/>
            <a:headEnd type="none" w="med" len="med"/>
            <a:tailEnd type="none" w="lg" len="lg"/>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16" name="Line 9"/>
          <p:cNvSpPr>
            <a:spLocks noChangeShapeType="1"/>
          </p:cNvSpPr>
          <p:nvPr/>
        </p:nvSpPr>
        <p:spPr bwMode="auto">
          <a:xfrm flipV="1">
            <a:off x="1906588" y="4648200"/>
            <a:ext cx="5334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17" name="Line 9"/>
          <p:cNvSpPr>
            <a:spLocks noChangeShapeType="1"/>
          </p:cNvSpPr>
          <p:nvPr/>
        </p:nvSpPr>
        <p:spPr bwMode="auto">
          <a:xfrm flipV="1">
            <a:off x="6680200" y="4648200"/>
            <a:ext cx="5334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18" name="Line 9"/>
          <p:cNvSpPr>
            <a:spLocks noChangeShapeType="1"/>
          </p:cNvSpPr>
          <p:nvPr/>
        </p:nvSpPr>
        <p:spPr bwMode="auto">
          <a:xfrm flipV="1">
            <a:off x="3659188" y="4648200"/>
            <a:ext cx="18288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84013" name="TextBox 119"/>
          <p:cNvSpPr txBox="1">
            <a:spLocks noChangeArrowheads="1"/>
          </p:cNvSpPr>
          <p:nvPr/>
        </p:nvSpPr>
        <p:spPr bwMode="auto">
          <a:xfrm>
            <a:off x="2633663" y="3548063"/>
            <a:ext cx="8747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T</a:t>
            </a:r>
            <a:r>
              <a:rPr lang="en-US" baseline="-25000">
                <a:latin typeface="Arial" charset="0"/>
              </a:rPr>
              <a:t>1</a:t>
            </a:r>
            <a:endParaRPr lang="en-US" baseline="-25000"/>
          </a:p>
        </p:txBody>
      </p:sp>
      <p:sp>
        <p:nvSpPr>
          <p:cNvPr id="121" name="Line 9"/>
          <p:cNvSpPr>
            <a:spLocks noChangeShapeType="1"/>
          </p:cNvSpPr>
          <p:nvPr/>
        </p:nvSpPr>
        <p:spPr bwMode="auto">
          <a:xfrm flipV="1">
            <a:off x="685800" y="2474913"/>
            <a:ext cx="7772400" cy="268287"/>
          </a:xfrm>
          <a:prstGeom prst="line">
            <a:avLst/>
          </a:prstGeom>
          <a:noFill/>
          <a:ln w="38100" cmpd="sng">
            <a:solidFill>
              <a:schemeClr val="bg1">
                <a:lumMod val="50000"/>
              </a:schemeClr>
            </a:solidFill>
            <a:prstDash val="sysDot"/>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22" name="Arc 121"/>
          <p:cNvSpPr>
            <a:spLocks noChangeAspect="1"/>
          </p:cNvSpPr>
          <p:nvPr/>
        </p:nvSpPr>
        <p:spPr>
          <a:xfrm rot="10800000" flipV="1">
            <a:off x="468313" y="1914525"/>
            <a:ext cx="250825" cy="250825"/>
          </a:xfrm>
          <a:prstGeom prst="arc">
            <a:avLst>
              <a:gd name="adj1" fmla="val 16200000"/>
              <a:gd name="adj2" fmla="val 4968652"/>
            </a:avLst>
          </a:prstGeom>
          <a:ln w="38100">
            <a:solidFill>
              <a:schemeClr val="bg1">
                <a:lumMod val="50000"/>
              </a:schemeClr>
            </a:solidFill>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123" name="Line 9"/>
          <p:cNvSpPr>
            <a:spLocks noChangeShapeType="1"/>
          </p:cNvSpPr>
          <p:nvPr/>
        </p:nvSpPr>
        <p:spPr bwMode="auto">
          <a:xfrm flipV="1">
            <a:off x="588963" y="2166938"/>
            <a:ext cx="10795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24" name="Line 9"/>
          <p:cNvSpPr>
            <a:spLocks noChangeShapeType="1"/>
          </p:cNvSpPr>
          <p:nvPr/>
        </p:nvSpPr>
        <p:spPr bwMode="auto">
          <a:xfrm flipV="1">
            <a:off x="574675" y="1911350"/>
            <a:ext cx="107950" cy="0"/>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25" name="Line 9"/>
          <p:cNvSpPr>
            <a:spLocks noChangeShapeType="1"/>
          </p:cNvSpPr>
          <p:nvPr/>
        </p:nvSpPr>
        <p:spPr bwMode="auto">
          <a:xfrm flipV="1">
            <a:off x="714375" y="3005138"/>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26" name="Line 9"/>
          <p:cNvSpPr>
            <a:spLocks noChangeShapeType="1"/>
          </p:cNvSpPr>
          <p:nvPr/>
        </p:nvSpPr>
        <p:spPr bwMode="auto">
          <a:xfrm flipV="1">
            <a:off x="2481263" y="3005138"/>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27" name="Line 9"/>
          <p:cNvSpPr>
            <a:spLocks noChangeShapeType="1"/>
          </p:cNvSpPr>
          <p:nvPr/>
        </p:nvSpPr>
        <p:spPr bwMode="auto">
          <a:xfrm flipV="1">
            <a:off x="5497513" y="3005138"/>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28" name="Line 9"/>
          <p:cNvSpPr>
            <a:spLocks noChangeShapeType="1"/>
          </p:cNvSpPr>
          <p:nvPr/>
        </p:nvSpPr>
        <p:spPr bwMode="auto">
          <a:xfrm flipV="1">
            <a:off x="7253288" y="3005138"/>
            <a:ext cx="1143000" cy="0"/>
          </a:xfrm>
          <a:prstGeom prst="line">
            <a:avLst/>
          </a:prstGeom>
          <a:noFill/>
          <a:ln w="38100" cmpd="sng">
            <a:solidFill>
              <a:schemeClr val="bg1">
                <a:lumMod val="50000"/>
              </a:schemeClr>
            </a:solidFill>
            <a:prstDash val="sysDash"/>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29" name="Line 9"/>
          <p:cNvSpPr>
            <a:spLocks noChangeShapeType="1"/>
          </p:cNvSpPr>
          <p:nvPr/>
        </p:nvSpPr>
        <p:spPr bwMode="auto">
          <a:xfrm flipV="1">
            <a:off x="1885950" y="3005138"/>
            <a:ext cx="5334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30" name="Line 9"/>
          <p:cNvSpPr>
            <a:spLocks noChangeShapeType="1"/>
          </p:cNvSpPr>
          <p:nvPr/>
        </p:nvSpPr>
        <p:spPr bwMode="auto">
          <a:xfrm flipV="1">
            <a:off x="6657975" y="3005138"/>
            <a:ext cx="5334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31" name="Line 9"/>
          <p:cNvSpPr>
            <a:spLocks noChangeShapeType="1"/>
          </p:cNvSpPr>
          <p:nvPr/>
        </p:nvSpPr>
        <p:spPr bwMode="auto">
          <a:xfrm flipV="1">
            <a:off x="3638550" y="3005138"/>
            <a:ext cx="1828800" cy="0"/>
          </a:xfrm>
          <a:prstGeom prst="line">
            <a:avLst/>
          </a:prstGeom>
          <a:noFill/>
          <a:ln w="38100" cmpd="sng">
            <a:solidFill>
              <a:schemeClr val="bg1">
                <a:lumMod val="50000"/>
              </a:schemeClr>
            </a:solidFill>
            <a:round/>
            <a:headEnd type="none"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32" name="Arc 131"/>
          <p:cNvSpPr>
            <a:spLocks noChangeAspect="1"/>
          </p:cNvSpPr>
          <p:nvPr/>
        </p:nvSpPr>
        <p:spPr>
          <a:xfrm rot="10800000" flipH="1" flipV="1">
            <a:off x="8362950" y="3005138"/>
            <a:ext cx="250825" cy="252412"/>
          </a:xfrm>
          <a:prstGeom prst="arc">
            <a:avLst>
              <a:gd name="adj1" fmla="val 16200000"/>
              <a:gd name="adj2" fmla="val 4968652"/>
            </a:avLst>
          </a:prstGeom>
          <a:ln w="38100">
            <a:solidFill>
              <a:schemeClr val="bg1">
                <a:lumMod val="50000"/>
              </a:schemeClr>
            </a:solidFill>
            <a:prstDash val="solid"/>
            <a:headEnd type="none"/>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sp>
        <p:nvSpPr>
          <p:cNvPr id="133" name="Line 9"/>
          <p:cNvSpPr>
            <a:spLocks noChangeShapeType="1"/>
          </p:cNvSpPr>
          <p:nvPr/>
        </p:nvSpPr>
        <p:spPr bwMode="auto">
          <a:xfrm flipV="1">
            <a:off x="8404225" y="3005138"/>
            <a:ext cx="107950" cy="0"/>
          </a:xfrm>
          <a:prstGeom prst="line">
            <a:avLst/>
          </a:prstGeom>
          <a:noFill/>
          <a:ln w="38100" cmpd="sng">
            <a:solidFill>
              <a:schemeClr val="bg1">
                <a:lumMod val="50000"/>
              </a:schemeClr>
            </a:solidFill>
            <a:round/>
            <a:headEnd type="none" w="med" len="med"/>
            <a:tailEnd type="none" w="med" len="med"/>
          </a:ln>
          <a:extLst>
            <a:ext uri="{909E8E84-426E-40dd-AFC4-6F175D3DCCD1}">
              <a14:hiddenFill xmlns:a14="http://schemas.microsoft.com/office/drawing/2010/main">
                <a:noFill/>
              </a14:hiddenFill>
            </a:ext>
          </a:extLst>
        </p:spPr>
        <p:txBody>
          <a:bodyPr wrap="none" anchor="ctr"/>
          <a:lstStyle/>
          <a:p>
            <a:pPr>
              <a:defRPr/>
            </a:pPr>
            <a:endParaRPr lang="it-IT"/>
          </a:p>
        </p:txBody>
      </p:sp>
      <p:sp>
        <p:nvSpPr>
          <p:cNvPr id="135" name="Text Box 12"/>
          <p:cNvSpPr txBox="1">
            <a:spLocks noChangeArrowheads="1"/>
          </p:cNvSpPr>
          <p:nvPr/>
        </p:nvSpPr>
        <p:spPr bwMode="auto">
          <a:xfrm rot="5400000">
            <a:off x="4209257" y="3486943"/>
            <a:ext cx="1066800" cy="646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lvl1pPr eaLnBrk="0" hangingPunct="0">
              <a:spcBef>
                <a:spcPct val="20000"/>
              </a:spcBef>
              <a:buFont typeface="Arial" pitchFamily="34" charset="0"/>
              <a:buChar char="•"/>
              <a:defRPr sz="3200">
                <a:solidFill>
                  <a:schemeClr val="tx1"/>
                </a:solidFill>
                <a:latin typeface="Comic Sans MS" pitchFamily="66" charset="0"/>
              </a:defRPr>
            </a:lvl1pPr>
            <a:lvl2pPr marL="742950" indent="-285750" eaLnBrk="0" hangingPunct="0">
              <a:spcBef>
                <a:spcPct val="20000"/>
              </a:spcBef>
              <a:buFont typeface="Arial" pitchFamily="34" charset="0"/>
              <a:buChar char="–"/>
              <a:defRPr sz="2800">
                <a:solidFill>
                  <a:schemeClr val="tx1"/>
                </a:solidFill>
                <a:latin typeface="Comic Sans MS" pitchFamily="66" charset="0"/>
              </a:defRPr>
            </a:lvl2pPr>
            <a:lvl3pPr marL="1143000" indent="-228600" eaLnBrk="0" hangingPunct="0">
              <a:spcBef>
                <a:spcPct val="20000"/>
              </a:spcBef>
              <a:buFont typeface="Arial" pitchFamily="34" charset="0"/>
              <a:buChar char="•"/>
              <a:defRPr sz="2400">
                <a:solidFill>
                  <a:schemeClr val="tx1"/>
                </a:solidFill>
                <a:latin typeface="Comic Sans MS" pitchFamily="66" charset="0"/>
              </a:defRPr>
            </a:lvl3pPr>
            <a:lvl4pPr marL="1600200" indent="-228600" eaLnBrk="0" hangingPunct="0">
              <a:spcBef>
                <a:spcPct val="20000"/>
              </a:spcBef>
              <a:buFont typeface="Arial" pitchFamily="34" charset="0"/>
              <a:buChar char="–"/>
              <a:defRPr sz="2000">
                <a:solidFill>
                  <a:schemeClr val="tx1"/>
                </a:solidFill>
                <a:latin typeface="Comic Sans MS" pitchFamily="66" charset="0"/>
              </a:defRPr>
            </a:lvl4pPr>
            <a:lvl5pPr marL="2057400" indent="-228600" eaLnBrk="0" hangingPunct="0">
              <a:spcBef>
                <a:spcPct val="20000"/>
              </a:spcBef>
              <a:buFont typeface="Arial" pitchFamily="34" charset="0"/>
              <a:buChar char="»"/>
              <a:defRPr sz="2000">
                <a:solidFill>
                  <a:schemeClr val="tx1"/>
                </a:solidFill>
                <a:latin typeface="Comic Sans MS" pitchFamily="66"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9pPr>
          </a:lstStyle>
          <a:p>
            <a:pPr algn="ctr" eaLnBrk="1" hangingPunct="1">
              <a:spcBef>
                <a:spcPct val="0"/>
              </a:spcBef>
              <a:buFontTx/>
              <a:buNone/>
              <a:defRPr/>
            </a:pPr>
            <a:r>
              <a:rPr lang="en-US" altLang="it-IT" sz="3600" dirty="0">
                <a:solidFill>
                  <a:schemeClr val="bg1">
                    <a:lumMod val="65000"/>
                  </a:schemeClr>
                </a:solidFill>
                <a:latin typeface="Arial" pitchFamily="34" charset="0"/>
                <a:ea typeface="ＭＳ Ｐゴシック" pitchFamily="34" charset="-128"/>
              </a:rPr>
              <a:t>…</a:t>
            </a:r>
          </a:p>
        </p:txBody>
      </p:sp>
      <p:sp>
        <p:nvSpPr>
          <p:cNvPr id="61" name="Rectangle 60"/>
          <p:cNvSpPr/>
          <p:nvPr/>
        </p:nvSpPr>
        <p:spPr>
          <a:xfrm>
            <a:off x="228600" y="5181600"/>
            <a:ext cx="8734425" cy="1662113"/>
          </a:xfrm>
          <a:prstGeom prst="rect">
            <a:avLst/>
          </a:prstGeom>
        </p:spPr>
        <p:txBody>
          <a:bodyPr>
            <a:spAutoFit/>
          </a:bodyPr>
          <a:lstStyle/>
          <a:p>
            <a:pPr lvl="1">
              <a:defRPr/>
            </a:pPr>
            <a:r>
              <a:rPr lang="en-US" sz="2800" b="1" dirty="0"/>
              <a:t>Lazy-</a:t>
            </a:r>
            <a:r>
              <a:rPr lang="en-US" sz="2800" b="1" dirty="0" err="1"/>
              <a:t>Cseq</a:t>
            </a:r>
            <a:r>
              <a:rPr lang="en-US" sz="2800" b="1" dirty="0"/>
              <a:t> </a:t>
            </a:r>
            <a:r>
              <a:rPr lang="en-US" sz="2800" b="1" dirty="0" err="1"/>
              <a:t>sequentialization</a:t>
            </a:r>
            <a:r>
              <a:rPr lang="en-US" sz="2800" b="1" dirty="0"/>
              <a:t>:</a:t>
            </a:r>
            <a:endParaRPr lang="en-US" sz="2000" dirty="0"/>
          </a:p>
          <a:p>
            <a:pPr marL="742950" lvl="1" indent="-285750">
              <a:buFont typeface="Arial"/>
              <a:buChar char="•"/>
              <a:defRPr/>
            </a:pPr>
            <a:endParaRPr lang="en-US" sz="1000" dirty="0"/>
          </a:p>
          <a:p>
            <a:pPr marL="742950" lvl="1" indent="-285750">
              <a:buFont typeface="Arial"/>
              <a:buChar char="•"/>
              <a:defRPr/>
            </a:pPr>
            <a:r>
              <a:rPr lang="en-US" sz="2000" dirty="0"/>
              <a:t>captures all bounded Round-Robin computations for a given bound</a:t>
            </a:r>
          </a:p>
          <a:p>
            <a:pPr marL="742950" lvl="1" indent="-285750">
              <a:buFont typeface="Arial"/>
              <a:buChar char="•"/>
              <a:defRPr/>
            </a:pPr>
            <a:r>
              <a:rPr lang="en-US" sz="2000" dirty="0"/>
              <a:t>error manifest themselves within very few rounds  </a:t>
            </a:r>
          </a:p>
          <a:p>
            <a:pPr lvl="1">
              <a:defRPr/>
            </a:pPr>
            <a:r>
              <a:rPr lang="en-US" sz="2000" b="1" dirty="0">
                <a:solidFill>
                  <a:srgbClr val="0000FF"/>
                </a:solidFill>
              </a:rPr>
              <a:t>                                                            [ </a:t>
            </a:r>
            <a:r>
              <a:rPr lang="en-US" sz="2000" b="1" dirty="0" err="1">
                <a:solidFill>
                  <a:srgbClr val="0000FF"/>
                </a:solidFill>
              </a:rPr>
              <a:t>Musuvathi</a:t>
            </a:r>
            <a:r>
              <a:rPr lang="en-US" sz="2000" b="1" dirty="0">
                <a:solidFill>
                  <a:srgbClr val="0000FF"/>
                </a:solidFill>
              </a:rPr>
              <a:t>, </a:t>
            </a:r>
            <a:r>
              <a:rPr lang="en-US" sz="2000" b="1" dirty="0" err="1">
                <a:solidFill>
                  <a:srgbClr val="0000FF"/>
                </a:solidFill>
              </a:rPr>
              <a:t>Qadeer</a:t>
            </a:r>
            <a:r>
              <a:rPr lang="en-US" sz="2000" b="1" dirty="0">
                <a:solidFill>
                  <a:srgbClr val="0000FF"/>
                </a:solidFill>
              </a:rPr>
              <a:t> – PLDI’07 ]</a:t>
            </a:r>
          </a:p>
        </p:txBody>
      </p:sp>
      <p:sp>
        <p:nvSpPr>
          <p:cNvPr id="84029" name="TextBox 61"/>
          <p:cNvSpPr txBox="1">
            <a:spLocks noChangeArrowheads="1"/>
          </p:cNvSpPr>
          <p:nvPr/>
        </p:nvSpPr>
        <p:spPr bwMode="auto">
          <a:xfrm>
            <a:off x="3810000" y="1033463"/>
            <a:ext cx="152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a:latin typeface="Arial" charset="0"/>
              </a:rPr>
              <a:t>round 1</a:t>
            </a:r>
            <a:endParaRPr lang="en-US" sz="1600" baseline="-25000"/>
          </a:p>
        </p:txBody>
      </p:sp>
      <p:sp>
        <p:nvSpPr>
          <p:cNvPr id="84030" name="TextBox 62"/>
          <p:cNvSpPr txBox="1">
            <a:spLocks noChangeArrowheads="1"/>
          </p:cNvSpPr>
          <p:nvPr/>
        </p:nvSpPr>
        <p:spPr bwMode="auto">
          <a:xfrm>
            <a:off x="3810000" y="1795463"/>
            <a:ext cx="152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a:latin typeface="Arial" charset="0"/>
              </a:rPr>
              <a:t>round 2</a:t>
            </a:r>
            <a:endParaRPr lang="en-US" sz="1600" baseline="-25000"/>
          </a:p>
        </p:txBody>
      </p:sp>
      <p:sp>
        <p:nvSpPr>
          <p:cNvPr id="84031" name="TextBox 63"/>
          <p:cNvSpPr txBox="1">
            <a:spLocks noChangeArrowheads="1"/>
          </p:cNvSpPr>
          <p:nvPr/>
        </p:nvSpPr>
        <p:spPr bwMode="auto">
          <a:xfrm>
            <a:off x="3810000" y="4310063"/>
            <a:ext cx="152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a:latin typeface="Arial" charset="0"/>
              </a:rPr>
              <a:t>round </a:t>
            </a:r>
            <a:r>
              <a:rPr lang="en-US" sz="1600" i="1">
                <a:latin typeface="Arial" charset="0"/>
              </a:rPr>
              <a:t>k</a:t>
            </a:r>
            <a:endParaRPr lang="en-US" sz="1600" i="1" baseline="-25000"/>
          </a:p>
        </p:txBody>
      </p:sp>
      <p:sp>
        <p:nvSpPr>
          <p:cNvPr id="84032" name="TextBox 64"/>
          <p:cNvSpPr txBox="1">
            <a:spLocks noChangeArrowheads="1"/>
          </p:cNvSpPr>
          <p:nvPr/>
        </p:nvSpPr>
        <p:spPr bwMode="auto">
          <a:xfrm>
            <a:off x="3810000" y="2633663"/>
            <a:ext cx="152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a:latin typeface="Arial" charset="0"/>
              </a:rPr>
              <a:t>round 3</a:t>
            </a:r>
            <a:endParaRPr lang="en-US" sz="1600" baseline="-2500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a:t>
            </a:r>
            <a:r>
              <a:rPr lang="en-GB" sz="3200" dirty="0" err="1" smtClean="0"/>
              <a:t>interleavings</a:t>
            </a:r>
            <a:r>
              <a:rPr lang="en-GB" sz="3200" dirty="0" smtClean="0"/>
              <a:t>:  scale of the challenge</a:t>
            </a:r>
            <a:endParaRPr lang="en-GB" sz="3200" dirty="0"/>
          </a:p>
        </p:txBody>
      </p:sp>
      <p:sp>
        <p:nvSpPr>
          <p:cNvPr id="3" name="Content Placeholder 2"/>
          <p:cNvSpPr>
            <a:spLocks noGrp="1"/>
          </p:cNvSpPr>
          <p:nvPr>
            <p:ph idx="1"/>
          </p:nvPr>
        </p:nvSpPr>
        <p:spPr>
          <a:xfrm>
            <a:off x="4495800" y="914400"/>
            <a:ext cx="4419600" cy="5410200"/>
          </a:xfrm>
        </p:spPr>
        <p:txBody>
          <a:bodyPr/>
          <a:lstStyle/>
          <a:p>
            <a:pPr>
              <a:buNone/>
            </a:pPr>
            <a:endParaRPr lang="en-GB" sz="700" b="1" dirty="0" smtClean="0"/>
          </a:p>
          <a:p>
            <a:pPr>
              <a:buNone/>
            </a:pPr>
            <a:r>
              <a:rPr lang="en-GB" sz="2400" b="1" dirty="0" smtClean="0"/>
              <a:t>Scenario1:</a:t>
            </a:r>
          </a:p>
          <a:p>
            <a:pPr lvl="1"/>
            <a:r>
              <a:rPr lang="en-GB" sz="2400" dirty="0" smtClean="0"/>
              <a:t>N=40</a:t>
            </a:r>
          </a:p>
          <a:p>
            <a:pPr lvl="1"/>
            <a:r>
              <a:rPr lang="en-GB" sz="2400" dirty="0" smtClean="0"/>
              <a:t>If 1 </a:t>
            </a:r>
            <a:r>
              <a:rPr lang="en-GB" sz="2400" dirty="0"/>
              <a:t>billion </a:t>
            </a:r>
            <a:r>
              <a:rPr lang="en-GB" sz="2400" dirty="0" err="1" smtClean="0"/>
              <a:t>interleavings</a:t>
            </a:r>
            <a:r>
              <a:rPr lang="en-GB" sz="2400" dirty="0" smtClean="0"/>
              <a:t> are simulated per second</a:t>
            </a:r>
          </a:p>
          <a:p>
            <a:pPr lvl="1">
              <a:buFont typeface="Wingdings" charset="2"/>
              <a:buChar char="Ø"/>
            </a:pPr>
            <a:r>
              <a:rPr lang="en-GB" sz="2400" dirty="0" smtClean="0">
                <a:solidFill>
                  <a:srgbClr val="FF0000"/>
                </a:solidFill>
              </a:rPr>
              <a:t>3.4 million years</a:t>
            </a:r>
          </a:p>
          <a:p>
            <a:pPr marL="0" indent="0">
              <a:buNone/>
            </a:pPr>
            <a:endParaRPr lang="en-GB" sz="1100" b="1" dirty="0" smtClean="0"/>
          </a:p>
          <a:p>
            <a:pPr marL="0" indent="0">
              <a:buNone/>
            </a:pPr>
            <a:endParaRPr lang="en-GB" sz="1100" b="1" dirty="0" smtClean="0"/>
          </a:p>
          <a:p>
            <a:pPr marL="0" indent="0">
              <a:buNone/>
            </a:pPr>
            <a:r>
              <a:rPr lang="en-GB" sz="2400" b="1" dirty="0" smtClean="0"/>
              <a:t>Scenario 2:</a:t>
            </a:r>
            <a:r>
              <a:rPr lang="en-GB" sz="2400" dirty="0" smtClean="0"/>
              <a:t> </a:t>
            </a:r>
          </a:p>
          <a:p>
            <a:pPr lvl="1"/>
            <a:r>
              <a:rPr lang="en-GB" sz="2400" dirty="0" smtClean="0">
                <a:solidFill>
                  <a:srgbClr val="000000"/>
                </a:solidFill>
              </a:rPr>
              <a:t>N=150</a:t>
            </a:r>
            <a:endParaRPr lang="en-GB" sz="2400" dirty="0">
              <a:solidFill>
                <a:srgbClr val="000000"/>
              </a:solidFill>
            </a:endParaRPr>
          </a:p>
          <a:p>
            <a:pPr lvl="1">
              <a:buFont typeface="Wingdings" charset="2"/>
              <a:buChar char="Ø"/>
            </a:pPr>
            <a:r>
              <a:rPr lang="en-GB" sz="2400" dirty="0" smtClean="0"/>
              <a:t> </a:t>
            </a:r>
            <a:r>
              <a:rPr lang="en-GB" sz="2400" dirty="0" smtClean="0">
                <a:solidFill>
                  <a:srgbClr val="0000FF"/>
                </a:solidFill>
              </a:rPr>
              <a:t># </a:t>
            </a:r>
            <a:r>
              <a:rPr lang="en-GB" sz="2400" dirty="0" err="1" smtClean="0">
                <a:solidFill>
                  <a:srgbClr val="0000FF"/>
                </a:solidFill>
              </a:rPr>
              <a:t>interleavings</a:t>
            </a:r>
            <a:r>
              <a:rPr lang="en-GB" sz="2400" dirty="0" smtClean="0"/>
              <a:t> &gt;</a:t>
            </a:r>
            <a:r>
              <a:rPr lang="en-GB" sz="2400" dirty="0" smtClean="0">
                <a:solidFill>
                  <a:srgbClr val="FF0000"/>
                </a:solidFill>
              </a:rPr>
              <a:t> estimated # ATOMS in the known UNIVERSE! </a:t>
            </a:r>
            <a:r>
              <a:rPr lang="en-GB" sz="2400" dirty="0" smtClean="0"/>
              <a:t>&gt;=</a:t>
            </a:r>
            <a:r>
              <a:rPr lang="en-GB" sz="2400" dirty="0" smtClean="0">
                <a:solidFill>
                  <a:srgbClr val="FF0000"/>
                </a:solidFill>
              </a:rPr>
              <a:t> </a:t>
            </a:r>
            <a:r>
              <a:rPr lang="en-GB" sz="2400" dirty="0" smtClean="0">
                <a:solidFill>
                  <a:srgbClr val="000000"/>
                </a:solidFill>
              </a:rPr>
              <a:t>10</a:t>
            </a:r>
            <a:r>
              <a:rPr lang="en-GB" sz="2400" baseline="30000" dirty="0" smtClean="0">
                <a:solidFill>
                  <a:srgbClr val="000000"/>
                </a:solidFill>
              </a:rPr>
              <a:t>80</a:t>
            </a:r>
            <a:endParaRPr lang="en-GB" sz="2400" dirty="0" smtClean="0">
              <a:solidFill>
                <a:srgbClr val="000000"/>
              </a:solidFill>
            </a:endParaRPr>
          </a:p>
          <a:p>
            <a:endParaRPr lang="en-GB" sz="2400" dirty="0"/>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2133600"/>
            <a:ext cx="3642577" cy="3124200"/>
          </a:xfrm>
          <a:prstGeom prst="rect">
            <a:avLst/>
          </a:prstGeom>
          <a:solidFill>
            <a:schemeClr val="accent3">
              <a:lumMod val="85000"/>
            </a:schemeClr>
          </a:solidFill>
        </p:spPr>
      </p:pic>
      <p:sp>
        <p:nvSpPr>
          <p:cNvPr id="16" name="Content Placeholder 2"/>
          <p:cNvSpPr txBox="1">
            <a:spLocks/>
          </p:cNvSpPr>
          <p:nvPr/>
        </p:nvSpPr>
        <p:spPr bwMode="auto">
          <a:xfrm>
            <a:off x="381000" y="827425"/>
            <a:ext cx="41148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600">
                <a:solidFill>
                  <a:schemeClr val="tx1"/>
                </a:solidFill>
                <a:latin typeface="+mn-lt"/>
                <a:cs typeface="+mn-cs"/>
              </a:defRPr>
            </a:lvl2pPr>
            <a:lvl3pPr marL="1143000" indent="-228600" algn="l" rtl="0" eaLnBrk="0" fontAlgn="base" hangingPunct="0">
              <a:spcBef>
                <a:spcPct val="20000"/>
              </a:spcBef>
              <a:spcAft>
                <a:spcPct val="0"/>
              </a:spcAft>
              <a:buClr>
                <a:schemeClr val="tx1"/>
              </a:buClr>
              <a:buFont typeface="MT Extra" pitchFamily="-108" charset="0"/>
              <a:buChar char="&gt;"/>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2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GB" sz="2000" b="1" dirty="0" smtClean="0"/>
              <a:t>2 </a:t>
            </a:r>
            <a:r>
              <a:rPr lang="en-GB" sz="2000" b="1" dirty="0"/>
              <a:t>threads with </a:t>
            </a:r>
            <a:r>
              <a:rPr lang="en-GB" sz="2000" b="1" dirty="0" smtClean="0"/>
              <a:t>N LOC</a:t>
            </a:r>
            <a:endParaRPr lang="en-GB" sz="2000" b="1" dirty="0"/>
          </a:p>
          <a:p>
            <a:pPr marL="0" indent="0">
              <a:buNone/>
            </a:pPr>
            <a:endParaRPr lang="en-GB" sz="1400" b="1" dirty="0" smtClean="0">
              <a:solidFill>
                <a:srgbClr val="0000FF"/>
              </a:solidFill>
            </a:endParaRPr>
          </a:p>
          <a:p>
            <a:pPr marL="0" indent="0">
              <a:buNone/>
            </a:pPr>
            <a:r>
              <a:rPr lang="en-GB" sz="2000" b="1" dirty="0" smtClean="0">
                <a:solidFill>
                  <a:srgbClr val="0000FF"/>
                </a:solidFill>
              </a:rPr>
              <a:t>#</a:t>
            </a:r>
            <a:r>
              <a:rPr lang="en-GB" sz="2000" b="1" dirty="0" err="1" smtClean="0">
                <a:solidFill>
                  <a:srgbClr val="0000FF"/>
                </a:solidFill>
              </a:rPr>
              <a:t>interleavings</a:t>
            </a:r>
            <a:r>
              <a:rPr lang="en-GB" sz="2000" b="1" dirty="0" smtClean="0">
                <a:solidFill>
                  <a:srgbClr val="0000FF"/>
                </a:solidFill>
              </a:rPr>
              <a:t>:                                    </a:t>
            </a:r>
          </a:p>
        </p:txBody>
      </p:sp>
      <p:grpSp>
        <p:nvGrpSpPr>
          <p:cNvPr id="20" name="Group 19"/>
          <p:cNvGrpSpPr/>
          <p:nvPr/>
        </p:nvGrpSpPr>
        <p:grpSpPr>
          <a:xfrm>
            <a:off x="2286000" y="1143000"/>
            <a:ext cx="1524000" cy="1245915"/>
            <a:chOff x="6248400" y="5334000"/>
            <a:chExt cx="1524000" cy="1245915"/>
          </a:xfrm>
        </p:grpSpPr>
        <p:sp>
          <p:nvSpPr>
            <p:cNvPr id="18" name="Content Placeholder 2"/>
            <p:cNvSpPr txBox="1">
              <a:spLocks/>
            </p:cNvSpPr>
            <p:nvPr/>
          </p:nvSpPr>
          <p:spPr bwMode="auto">
            <a:xfrm>
              <a:off x="6248400" y="5334000"/>
              <a:ext cx="15240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600">
                  <a:solidFill>
                    <a:schemeClr val="tx1"/>
                  </a:solidFill>
                  <a:latin typeface="+mn-lt"/>
                  <a:cs typeface="+mn-cs"/>
                </a:defRPr>
              </a:lvl2pPr>
              <a:lvl3pPr marL="1143000" indent="-228600" algn="l" rtl="0" eaLnBrk="0" fontAlgn="base" hangingPunct="0">
                <a:spcBef>
                  <a:spcPct val="20000"/>
                </a:spcBef>
                <a:spcAft>
                  <a:spcPct val="0"/>
                </a:spcAft>
                <a:buClr>
                  <a:schemeClr val="tx1"/>
                </a:buClr>
                <a:buFont typeface="MT Extra" pitchFamily="-108" charset="0"/>
                <a:buChar char="&gt;"/>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2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GB" sz="5400" dirty="0" smtClean="0"/>
                <a:t>(  )</a:t>
              </a:r>
            </a:p>
          </p:txBody>
        </p:sp>
        <p:sp>
          <p:nvSpPr>
            <p:cNvPr id="19" name="Content Placeholder 2"/>
            <p:cNvSpPr txBox="1">
              <a:spLocks/>
            </p:cNvSpPr>
            <p:nvPr/>
          </p:nvSpPr>
          <p:spPr bwMode="auto">
            <a:xfrm>
              <a:off x="6503718" y="5513115"/>
              <a:ext cx="9144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600">
                  <a:solidFill>
                    <a:schemeClr val="tx1"/>
                  </a:solidFill>
                  <a:latin typeface="+mn-lt"/>
                  <a:cs typeface="+mn-cs"/>
                </a:defRPr>
              </a:lvl2pPr>
              <a:lvl3pPr marL="1143000" indent="-228600" algn="l" rtl="0" eaLnBrk="0" fontAlgn="base" hangingPunct="0">
                <a:spcBef>
                  <a:spcPct val="20000"/>
                </a:spcBef>
                <a:spcAft>
                  <a:spcPct val="0"/>
                </a:spcAft>
                <a:buClr>
                  <a:schemeClr val="tx1"/>
                </a:buClr>
                <a:buFont typeface="MT Extra" pitchFamily="-108" charset="0"/>
                <a:buChar char="&gt;"/>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2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pPr>
              <a:r>
                <a:rPr lang="en-GB" sz="2000" dirty="0" smtClean="0"/>
                <a:t>2N</a:t>
              </a:r>
            </a:p>
            <a:p>
              <a:pPr marL="0" indent="0">
                <a:buNone/>
              </a:pPr>
              <a:r>
                <a:rPr lang="en-GB" sz="2000" dirty="0" smtClean="0"/>
                <a:t> N</a:t>
              </a:r>
            </a:p>
          </p:txBody>
        </p:sp>
      </p:grpSp>
    </p:spTree>
    <p:extLst>
      <p:ext uri="{BB962C8B-B14F-4D97-AF65-F5344CB8AC3E}">
        <p14:creationId xmlns:p14="http://schemas.microsoft.com/office/powerpoint/2010/main" val="25098356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28600" y="4130675"/>
            <a:ext cx="8686800" cy="1371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9" name="Rectangle 8"/>
          <p:cNvSpPr/>
          <p:nvPr/>
        </p:nvSpPr>
        <p:spPr>
          <a:xfrm>
            <a:off x="228600" y="1047750"/>
            <a:ext cx="8686800" cy="13716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3" name="Content Placeholder 2"/>
          <p:cNvSpPr>
            <a:spLocks noGrp="1"/>
          </p:cNvSpPr>
          <p:nvPr>
            <p:ph idx="1"/>
          </p:nvPr>
        </p:nvSpPr>
        <p:spPr>
          <a:xfrm>
            <a:off x="152400" y="977900"/>
            <a:ext cx="8839200" cy="5715000"/>
          </a:xfrm>
        </p:spPr>
        <p:txBody>
          <a:bodyPr/>
          <a:lstStyle/>
          <a:p>
            <a:pPr marL="0" indent="0">
              <a:buFontTx/>
              <a:buNone/>
              <a:defRPr/>
            </a:pPr>
            <a:endParaRPr lang="en-US" dirty="0">
              <a:latin typeface="Arial" pitchFamily="34" charset="0"/>
              <a:ea typeface="ＭＳ Ｐゴシック" pitchFamily="34" charset="-128"/>
            </a:endParaRPr>
          </a:p>
          <a:p>
            <a:pPr>
              <a:buFont typeface="Arial"/>
              <a:buChar char="•"/>
              <a:defRPr/>
            </a:pPr>
            <a:endParaRPr lang="en-US" dirty="0" smtClean="0">
              <a:latin typeface="Arial" pitchFamily="34" charset="0"/>
              <a:ea typeface="ＭＳ Ｐゴシック" pitchFamily="34" charset="-128"/>
            </a:endParaRPr>
          </a:p>
          <a:p>
            <a:pPr marL="0" indent="0">
              <a:buFontTx/>
              <a:buNone/>
              <a:defRPr/>
            </a:pPr>
            <a:endParaRPr lang="en-US" dirty="0">
              <a:latin typeface="Arial" pitchFamily="34" charset="0"/>
              <a:ea typeface="ＭＳ Ｐゴシック" pitchFamily="34" charset="-128"/>
            </a:endParaRPr>
          </a:p>
          <a:p>
            <a:pPr>
              <a:buFont typeface="Arial"/>
              <a:buChar char="•"/>
              <a:defRPr/>
            </a:pPr>
            <a:endParaRPr lang="en-US" dirty="0" smtClean="0">
              <a:latin typeface="Arial" pitchFamily="34" charset="0"/>
              <a:ea typeface="ＭＳ Ｐゴシック" pitchFamily="34" charset="-128"/>
            </a:endParaRPr>
          </a:p>
          <a:p>
            <a:pPr marL="0" indent="0">
              <a:buFontTx/>
              <a:buNone/>
              <a:defRPr/>
            </a:pPr>
            <a:endParaRPr lang="en-US" dirty="0" smtClean="0">
              <a:latin typeface="Arial" pitchFamily="34" charset="0"/>
              <a:ea typeface="ＭＳ Ｐゴシック" pitchFamily="34" charset="-128"/>
            </a:endParaRPr>
          </a:p>
          <a:p>
            <a:pPr marL="0" indent="0">
              <a:buFontTx/>
              <a:buNone/>
              <a:defRPr/>
            </a:pPr>
            <a:endParaRPr lang="en-US" b="1" dirty="0">
              <a:solidFill>
                <a:srgbClr val="FF0000"/>
              </a:solidFill>
              <a:latin typeface="Arial" pitchFamily="34" charset="0"/>
              <a:ea typeface="ＭＳ Ｐゴシック" pitchFamily="34" charset="-128"/>
            </a:endParaRPr>
          </a:p>
          <a:p>
            <a:pPr>
              <a:buFont typeface="Arial"/>
              <a:buChar char="•"/>
              <a:defRPr/>
            </a:pPr>
            <a:endParaRPr lang="en-US" b="1" dirty="0" smtClean="0">
              <a:solidFill>
                <a:srgbClr val="FF0000"/>
              </a:solidFill>
              <a:latin typeface="Arial" pitchFamily="34" charset="0"/>
              <a:ea typeface="ＭＳ Ｐゴシック" pitchFamily="34" charset="-128"/>
            </a:endParaRPr>
          </a:p>
          <a:p>
            <a:pPr>
              <a:buFont typeface="Arial"/>
              <a:buChar char="•"/>
              <a:defRPr/>
            </a:pPr>
            <a:endParaRPr lang="en-US" dirty="0" smtClean="0">
              <a:latin typeface="Arial" pitchFamily="34" charset="0"/>
              <a:ea typeface="ＭＳ Ｐゴシック" pitchFamily="34" charset="-128"/>
            </a:endParaRPr>
          </a:p>
          <a:p>
            <a:pPr>
              <a:buFont typeface="Arial"/>
              <a:buChar char="•"/>
              <a:defRPr/>
            </a:pPr>
            <a:endParaRPr lang="en-US" dirty="0">
              <a:latin typeface="Arial" pitchFamily="34" charset="0"/>
              <a:ea typeface="ＭＳ Ｐゴシック" pitchFamily="34" charset="-128"/>
            </a:endParaRPr>
          </a:p>
          <a:p>
            <a:pPr>
              <a:buFont typeface="Arial"/>
              <a:buChar char="•"/>
              <a:defRPr/>
            </a:pPr>
            <a:endParaRPr lang="en-US" dirty="0">
              <a:latin typeface="Arial" pitchFamily="34" charset="0"/>
              <a:ea typeface="ＭＳ Ｐゴシック" pitchFamily="34" charset="-128"/>
            </a:endParaRPr>
          </a:p>
          <a:p>
            <a:pPr>
              <a:buFont typeface="Arial"/>
              <a:buChar char="•"/>
              <a:defRPr/>
            </a:pPr>
            <a:endParaRPr lang="en-US" dirty="0" smtClean="0">
              <a:latin typeface="Arial" pitchFamily="34" charset="0"/>
              <a:ea typeface="ＭＳ Ｐゴシック" pitchFamily="34" charset="-128"/>
            </a:endParaRPr>
          </a:p>
          <a:p>
            <a:pPr marL="0" indent="0">
              <a:buFontTx/>
              <a:buNone/>
              <a:defRPr/>
            </a:pPr>
            <a:endParaRPr lang="en-US" dirty="0">
              <a:latin typeface="Arial" pitchFamily="34" charset="0"/>
              <a:ea typeface="ＭＳ Ｐゴシック" pitchFamily="34" charset="-128"/>
            </a:endParaRPr>
          </a:p>
          <a:p>
            <a:pPr marL="0" indent="0">
              <a:buFontTx/>
              <a:buNone/>
              <a:defRPr/>
            </a:pPr>
            <a:endParaRPr lang="en-US" dirty="0" smtClean="0">
              <a:latin typeface="Arial" pitchFamily="34" charset="0"/>
              <a:ea typeface="ＭＳ Ｐゴシック" pitchFamily="34" charset="-128"/>
            </a:endParaRPr>
          </a:p>
          <a:p>
            <a:pPr>
              <a:buFont typeface="Arial"/>
              <a:buChar char="•"/>
              <a:defRPr/>
            </a:pPr>
            <a:endParaRPr lang="en-US" dirty="0" smtClean="0">
              <a:latin typeface="Arial" pitchFamily="34" charset="0"/>
              <a:ea typeface="ＭＳ Ｐゴシック" pitchFamily="34" charset="-128"/>
            </a:endParaRPr>
          </a:p>
          <a:p>
            <a:pPr>
              <a:buFont typeface="Arial"/>
              <a:buChar char="•"/>
              <a:defRPr/>
            </a:pPr>
            <a:endParaRPr lang="en-US" dirty="0">
              <a:latin typeface="Arial" pitchFamily="34" charset="0"/>
              <a:ea typeface="ＭＳ Ｐゴシック" pitchFamily="34" charset="-128"/>
            </a:endParaRPr>
          </a:p>
          <a:p>
            <a:pPr>
              <a:buFont typeface="Arial"/>
              <a:buChar char="•"/>
              <a:defRPr/>
            </a:pPr>
            <a:endParaRPr lang="en-US" dirty="0">
              <a:latin typeface="Arial" pitchFamily="34" charset="0"/>
              <a:ea typeface="ＭＳ Ｐゴシック" pitchFamily="34" charset="-128"/>
            </a:endParaRPr>
          </a:p>
        </p:txBody>
      </p:sp>
      <p:sp>
        <p:nvSpPr>
          <p:cNvPr id="86020" name="Title 1"/>
          <p:cNvSpPr>
            <a:spLocks noGrp="1"/>
          </p:cNvSpPr>
          <p:nvPr>
            <p:ph type="title"/>
          </p:nvPr>
        </p:nvSpPr>
        <p:spPr>
          <a:xfrm>
            <a:off x="0" y="0"/>
            <a:ext cx="9144000" cy="762000"/>
          </a:xfrm>
        </p:spPr>
        <p:txBody>
          <a:bodyPr/>
          <a:lstStyle/>
          <a:p>
            <a:r>
              <a:rPr lang="en-US" sz="3200" dirty="0">
                <a:latin typeface="Arial" charset="0"/>
                <a:cs typeface="Arial" charset="0"/>
              </a:rPr>
              <a:t>  Schema Overview</a:t>
            </a:r>
          </a:p>
        </p:txBody>
      </p:sp>
      <p:sp>
        <p:nvSpPr>
          <p:cNvPr id="46" name="Rounded Rectangle 45"/>
          <p:cNvSpPr>
            <a:spLocks noChangeAspect="1"/>
          </p:cNvSpPr>
          <p:nvPr/>
        </p:nvSpPr>
        <p:spPr>
          <a:xfrm>
            <a:off x="495300" y="1200150"/>
            <a:ext cx="762000" cy="1066800"/>
          </a:xfrm>
          <a:prstGeom prst="roundRect">
            <a:avLst/>
          </a:prstGeom>
          <a:solidFill>
            <a:schemeClr val="bg1">
              <a:lumMod val="95000"/>
            </a:schemeClr>
          </a:solidFill>
          <a:ln w="25400" cap="rnd">
            <a:solidFill>
              <a:srgbClr val="FF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22" name="Text Box 12"/>
          <p:cNvSpPr txBox="1">
            <a:spLocks noChangeArrowheads="1"/>
          </p:cNvSpPr>
          <p:nvPr/>
        </p:nvSpPr>
        <p:spPr bwMode="auto">
          <a:xfrm>
            <a:off x="2324100" y="1403350"/>
            <a:ext cx="1066800" cy="46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a:t>
            </a:r>
          </a:p>
        </p:txBody>
      </p:sp>
      <p:sp>
        <p:nvSpPr>
          <p:cNvPr id="86023" name="TextBox 52"/>
          <p:cNvSpPr txBox="1">
            <a:spLocks noChangeArrowheads="1"/>
          </p:cNvSpPr>
          <p:nvPr/>
        </p:nvSpPr>
        <p:spPr bwMode="auto">
          <a:xfrm>
            <a:off x="419100" y="1536700"/>
            <a:ext cx="914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main()</a:t>
            </a:r>
          </a:p>
          <a:p>
            <a:pPr algn="ctr" eaLnBrk="1" hangingPunct="1"/>
            <a:r>
              <a:rPr lang="en-US" sz="1800">
                <a:latin typeface="Arial" charset="0"/>
              </a:rPr>
              <a:t>T</a:t>
            </a:r>
            <a:r>
              <a:rPr lang="en-US" sz="1600" baseline="-25000">
                <a:latin typeface="Arial" charset="0"/>
              </a:rPr>
              <a:t>0</a:t>
            </a:r>
            <a:endParaRPr lang="en-US" sz="1800" baseline="-25000"/>
          </a:p>
        </p:txBody>
      </p:sp>
      <p:sp>
        <p:nvSpPr>
          <p:cNvPr id="54" name="Rounded Rectangle 53"/>
          <p:cNvSpPr>
            <a:spLocks noChangeAspect="1"/>
          </p:cNvSpPr>
          <p:nvPr/>
        </p:nvSpPr>
        <p:spPr>
          <a:xfrm>
            <a:off x="1562100" y="1201738"/>
            <a:ext cx="762000" cy="1066800"/>
          </a:xfrm>
          <a:prstGeom prst="roundRect">
            <a:avLst/>
          </a:prstGeom>
          <a:solidFill>
            <a:schemeClr val="bg1">
              <a:lumMod val="95000"/>
            </a:schemeClr>
          </a:solidFill>
          <a:ln w="254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25" name="TextBox 55"/>
          <p:cNvSpPr txBox="1">
            <a:spLocks noChangeArrowheads="1"/>
          </p:cNvSpPr>
          <p:nvPr/>
        </p:nvSpPr>
        <p:spPr bwMode="auto">
          <a:xfrm>
            <a:off x="1638300" y="1819275"/>
            <a:ext cx="609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T</a:t>
            </a:r>
            <a:r>
              <a:rPr lang="en-US" sz="1800" baseline="-25000">
                <a:latin typeface="Arial" charset="0"/>
              </a:rPr>
              <a:t>1</a:t>
            </a:r>
            <a:endParaRPr lang="en-US" sz="1800"/>
          </a:p>
        </p:txBody>
      </p:sp>
      <p:sp>
        <p:nvSpPr>
          <p:cNvPr id="57" name="Rounded Rectangle 56"/>
          <p:cNvSpPr>
            <a:spLocks noChangeAspect="1"/>
          </p:cNvSpPr>
          <p:nvPr/>
        </p:nvSpPr>
        <p:spPr>
          <a:xfrm>
            <a:off x="3390900" y="1200150"/>
            <a:ext cx="762000" cy="1066800"/>
          </a:xfrm>
          <a:prstGeom prst="roundRect">
            <a:avLst/>
          </a:prstGeom>
          <a:solidFill>
            <a:schemeClr val="bg1">
              <a:lumMod val="95000"/>
            </a:schemeClr>
          </a:solidFill>
          <a:ln w="254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27" name="TextBox 58"/>
          <p:cNvSpPr txBox="1">
            <a:spLocks noChangeArrowheads="1"/>
          </p:cNvSpPr>
          <p:nvPr/>
        </p:nvSpPr>
        <p:spPr bwMode="auto">
          <a:xfrm>
            <a:off x="3467100" y="1782763"/>
            <a:ext cx="609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T</a:t>
            </a:r>
            <a:r>
              <a:rPr lang="en-US" sz="1800" baseline="-25000">
                <a:latin typeface="Arial" charset="0"/>
              </a:rPr>
              <a:t>N</a:t>
            </a:r>
            <a:endParaRPr lang="en-US" sz="1800" baseline="-25000"/>
          </a:p>
        </p:txBody>
      </p:sp>
      <p:sp>
        <p:nvSpPr>
          <p:cNvPr id="36" name="Rounded Rectangle 35"/>
          <p:cNvSpPr>
            <a:spLocks noChangeAspect="1"/>
          </p:cNvSpPr>
          <p:nvPr/>
        </p:nvSpPr>
        <p:spPr>
          <a:xfrm>
            <a:off x="490538" y="4268788"/>
            <a:ext cx="762000" cy="1066800"/>
          </a:xfrm>
          <a:prstGeom prst="roundRect">
            <a:avLst/>
          </a:prstGeom>
          <a:solidFill>
            <a:schemeClr val="bg1">
              <a:lumMod val="95000"/>
            </a:schemeClr>
          </a:solidFill>
          <a:ln w="25400" cap="rnd">
            <a:solidFill>
              <a:srgbClr val="0000FF"/>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29" name="Text Box 12"/>
          <p:cNvSpPr txBox="1">
            <a:spLocks noChangeArrowheads="1"/>
          </p:cNvSpPr>
          <p:nvPr/>
        </p:nvSpPr>
        <p:spPr bwMode="auto">
          <a:xfrm>
            <a:off x="2319338" y="4470400"/>
            <a:ext cx="1066800"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a:t>
            </a:r>
          </a:p>
        </p:txBody>
      </p:sp>
      <p:sp>
        <p:nvSpPr>
          <p:cNvPr id="86030" name="TextBox 47"/>
          <p:cNvSpPr txBox="1">
            <a:spLocks noChangeArrowheads="1"/>
          </p:cNvSpPr>
          <p:nvPr/>
        </p:nvSpPr>
        <p:spPr bwMode="auto">
          <a:xfrm>
            <a:off x="566738" y="4851400"/>
            <a:ext cx="609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F</a:t>
            </a:r>
            <a:r>
              <a:rPr lang="en-US" sz="1800" baseline="-25000">
                <a:latin typeface="Arial" charset="0"/>
              </a:rPr>
              <a:t>0</a:t>
            </a:r>
            <a:endParaRPr lang="en-US" sz="1800"/>
          </a:p>
        </p:txBody>
      </p:sp>
      <p:sp>
        <p:nvSpPr>
          <p:cNvPr id="49" name="Rounded Rectangle 48"/>
          <p:cNvSpPr>
            <a:spLocks noChangeAspect="1"/>
          </p:cNvSpPr>
          <p:nvPr/>
        </p:nvSpPr>
        <p:spPr>
          <a:xfrm>
            <a:off x="1557338" y="4268788"/>
            <a:ext cx="762000" cy="1066800"/>
          </a:xfrm>
          <a:prstGeom prst="roundRect">
            <a:avLst/>
          </a:prstGeom>
          <a:solidFill>
            <a:schemeClr val="bg1">
              <a:lumMod val="95000"/>
            </a:schemeClr>
          </a:solidFill>
          <a:ln w="25400">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32" name="TextBox 50"/>
          <p:cNvSpPr txBox="1">
            <a:spLocks noChangeArrowheads="1"/>
          </p:cNvSpPr>
          <p:nvPr/>
        </p:nvSpPr>
        <p:spPr bwMode="auto">
          <a:xfrm>
            <a:off x="1633538" y="4886325"/>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F</a:t>
            </a:r>
            <a:r>
              <a:rPr lang="en-US" sz="1800" baseline="-25000">
                <a:latin typeface="Arial" charset="0"/>
              </a:rPr>
              <a:t>1</a:t>
            </a:r>
            <a:endParaRPr lang="en-US" sz="1800"/>
          </a:p>
        </p:txBody>
      </p:sp>
      <p:sp>
        <p:nvSpPr>
          <p:cNvPr id="52" name="Rounded Rectangle 51"/>
          <p:cNvSpPr>
            <a:spLocks noChangeAspect="1"/>
          </p:cNvSpPr>
          <p:nvPr/>
        </p:nvSpPr>
        <p:spPr>
          <a:xfrm>
            <a:off x="3386138" y="4268788"/>
            <a:ext cx="762000" cy="1066800"/>
          </a:xfrm>
          <a:prstGeom prst="roundRect">
            <a:avLst/>
          </a:prstGeom>
          <a:solidFill>
            <a:schemeClr val="bg1">
              <a:lumMod val="95000"/>
            </a:schemeClr>
          </a:solidFill>
          <a:ln w="25400">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34" name="TextBox 54"/>
          <p:cNvSpPr txBox="1">
            <a:spLocks noChangeArrowheads="1"/>
          </p:cNvSpPr>
          <p:nvPr/>
        </p:nvSpPr>
        <p:spPr bwMode="auto">
          <a:xfrm>
            <a:off x="3462338" y="4851400"/>
            <a:ext cx="609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F</a:t>
            </a:r>
            <a:r>
              <a:rPr lang="en-US" sz="1800" baseline="-25000">
                <a:latin typeface="Arial" charset="0"/>
              </a:rPr>
              <a:t>N</a:t>
            </a:r>
            <a:endParaRPr lang="en-US" sz="1800" baseline="-25000"/>
          </a:p>
        </p:txBody>
      </p:sp>
      <p:sp>
        <p:nvSpPr>
          <p:cNvPr id="72" name="Rounded Rectangle 71"/>
          <p:cNvSpPr>
            <a:spLocks noChangeAspect="1"/>
          </p:cNvSpPr>
          <p:nvPr/>
        </p:nvSpPr>
        <p:spPr>
          <a:xfrm>
            <a:off x="4648200" y="4268788"/>
            <a:ext cx="762000" cy="1066800"/>
          </a:xfrm>
          <a:prstGeom prst="roundRect">
            <a:avLst/>
          </a:prstGeom>
          <a:solidFill>
            <a:schemeClr val="bg1">
              <a:lumMod val="95000"/>
            </a:schemeClr>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36" name="TextBox 72"/>
          <p:cNvSpPr txBox="1">
            <a:spLocks noChangeArrowheads="1"/>
          </p:cNvSpPr>
          <p:nvPr/>
        </p:nvSpPr>
        <p:spPr bwMode="auto">
          <a:xfrm>
            <a:off x="4605338" y="4851400"/>
            <a:ext cx="838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a:latin typeface="Arial" charset="0"/>
              </a:rPr>
              <a:t>main()</a:t>
            </a:r>
            <a:endParaRPr lang="en-US" sz="1800" baseline="-25000"/>
          </a:p>
        </p:txBody>
      </p:sp>
      <p:sp>
        <p:nvSpPr>
          <p:cNvPr id="86037" name="TextBox 73"/>
          <p:cNvSpPr txBox="1">
            <a:spLocks noChangeArrowheads="1"/>
          </p:cNvSpPr>
          <p:nvPr/>
        </p:nvSpPr>
        <p:spPr bwMode="auto">
          <a:xfrm>
            <a:off x="4495800" y="1504950"/>
            <a:ext cx="4953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b="1"/>
              <a:t>bounded concurrent program</a:t>
            </a:r>
          </a:p>
        </p:txBody>
      </p:sp>
      <p:sp>
        <p:nvSpPr>
          <p:cNvPr id="25" name="TextBox 24"/>
          <p:cNvSpPr txBox="1"/>
          <p:nvPr/>
        </p:nvSpPr>
        <p:spPr>
          <a:xfrm>
            <a:off x="5624513" y="4286250"/>
            <a:ext cx="4419600" cy="1354138"/>
          </a:xfrm>
          <a:prstGeom prst="rect">
            <a:avLst/>
          </a:prstGeom>
          <a:noFill/>
        </p:spPr>
        <p:txBody>
          <a:bodyPr>
            <a:spAutoFit/>
          </a:bodyPr>
          <a:lstStyle/>
          <a:p>
            <a:pPr>
              <a:spcBef>
                <a:spcPts val="0"/>
              </a:spcBef>
              <a:spcAft>
                <a:spcPts val="0"/>
              </a:spcAft>
              <a:buClr>
                <a:schemeClr val="dk1"/>
              </a:buClr>
              <a:buSzPct val="25000"/>
              <a:buFont typeface="Arial"/>
              <a:buNone/>
              <a:defRPr/>
            </a:pPr>
            <a:r>
              <a:rPr lang="en-GB" b="1" dirty="0">
                <a:solidFill>
                  <a:schemeClr val="bg1">
                    <a:lumMod val="50000"/>
                  </a:schemeClr>
                </a:solidFill>
                <a:latin typeface="Calibri"/>
                <a:ea typeface="Arial"/>
                <a:cs typeface="Calibri"/>
                <a:sym typeface="Arial"/>
              </a:rPr>
              <a:t>“equivalent”</a:t>
            </a:r>
          </a:p>
          <a:p>
            <a:pPr>
              <a:spcBef>
                <a:spcPts val="0"/>
              </a:spcBef>
              <a:spcAft>
                <a:spcPts val="0"/>
              </a:spcAft>
              <a:buClr>
                <a:schemeClr val="dk1"/>
              </a:buClr>
              <a:buSzPct val="25000"/>
              <a:buFont typeface="Arial"/>
              <a:buNone/>
              <a:defRPr/>
            </a:pPr>
            <a:r>
              <a:rPr lang="en-GB" sz="2000" b="1" dirty="0">
                <a:solidFill>
                  <a:schemeClr val="dk1"/>
                </a:solidFill>
                <a:latin typeface="Calibri"/>
                <a:ea typeface="Arial"/>
                <a:cs typeface="Calibri"/>
                <a:sym typeface="Arial"/>
              </a:rPr>
              <a:t>sequential program </a:t>
            </a:r>
          </a:p>
          <a:p>
            <a:pPr>
              <a:spcBef>
                <a:spcPts val="0"/>
              </a:spcBef>
              <a:spcAft>
                <a:spcPts val="0"/>
              </a:spcAft>
              <a:buClr>
                <a:schemeClr val="dk1"/>
              </a:buClr>
              <a:buSzPct val="25000"/>
              <a:buFont typeface="Arial"/>
              <a:buNone/>
              <a:defRPr/>
            </a:pPr>
            <a:r>
              <a:rPr lang="en-GB" b="1" dirty="0">
                <a:solidFill>
                  <a:schemeClr val="tx1">
                    <a:lumMod val="50000"/>
                    <a:lumOff val="50000"/>
                  </a:schemeClr>
                </a:solidFill>
                <a:latin typeface="Calibri"/>
                <a:ea typeface="Arial"/>
                <a:cs typeface="Calibri"/>
                <a:sym typeface="Arial"/>
              </a:rPr>
              <a:t>with non determinism</a:t>
            </a:r>
          </a:p>
          <a:p>
            <a:pPr>
              <a:defRPr/>
            </a:pPr>
            <a:r>
              <a:rPr lang="en-US" sz="2400" b="1" dirty="0"/>
              <a:t> </a:t>
            </a:r>
          </a:p>
        </p:txBody>
      </p:sp>
      <p:sp>
        <p:nvSpPr>
          <p:cNvPr id="86039" name="TextBox 25"/>
          <p:cNvSpPr txBox="1">
            <a:spLocks noChangeArrowheads="1"/>
          </p:cNvSpPr>
          <p:nvPr/>
        </p:nvSpPr>
        <p:spPr bwMode="auto">
          <a:xfrm>
            <a:off x="4495800" y="2800350"/>
            <a:ext cx="4419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800" b="1"/>
              <a:t>sequentialization</a:t>
            </a:r>
          </a:p>
          <a:p>
            <a:pPr eaLnBrk="1" hangingPunct="1"/>
            <a:r>
              <a:rPr lang="en-US" sz="1600" b="1"/>
              <a:t>(code-to-code translation)    </a:t>
            </a:r>
          </a:p>
        </p:txBody>
      </p:sp>
      <p:sp>
        <p:nvSpPr>
          <p:cNvPr id="86040" name="TextBox 26"/>
          <p:cNvSpPr txBox="1">
            <a:spLocks noChangeArrowheads="1"/>
          </p:cNvSpPr>
          <p:nvPr/>
        </p:nvSpPr>
        <p:spPr bwMode="auto">
          <a:xfrm>
            <a:off x="762000" y="6153150"/>
            <a:ext cx="441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a:t>Sequentialized functions </a:t>
            </a:r>
          </a:p>
        </p:txBody>
      </p:sp>
      <p:sp>
        <p:nvSpPr>
          <p:cNvPr id="4" name="Left Brace 3"/>
          <p:cNvSpPr/>
          <p:nvPr/>
        </p:nvSpPr>
        <p:spPr>
          <a:xfrm rot="16200000">
            <a:off x="2057400" y="3790950"/>
            <a:ext cx="609600" cy="3962400"/>
          </a:xfrm>
          <a:prstGeom prst="leftBrace">
            <a:avLst>
              <a:gd name="adj1" fmla="val 8333"/>
              <a:gd name="adj2" fmla="val 50622"/>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86042" name="TextBox 28"/>
          <p:cNvSpPr txBox="1">
            <a:spLocks noChangeArrowheads="1"/>
          </p:cNvSpPr>
          <p:nvPr/>
        </p:nvSpPr>
        <p:spPr bwMode="auto">
          <a:xfrm>
            <a:off x="4572000" y="6242050"/>
            <a:ext cx="4419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a:t>Driver</a:t>
            </a:r>
            <a:endParaRPr lang="en-US" sz="1600" b="1"/>
          </a:p>
        </p:txBody>
      </p:sp>
      <p:cxnSp>
        <p:nvCxnSpPr>
          <p:cNvPr id="6" name="Straight Arrow Connector 5"/>
          <p:cNvCxnSpPr/>
          <p:nvPr/>
        </p:nvCxnSpPr>
        <p:spPr>
          <a:xfrm flipV="1">
            <a:off x="4953000" y="5543550"/>
            <a:ext cx="0" cy="6096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5" name="Right Arrow 34"/>
          <p:cNvSpPr/>
          <p:nvPr/>
        </p:nvSpPr>
        <p:spPr>
          <a:xfrm rot="5400000">
            <a:off x="3072607" y="3129756"/>
            <a:ext cx="1295400" cy="48418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rgbClr val="000000"/>
                </a:solidFill>
              </a:rPr>
              <a:t>translates</a:t>
            </a:r>
          </a:p>
        </p:txBody>
      </p:sp>
      <p:sp>
        <p:nvSpPr>
          <p:cNvPr id="86045" name="Text Box 12"/>
          <p:cNvSpPr txBox="1">
            <a:spLocks noChangeArrowheads="1"/>
          </p:cNvSpPr>
          <p:nvPr/>
        </p:nvSpPr>
        <p:spPr bwMode="auto">
          <a:xfrm>
            <a:off x="2286000" y="3100388"/>
            <a:ext cx="1066800" cy="461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rPr>
              <a:t>…</a:t>
            </a:r>
          </a:p>
        </p:txBody>
      </p:sp>
      <p:sp>
        <p:nvSpPr>
          <p:cNvPr id="39" name="Right Arrow 38"/>
          <p:cNvSpPr/>
          <p:nvPr/>
        </p:nvSpPr>
        <p:spPr>
          <a:xfrm rot="5400000">
            <a:off x="1270794" y="3129756"/>
            <a:ext cx="1295400" cy="484188"/>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rgbClr val="000000"/>
                </a:solidFill>
              </a:rPr>
              <a:t>translates</a:t>
            </a:r>
          </a:p>
        </p:txBody>
      </p:sp>
      <p:sp>
        <p:nvSpPr>
          <p:cNvPr id="40" name="Right Arrow 39"/>
          <p:cNvSpPr/>
          <p:nvPr/>
        </p:nvSpPr>
        <p:spPr>
          <a:xfrm rot="5400000">
            <a:off x="253207" y="3129756"/>
            <a:ext cx="1295400" cy="48418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rgbClr val="000000"/>
                </a:solidFill>
              </a:rPr>
              <a:t>translates</a:t>
            </a: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a:xfrm>
            <a:off x="0" y="0"/>
            <a:ext cx="9220200" cy="762000"/>
          </a:xfrm>
        </p:spPr>
        <p:txBody>
          <a:bodyPr/>
          <a:lstStyle/>
          <a:p>
            <a:r>
              <a:rPr lang="en-US" sz="2500" dirty="0">
                <a:latin typeface="Arial" charset="0"/>
                <a:cs typeface="Arial" charset="0"/>
              </a:rPr>
              <a:t>  Naïve Lazy </a:t>
            </a:r>
            <a:r>
              <a:rPr lang="en-US" sz="2500" dirty="0" err="1">
                <a:latin typeface="Arial" charset="0"/>
                <a:cs typeface="Arial" charset="0"/>
              </a:rPr>
              <a:t>Sequentialization</a:t>
            </a:r>
            <a:r>
              <a:rPr lang="en-US" sz="2500" dirty="0">
                <a:latin typeface="Arial" charset="0"/>
                <a:cs typeface="Arial" charset="0"/>
              </a:rPr>
              <a:t>:  </a:t>
            </a:r>
            <a:r>
              <a:rPr lang="en-US" sz="2000" dirty="0" smtClean="0">
                <a:latin typeface="Arial" charset="0"/>
                <a:cs typeface="Arial" charset="0"/>
              </a:rPr>
              <a:t>CROSS </a:t>
            </a:r>
            <a:r>
              <a:rPr lang="en-US" sz="2000" dirty="0">
                <a:latin typeface="Arial" charset="0"/>
                <a:cs typeface="Arial" charset="0"/>
              </a:rPr>
              <a:t>PRODUCT SIMULATION</a:t>
            </a:r>
            <a:endParaRPr lang="en-US" sz="2500" dirty="0">
              <a:latin typeface="Arial" charset="0"/>
              <a:cs typeface="Arial" charset="0"/>
            </a:endParaRPr>
          </a:p>
        </p:txBody>
      </p:sp>
      <p:sp>
        <p:nvSpPr>
          <p:cNvPr id="88066"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8068" name="TextBox 30"/>
          <p:cNvSpPr txBox="1">
            <a:spLocks noChangeArrowheads="1"/>
          </p:cNvSpPr>
          <p:nvPr/>
        </p:nvSpPr>
        <p:spPr bwMode="auto">
          <a:xfrm>
            <a:off x="762000" y="1905000"/>
            <a:ext cx="3657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Arial"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r&lt;K;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(i=0; i&lt;N; i++)</a:t>
            </a:r>
          </a:p>
          <a:p>
            <a:pPr eaLnBrk="1" hangingPunct="1"/>
            <a:r>
              <a:rPr lang="en-US" sz="1600">
                <a:latin typeface="Courier" charset="0"/>
                <a:cs typeface="Courier" charset="0"/>
              </a:rPr>
              <a:t>      </a:t>
            </a:r>
            <a:r>
              <a:rPr lang="en-US" sz="1600">
                <a:solidFill>
                  <a:srgbClr val="7F7F7F"/>
                </a:solidFill>
                <a:latin typeface="Courier" charset="0"/>
                <a:cs typeface="Courier" charset="0"/>
              </a:rPr>
              <a:t>// </a:t>
            </a:r>
            <a:r>
              <a:rPr lang="en-US" sz="1600" i="1">
                <a:solidFill>
                  <a:srgbClr val="7F7F7F"/>
                </a:solidFill>
                <a:latin typeface="Courier" charset="0"/>
                <a:cs typeface="Courier" charset="0"/>
              </a:rPr>
              <a:t>simulate T</a:t>
            </a:r>
            <a:r>
              <a:rPr lang="en-US" sz="1600" i="1" baseline="-25000">
                <a:solidFill>
                  <a:srgbClr val="7F7F7F"/>
                </a:solidFill>
                <a:latin typeface="Courier" charset="0"/>
                <a:cs typeface="Courier" charset="0"/>
              </a:rPr>
              <a:t>i</a:t>
            </a:r>
          </a:p>
          <a:p>
            <a:pPr eaLnBrk="1" hangingPunct="1"/>
            <a:r>
              <a:rPr lang="en-US" sz="1600" b="1">
                <a:latin typeface="Courier" charset="0"/>
                <a:cs typeface="Courier" charset="0"/>
              </a:rPr>
              <a:t>      if (</a:t>
            </a:r>
            <a:r>
              <a:rPr lang="en-US" sz="1600">
                <a:latin typeface="Courier" charset="0"/>
                <a:cs typeface="Courier" charset="0"/>
              </a:rPr>
              <a:t>active</a:t>
            </a:r>
            <a:r>
              <a:rPr lang="en-US" sz="1600" i="1" baseline="-25000">
                <a:latin typeface="Courier" charset="0"/>
                <a:cs typeface="Courier" charset="0"/>
              </a:rPr>
              <a:t>i</a:t>
            </a:r>
            <a:r>
              <a:rPr lang="en-US" sz="1600">
                <a:latin typeface="Courier" charset="0"/>
                <a:cs typeface="Courier" charset="0"/>
              </a:rPr>
              <a:t>) </a:t>
            </a:r>
            <a:endParaRPr lang="en-US" sz="1600" i="1">
              <a:latin typeface="Courier" charset="0"/>
              <a:cs typeface="Courier" charset="0"/>
            </a:endParaRPr>
          </a:p>
          <a:p>
            <a:pPr eaLnBrk="1" hangingPunct="1"/>
            <a:r>
              <a:rPr lang="en-US" sz="1600" b="1">
                <a:latin typeface="Courier" charset="0"/>
                <a:cs typeface="Courier" charset="0"/>
              </a:rPr>
              <a:t>         </a:t>
            </a:r>
            <a:r>
              <a:rPr lang="en-US" sz="2000" b="1">
                <a:latin typeface="Courier" charset="0"/>
                <a:cs typeface="Courier" charset="0"/>
              </a:rPr>
              <a:t>F</a:t>
            </a:r>
            <a:r>
              <a:rPr lang="en-US" sz="2000" b="1" baseline="-25000">
                <a:latin typeface="Courier" charset="0"/>
                <a:cs typeface="Courier" charset="0"/>
              </a:rPr>
              <a:t>i</a:t>
            </a:r>
            <a:r>
              <a:rPr lang="en-US" sz="2000" b="1">
                <a:latin typeface="Courier" charset="0"/>
                <a:cs typeface="Courier" charset="0"/>
              </a:rPr>
              <a:t>();</a:t>
            </a:r>
            <a:endParaRPr lang="en-US" sz="1600" b="1">
              <a:latin typeface="Courier" charset="0"/>
              <a:cs typeface="Courier" charset="0"/>
            </a:endParaRPr>
          </a:p>
          <a:p>
            <a:pPr eaLnBrk="1" hangingPunct="1"/>
            <a:r>
              <a:rPr lang="en-US" sz="1600">
                <a:latin typeface="Courier" charset="0"/>
                <a:cs typeface="Courier" charset="0"/>
              </a:rPr>
              <a:t>}</a:t>
            </a:r>
          </a:p>
        </p:txBody>
      </p:sp>
      <p:sp>
        <p:nvSpPr>
          <p:cNvPr id="88069"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88070" name="Line 9"/>
          <p:cNvSpPr>
            <a:spLocks noChangeShapeType="1"/>
          </p:cNvSpPr>
          <p:nvPr/>
        </p:nvSpPr>
        <p:spPr bwMode="auto">
          <a:xfrm flipV="1">
            <a:off x="3962400" y="1752600"/>
            <a:ext cx="990600" cy="685800"/>
          </a:xfrm>
          <a:prstGeom prst="line">
            <a:avLst/>
          </a:prstGeom>
          <a:noFill/>
          <a:ln w="9525">
            <a:solidFill>
              <a:schemeClr val="tx1"/>
            </a:solidFill>
            <a:round/>
            <a:headEnd type="oval"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88071" name="TextBox 37"/>
          <p:cNvSpPr txBox="1">
            <a:spLocks noChangeArrowheads="1"/>
          </p:cNvSpPr>
          <p:nvPr/>
        </p:nvSpPr>
        <p:spPr bwMode="auto">
          <a:xfrm>
            <a:off x="4800600" y="1447800"/>
            <a:ext cx="3962400" cy="64611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buFont typeface="Arial" charset="0"/>
              <a:buChar char="•"/>
            </a:pPr>
            <a:r>
              <a:rPr lang="en-US" sz="1800" dirty="0" smtClean="0">
                <a:sym typeface="Wingdings" charset="0"/>
              </a:rPr>
              <a:t>Add a   </a:t>
            </a:r>
            <a:r>
              <a:rPr lang="en-US" sz="1800" dirty="0">
                <a:sym typeface="Wingdings" charset="0"/>
              </a:rPr>
              <a:t>global pc   for each thread </a:t>
            </a:r>
          </a:p>
          <a:p>
            <a:pPr eaLnBrk="1" hangingPunct="1">
              <a:buFont typeface="Arial" charset="0"/>
              <a:buChar char="•"/>
            </a:pPr>
            <a:r>
              <a:rPr lang="en-US" sz="1800" dirty="0"/>
              <a:t>thread locals  </a:t>
            </a:r>
            <a:r>
              <a:rPr lang="en-US" sz="1800" dirty="0">
                <a:sym typeface="Wingdings" charset="0"/>
              </a:rPr>
              <a:t>   thread global</a:t>
            </a:r>
          </a:p>
        </p:txBody>
      </p:sp>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a:xfrm>
            <a:off x="0" y="0"/>
            <a:ext cx="9220200" cy="762000"/>
          </a:xfrm>
        </p:spPr>
        <p:txBody>
          <a:bodyPr/>
          <a:lstStyle/>
          <a:p>
            <a:r>
              <a:rPr lang="en-US" sz="2500">
                <a:latin typeface="Arial" charset="0"/>
                <a:cs typeface="Arial" charset="0"/>
              </a:rPr>
              <a:t>  Naïve Lazy Sequentialization:    </a:t>
            </a:r>
            <a:r>
              <a:rPr lang="en-US" sz="2000">
                <a:latin typeface="Arial" charset="0"/>
                <a:cs typeface="Arial" charset="0"/>
              </a:rPr>
              <a:t>CROSS PRODUCT SIMULATION</a:t>
            </a:r>
            <a:endParaRPr lang="en-US" sz="2500">
              <a:latin typeface="Arial" charset="0"/>
              <a:cs typeface="Arial" charset="0"/>
            </a:endParaRPr>
          </a:p>
        </p:txBody>
      </p:sp>
      <p:sp>
        <p:nvSpPr>
          <p:cNvPr id="90114"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0116" name="TextBox 30"/>
          <p:cNvSpPr txBox="1">
            <a:spLocks noChangeArrowheads="1"/>
          </p:cNvSpPr>
          <p:nvPr/>
        </p:nvSpPr>
        <p:spPr bwMode="auto">
          <a:xfrm>
            <a:off x="762000" y="1905000"/>
            <a:ext cx="3657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Arial"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r&lt;K;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(i=0; i&lt;N; i++)</a:t>
            </a:r>
          </a:p>
          <a:p>
            <a:pPr eaLnBrk="1" hangingPunct="1"/>
            <a:r>
              <a:rPr lang="en-US" sz="1600">
                <a:latin typeface="Courier" charset="0"/>
                <a:cs typeface="Courier" charset="0"/>
              </a:rPr>
              <a:t>      </a:t>
            </a:r>
            <a:r>
              <a:rPr lang="en-US" sz="1600">
                <a:solidFill>
                  <a:srgbClr val="7F7F7F"/>
                </a:solidFill>
                <a:latin typeface="Courier" charset="0"/>
                <a:cs typeface="Courier" charset="0"/>
              </a:rPr>
              <a:t>// </a:t>
            </a:r>
            <a:r>
              <a:rPr lang="en-US" sz="1600" i="1">
                <a:solidFill>
                  <a:srgbClr val="7F7F7F"/>
                </a:solidFill>
                <a:latin typeface="Courier" charset="0"/>
                <a:cs typeface="Courier" charset="0"/>
              </a:rPr>
              <a:t>simulate T</a:t>
            </a:r>
            <a:r>
              <a:rPr lang="en-US" sz="1600" i="1" baseline="-25000">
                <a:solidFill>
                  <a:srgbClr val="7F7F7F"/>
                </a:solidFill>
                <a:latin typeface="Courier" charset="0"/>
                <a:cs typeface="Courier" charset="0"/>
              </a:rPr>
              <a:t>i</a:t>
            </a:r>
          </a:p>
          <a:p>
            <a:pPr eaLnBrk="1" hangingPunct="1"/>
            <a:r>
              <a:rPr lang="en-US" sz="1600" b="1">
                <a:latin typeface="Courier" charset="0"/>
                <a:cs typeface="Courier" charset="0"/>
              </a:rPr>
              <a:t>      if (</a:t>
            </a:r>
            <a:r>
              <a:rPr lang="en-US" sz="1600">
                <a:latin typeface="Courier" charset="0"/>
                <a:cs typeface="Courier" charset="0"/>
              </a:rPr>
              <a:t>active</a:t>
            </a:r>
            <a:r>
              <a:rPr lang="en-US" sz="1600" i="1" baseline="-25000">
                <a:latin typeface="Courier" charset="0"/>
                <a:cs typeface="Courier" charset="0"/>
              </a:rPr>
              <a:t>i</a:t>
            </a:r>
            <a:r>
              <a:rPr lang="en-US" sz="1600">
                <a:latin typeface="Courier" charset="0"/>
                <a:cs typeface="Courier" charset="0"/>
              </a:rPr>
              <a:t>) </a:t>
            </a:r>
            <a:endParaRPr lang="en-US" sz="1600" i="1">
              <a:latin typeface="Courier" charset="0"/>
              <a:cs typeface="Courier" charset="0"/>
            </a:endParaRPr>
          </a:p>
          <a:p>
            <a:pPr eaLnBrk="1" hangingPunct="1"/>
            <a:r>
              <a:rPr lang="en-US" sz="1600" b="1">
                <a:latin typeface="Courier" charset="0"/>
                <a:cs typeface="Courier" charset="0"/>
              </a:rPr>
              <a:t>         </a:t>
            </a:r>
            <a:r>
              <a:rPr lang="en-US" sz="2000" b="1">
                <a:latin typeface="Courier" charset="0"/>
                <a:cs typeface="Courier" charset="0"/>
              </a:rPr>
              <a:t>F</a:t>
            </a:r>
            <a:r>
              <a:rPr lang="en-US" sz="2000" b="1" baseline="-25000">
                <a:latin typeface="Courier" charset="0"/>
                <a:cs typeface="Courier" charset="0"/>
              </a:rPr>
              <a:t>i</a:t>
            </a:r>
            <a:r>
              <a:rPr lang="en-US" sz="2000" b="1">
                <a:latin typeface="Courier" charset="0"/>
                <a:cs typeface="Courier" charset="0"/>
              </a:rPr>
              <a:t>();</a:t>
            </a:r>
            <a:endParaRPr lang="en-US" sz="1600" b="1">
              <a:latin typeface="Courier" charset="0"/>
              <a:cs typeface="Courier" charset="0"/>
            </a:endParaRPr>
          </a:p>
          <a:p>
            <a:pPr eaLnBrk="1" hangingPunct="1"/>
            <a:r>
              <a:rPr lang="en-US" sz="1600">
                <a:latin typeface="Courier" charset="0"/>
                <a:cs typeface="Courier" charset="0"/>
              </a:rPr>
              <a:t>}</a:t>
            </a:r>
          </a:p>
        </p:txBody>
      </p:sp>
      <p:sp>
        <p:nvSpPr>
          <p:cNvPr id="90117"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90118" name="Line 9"/>
          <p:cNvSpPr>
            <a:spLocks noChangeShapeType="1"/>
          </p:cNvSpPr>
          <p:nvPr/>
        </p:nvSpPr>
        <p:spPr bwMode="auto">
          <a:xfrm flipV="1">
            <a:off x="3886200" y="1752600"/>
            <a:ext cx="1066800" cy="1524000"/>
          </a:xfrm>
          <a:prstGeom prst="line">
            <a:avLst/>
          </a:prstGeom>
          <a:noFill/>
          <a:ln w="9525">
            <a:solidFill>
              <a:schemeClr val="tx1"/>
            </a:solidFill>
            <a:round/>
            <a:headEnd type="oval"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90119" name="TextBox 37"/>
          <p:cNvSpPr txBox="1">
            <a:spLocks noChangeArrowheads="1"/>
          </p:cNvSpPr>
          <p:nvPr/>
        </p:nvSpPr>
        <p:spPr bwMode="auto">
          <a:xfrm>
            <a:off x="4800600" y="1447800"/>
            <a:ext cx="3962400" cy="130016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000">
                <a:sym typeface="Wingdings" charset="0"/>
              </a:rPr>
              <a:t>for each round</a:t>
            </a:r>
          </a:p>
          <a:p>
            <a:pPr eaLnBrk="1" hangingPunct="1"/>
            <a:endParaRPr lang="en-US" sz="800">
              <a:sym typeface="Wingdings" charset="0"/>
            </a:endParaRPr>
          </a:p>
          <a:p>
            <a:pPr eaLnBrk="1" hangingPunct="1"/>
            <a:r>
              <a:rPr lang="en-US" sz="2000">
                <a:sym typeface="Wingdings" charset="0"/>
              </a:rPr>
              <a:t>      for each thread </a:t>
            </a:r>
            <a:r>
              <a:rPr lang="en-US" sz="2000" i="1">
                <a:sym typeface="Wingdings" charset="0"/>
              </a:rPr>
              <a:t>T</a:t>
            </a:r>
            <a:r>
              <a:rPr lang="en-US" sz="2000" i="1" baseline="-25000">
                <a:sym typeface="Wingdings" charset="0"/>
              </a:rPr>
              <a:t>i</a:t>
            </a:r>
          </a:p>
          <a:p>
            <a:pPr lvl="2" eaLnBrk="1" hangingPunct="1"/>
            <a:endParaRPr lang="en-US" sz="800">
              <a:sym typeface="Wingdings" charset="0"/>
            </a:endParaRPr>
          </a:p>
          <a:p>
            <a:pPr lvl="2" eaLnBrk="1" hangingPunct="1"/>
            <a:r>
              <a:rPr lang="en-US" sz="2000">
                <a:sym typeface="Wingdings" charset="0"/>
              </a:rPr>
              <a:t>simulate </a:t>
            </a:r>
            <a:r>
              <a:rPr lang="en-US" sz="2000" i="1">
                <a:sym typeface="Wingdings" charset="0"/>
              </a:rPr>
              <a:t>T</a:t>
            </a:r>
            <a:r>
              <a:rPr lang="en-US" sz="2000" i="1" baseline="-25000">
                <a:sym typeface="Wingdings" charset="0"/>
              </a:rPr>
              <a:t>i</a:t>
            </a:r>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a:xfrm>
            <a:off x="0" y="0"/>
            <a:ext cx="9220200" cy="762000"/>
          </a:xfrm>
        </p:spPr>
        <p:txBody>
          <a:bodyPr/>
          <a:lstStyle/>
          <a:p>
            <a:r>
              <a:rPr lang="en-US" sz="2500">
                <a:latin typeface="Arial" charset="0"/>
                <a:cs typeface="Arial" charset="0"/>
              </a:rPr>
              <a:t>  Naïve Lazy Sequentialization:    </a:t>
            </a:r>
            <a:r>
              <a:rPr lang="en-US" sz="2000">
                <a:latin typeface="Arial" charset="0"/>
                <a:cs typeface="Arial" charset="0"/>
              </a:rPr>
              <a:t>CROSS PRODUCT SIMULATION</a:t>
            </a:r>
            <a:endParaRPr lang="en-US" sz="2500">
              <a:latin typeface="Arial" charset="0"/>
              <a:cs typeface="Arial" charset="0"/>
            </a:endParaRPr>
          </a:p>
        </p:txBody>
      </p:sp>
      <p:sp>
        <p:nvSpPr>
          <p:cNvPr id="92162"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2164" name="TextBox 30"/>
          <p:cNvSpPr txBox="1">
            <a:spLocks noChangeArrowheads="1"/>
          </p:cNvSpPr>
          <p:nvPr/>
        </p:nvSpPr>
        <p:spPr bwMode="auto">
          <a:xfrm>
            <a:off x="762000" y="1905000"/>
            <a:ext cx="3657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Arial"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r&lt;K;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(i=0; i&lt;N; i++)</a:t>
            </a:r>
          </a:p>
          <a:p>
            <a:pPr eaLnBrk="1" hangingPunct="1"/>
            <a:r>
              <a:rPr lang="en-US" sz="1600">
                <a:latin typeface="Courier" charset="0"/>
                <a:cs typeface="Courier" charset="0"/>
              </a:rPr>
              <a:t>      </a:t>
            </a:r>
            <a:r>
              <a:rPr lang="en-US" sz="1600">
                <a:solidFill>
                  <a:srgbClr val="7F7F7F"/>
                </a:solidFill>
                <a:latin typeface="Courier" charset="0"/>
                <a:cs typeface="Courier" charset="0"/>
              </a:rPr>
              <a:t>// </a:t>
            </a:r>
            <a:r>
              <a:rPr lang="en-US" sz="1600" i="1">
                <a:solidFill>
                  <a:srgbClr val="7F7F7F"/>
                </a:solidFill>
                <a:latin typeface="Courier" charset="0"/>
                <a:cs typeface="Courier" charset="0"/>
              </a:rPr>
              <a:t>simulate T</a:t>
            </a:r>
            <a:r>
              <a:rPr lang="en-US" sz="1600" i="1" baseline="-25000">
                <a:solidFill>
                  <a:srgbClr val="7F7F7F"/>
                </a:solidFill>
                <a:latin typeface="Courier" charset="0"/>
                <a:cs typeface="Courier" charset="0"/>
              </a:rPr>
              <a:t>i</a:t>
            </a:r>
          </a:p>
          <a:p>
            <a:pPr eaLnBrk="1" hangingPunct="1"/>
            <a:r>
              <a:rPr lang="en-US" sz="1600" b="1">
                <a:latin typeface="Courier" charset="0"/>
                <a:cs typeface="Courier" charset="0"/>
              </a:rPr>
              <a:t>      if (</a:t>
            </a:r>
            <a:r>
              <a:rPr lang="en-US" sz="1600">
                <a:latin typeface="Courier" charset="0"/>
                <a:cs typeface="Courier" charset="0"/>
              </a:rPr>
              <a:t>active</a:t>
            </a:r>
            <a:r>
              <a:rPr lang="en-US" sz="1600" i="1" baseline="-25000">
                <a:latin typeface="Courier" charset="0"/>
                <a:cs typeface="Courier" charset="0"/>
              </a:rPr>
              <a:t>i</a:t>
            </a:r>
            <a:r>
              <a:rPr lang="en-US" sz="1600">
                <a:latin typeface="Courier" charset="0"/>
                <a:cs typeface="Courier" charset="0"/>
              </a:rPr>
              <a:t>) </a:t>
            </a:r>
            <a:endParaRPr lang="en-US" sz="1600" i="1">
              <a:latin typeface="Courier" charset="0"/>
              <a:cs typeface="Courier" charset="0"/>
            </a:endParaRPr>
          </a:p>
          <a:p>
            <a:pPr eaLnBrk="1" hangingPunct="1"/>
            <a:r>
              <a:rPr lang="en-US" sz="1600" b="1">
                <a:latin typeface="Courier" charset="0"/>
                <a:cs typeface="Courier" charset="0"/>
              </a:rPr>
              <a:t>         </a:t>
            </a:r>
            <a:r>
              <a:rPr lang="en-US" sz="2000" b="1">
                <a:solidFill>
                  <a:srgbClr val="0000FF"/>
                </a:solidFill>
                <a:latin typeface="Courier" charset="0"/>
                <a:cs typeface="Courier" charset="0"/>
              </a:rPr>
              <a:t>F</a:t>
            </a:r>
            <a:r>
              <a:rPr lang="en-US" sz="2000" b="1" baseline="-25000">
                <a:solidFill>
                  <a:srgbClr val="0000FF"/>
                </a:solidFill>
                <a:latin typeface="Courier" charset="0"/>
                <a:cs typeface="Courier" charset="0"/>
              </a:rPr>
              <a:t>i</a:t>
            </a:r>
            <a:r>
              <a:rPr lang="en-US" sz="2000" b="1">
                <a:solidFill>
                  <a:srgbClr val="0000FF"/>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a:latin typeface="Courier" charset="0"/>
                <a:cs typeface="Courier" charset="0"/>
              </a:rPr>
              <a:t>}</a:t>
            </a:r>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2166"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chemeClr val="bg1"/>
                </a:solidFill>
                <a:latin typeface="Courier" charset="0"/>
                <a:cs typeface="Courier" charset="0"/>
              </a:rPr>
              <a:t>switch(pc</a:t>
            </a:r>
            <a:r>
              <a:rPr lang="en-US" sz="1600" b="1" baseline="-25000">
                <a:solidFill>
                  <a:schemeClr val="bg1"/>
                </a:solidFill>
                <a:latin typeface="Courier" charset="0"/>
                <a:cs typeface="Courier" charset="0"/>
              </a:rPr>
              <a:t>k</a:t>
            </a:r>
            <a:r>
              <a:rPr lang="en-US" sz="1600" b="1">
                <a:solidFill>
                  <a:schemeClr val="bg1"/>
                </a:solidFill>
                <a:latin typeface="Courier" charset="0"/>
                <a:cs typeface="Courier" charset="0"/>
              </a:rPr>
              <a:t>) {</a:t>
            </a:r>
          </a:p>
          <a:p>
            <a:pPr eaLnBrk="1" hangingPunct="1"/>
            <a:r>
              <a:rPr lang="en-US" sz="1600" b="1">
                <a:solidFill>
                  <a:schemeClr val="bg1"/>
                </a:solidFill>
                <a:latin typeface="Courier" charset="0"/>
                <a:cs typeface="Courier" charset="0"/>
              </a:rPr>
              <a:t>  case 0: goto 0;</a:t>
            </a:r>
          </a:p>
          <a:p>
            <a:pPr eaLnBrk="1" hangingPunct="1"/>
            <a:r>
              <a:rPr lang="en-US" sz="1600" b="1">
                <a:solidFill>
                  <a:schemeClr val="bg1"/>
                </a:solidFill>
                <a:latin typeface="Courier" charset="0"/>
                <a:cs typeface="Courier" charset="0"/>
              </a:rPr>
              <a:t>  case 1: goto 1;</a:t>
            </a:r>
          </a:p>
          <a:p>
            <a:pPr eaLnBrk="1" hangingPunct="1"/>
            <a:r>
              <a:rPr lang="en-US" sz="1600" b="1">
                <a:solidFill>
                  <a:schemeClr val="bg1"/>
                </a:solidFill>
                <a:latin typeface="Courier" charset="0"/>
                <a:cs typeface="Courier" charset="0"/>
              </a:rPr>
              <a:t>  case 2: goto 2;	...</a:t>
            </a:r>
          </a:p>
          <a:p>
            <a:pPr eaLnBrk="1" hangingPunct="1"/>
            <a:r>
              <a:rPr lang="en-US" sz="1600" b="1">
                <a:solidFill>
                  <a:schemeClr val="bg1"/>
                </a:solidFill>
                <a:latin typeface="Courier" charset="0"/>
                <a:cs typeface="Courier" charset="0"/>
              </a:rPr>
              <a:t>  case M: goto M;</a:t>
            </a:r>
          </a:p>
          <a:p>
            <a:pPr eaLnBrk="1" hangingPunct="1"/>
            <a:r>
              <a:rPr lang="en-US" sz="1600" b="1">
                <a:solidFill>
                  <a:schemeClr val="bg1"/>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FFFF"/>
                </a:solidFill>
                <a:latin typeface="Courier" charset="0"/>
                <a:cs typeface="Courier" charset="0"/>
              </a:rPr>
              <a:t>CS(0);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FFFF"/>
                </a:solidFill>
                <a:latin typeface="Courier" charset="0"/>
                <a:cs typeface="Courier" charset="0"/>
              </a:rPr>
              <a:t>CS(1);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FFFF"/>
                </a:solidFill>
                <a:latin typeface="Courier" charset="0"/>
                <a:cs typeface="Courier" charset="0"/>
              </a:rPr>
              <a:t>CS(2);</a:t>
            </a:r>
            <a:r>
              <a:rPr lang="en-US" sz="1600" b="1">
                <a:solidFill>
                  <a:srgbClr val="FF0000"/>
                </a:solidFill>
                <a:latin typeface="Courier" charset="0"/>
                <a:cs typeface="Courier" charset="0"/>
              </a:rPr>
              <a:t>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FFFF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FFFF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FFFFFF"/>
                </a:solidFill>
                <a:latin typeface="Courier" charset="0"/>
                <a:cs typeface="Courier" charset="0"/>
              </a:rPr>
              <a:t>.</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FFFF"/>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92167"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92168"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solidFill>
                  <a:srgbClr val="0000FF"/>
                </a:solidFill>
                <a:latin typeface="Courier" charset="0"/>
                <a:cs typeface="Courier" charset="0"/>
              </a:rPr>
              <a:t>F</a:t>
            </a:r>
            <a:r>
              <a:rPr lang="en-US" sz="1800" b="1" baseline="-25000">
                <a:solidFill>
                  <a:srgbClr val="0000FF"/>
                </a:solidFill>
                <a:latin typeface="Courier" charset="0"/>
                <a:cs typeface="Courier" charset="0"/>
              </a:rPr>
              <a:t>i</a:t>
            </a:r>
            <a:r>
              <a:rPr lang="en-US" sz="1800" b="1">
                <a:solidFill>
                  <a:srgbClr val="0000FF"/>
                </a:solidFill>
                <a:latin typeface="Courier" charset="0"/>
                <a:cs typeface="Courier" charset="0"/>
              </a:rPr>
              <a:t>()</a:t>
            </a:r>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a:xfrm>
            <a:off x="0" y="0"/>
            <a:ext cx="9220200" cy="762000"/>
          </a:xfrm>
        </p:spPr>
        <p:txBody>
          <a:bodyPr/>
          <a:lstStyle/>
          <a:p>
            <a:r>
              <a:rPr lang="en-US" sz="2500">
                <a:latin typeface="Arial" charset="0"/>
                <a:cs typeface="Arial" charset="0"/>
              </a:rPr>
              <a:t>  Naïve Lazy Sequentialization:    </a:t>
            </a:r>
            <a:r>
              <a:rPr lang="en-US" sz="2000">
                <a:latin typeface="Arial" charset="0"/>
                <a:cs typeface="Arial" charset="0"/>
              </a:rPr>
              <a:t>CROSS PRODUCT SIMULATION</a:t>
            </a:r>
            <a:endParaRPr lang="en-US" sz="2500">
              <a:latin typeface="Arial" charset="0"/>
              <a:cs typeface="Arial" charset="0"/>
            </a:endParaRPr>
          </a:p>
        </p:txBody>
      </p:sp>
      <p:sp>
        <p:nvSpPr>
          <p:cNvPr id="94210"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4212" name="TextBox 30"/>
          <p:cNvSpPr txBox="1">
            <a:spLocks noChangeArrowheads="1"/>
          </p:cNvSpPr>
          <p:nvPr/>
        </p:nvSpPr>
        <p:spPr bwMode="auto">
          <a:xfrm>
            <a:off x="762000" y="1905000"/>
            <a:ext cx="3657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Arial"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r&lt;K;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(i=0; i&lt;N; i++)</a:t>
            </a:r>
          </a:p>
          <a:p>
            <a:pPr eaLnBrk="1" hangingPunct="1"/>
            <a:r>
              <a:rPr lang="en-US" sz="1600">
                <a:latin typeface="Courier" charset="0"/>
                <a:cs typeface="Courier" charset="0"/>
              </a:rPr>
              <a:t>      </a:t>
            </a:r>
            <a:r>
              <a:rPr lang="en-US" sz="1600">
                <a:solidFill>
                  <a:srgbClr val="7F7F7F"/>
                </a:solidFill>
                <a:latin typeface="Courier" charset="0"/>
                <a:cs typeface="Courier" charset="0"/>
              </a:rPr>
              <a:t>// </a:t>
            </a:r>
            <a:r>
              <a:rPr lang="en-US" sz="1600" i="1">
                <a:solidFill>
                  <a:srgbClr val="7F7F7F"/>
                </a:solidFill>
                <a:latin typeface="Courier" charset="0"/>
                <a:cs typeface="Courier" charset="0"/>
              </a:rPr>
              <a:t>simulate T</a:t>
            </a:r>
            <a:r>
              <a:rPr lang="en-US" sz="1600" i="1" baseline="-25000">
                <a:latin typeface="Courier" charset="0"/>
                <a:cs typeface="Courier" charset="0"/>
              </a:rPr>
              <a:t>i</a:t>
            </a:r>
          </a:p>
          <a:p>
            <a:pPr eaLnBrk="1" hangingPunct="1"/>
            <a:r>
              <a:rPr lang="en-US" sz="1600" b="1">
                <a:latin typeface="Courier" charset="0"/>
                <a:cs typeface="Courier" charset="0"/>
              </a:rPr>
              <a:t>      if (</a:t>
            </a:r>
            <a:r>
              <a:rPr lang="en-US" sz="1600">
                <a:latin typeface="Courier" charset="0"/>
                <a:cs typeface="Courier" charset="0"/>
              </a:rPr>
              <a:t>active</a:t>
            </a:r>
            <a:r>
              <a:rPr lang="en-US" sz="1600" i="1" baseline="-25000">
                <a:latin typeface="Courier" charset="0"/>
                <a:cs typeface="Courier" charset="0"/>
              </a:rPr>
              <a:t>i</a:t>
            </a:r>
            <a:r>
              <a:rPr lang="en-US" sz="1600">
                <a:latin typeface="Courier" charset="0"/>
                <a:cs typeface="Courier" charset="0"/>
              </a:rPr>
              <a:t>) </a:t>
            </a:r>
            <a:endParaRPr lang="en-US" sz="1600" i="1">
              <a:latin typeface="Courier" charset="0"/>
              <a:cs typeface="Courier" charset="0"/>
            </a:endParaRPr>
          </a:p>
          <a:p>
            <a:pPr eaLnBrk="1" hangingPunct="1"/>
            <a:r>
              <a:rPr lang="en-US" sz="1600" b="1">
                <a:latin typeface="Courier" charset="0"/>
                <a:cs typeface="Courier" charset="0"/>
              </a:rPr>
              <a:t>         </a:t>
            </a:r>
            <a:r>
              <a:rPr lang="en-US" sz="2000" b="1">
                <a:solidFill>
                  <a:srgbClr val="0000FF"/>
                </a:solidFill>
                <a:latin typeface="Courier" charset="0"/>
                <a:cs typeface="Courier" charset="0"/>
              </a:rPr>
              <a:t>F</a:t>
            </a:r>
            <a:r>
              <a:rPr lang="en-US" sz="2000" b="1" baseline="-25000">
                <a:solidFill>
                  <a:srgbClr val="0000FF"/>
                </a:solidFill>
                <a:latin typeface="Courier" charset="0"/>
                <a:cs typeface="Courier" charset="0"/>
              </a:rPr>
              <a:t>i</a:t>
            </a:r>
            <a:r>
              <a:rPr lang="en-US" sz="2000" b="1">
                <a:solidFill>
                  <a:srgbClr val="0000FF"/>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a:latin typeface="Courier" charset="0"/>
                <a:cs typeface="Courier" charset="0"/>
              </a:rPr>
              <a:t>}</a:t>
            </a:r>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4214"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rgbClr val="0000FF"/>
                </a:solidFill>
                <a:latin typeface="Courier" charset="0"/>
                <a:cs typeface="Courier" charset="0"/>
              </a:rPr>
              <a:t>switch(pc</a:t>
            </a:r>
            <a:r>
              <a:rPr lang="en-US" sz="1600" b="1" baseline="-25000">
                <a:solidFill>
                  <a:srgbClr val="0000FF"/>
                </a:solidFill>
                <a:latin typeface="Courier" charset="0"/>
                <a:cs typeface="Courier" charset="0"/>
              </a:rPr>
              <a:t>i</a:t>
            </a:r>
            <a:r>
              <a:rPr lang="en-US" sz="1600" b="1">
                <a:solidFill>
                  <a:srgbClr val="0000FF"/>
                </a:solidFill>
                <a:latin typeface="Courier" charset="0"/>
                <a:cs typeface="Courier" charset="0"/>
              </a:rPr>
              <a:t>) {</a:t>
            </a:r>
          </a:p>
          <a:p>
            <a:pPr eaLnBrk="1" hangingPunct="1"/>
            <a:r>
              <a:rPr lang="en-US" sz="1600" b="1">
                <a:solidFill>
                  <a:srgbClr val="0000FF"/>
                </a:solidFill>
                <a:latin typeface="Courier" charset="0"/>
                <a:cs typeface="Courier" charset="0"/>
              </a:rPr>
              <a:t>  case 0: goto 0;</a:t>
            </a:r>
          </a:p>
          <a:p>
            <a:pPr eaLnBrk="1" hangingPunct="1"/>
            <a:r>
              <a:rPr lang="en-US" sz="1600" b="1">
                <a:solidFill>
                  <a:srgbClr val="0000FF"/>
                </a:solidFill>
                <a:latin typeface="Courier" charset="0"/>
                <a:cs typeface="Courier" charset="0"/>
              </a:rPr>
              <a:t>  case 1: goto 1;</a:t>
            </a:r>
          </a:p>
          <a:p>
            <a:pPr eaLnBrk="1" hangingPunct="1"/>
            <a:r>
              <a:rPr lang="en-US" sz="1600" b="1">
                <a:solidFill>
                  <a:srgbClr val="0000FF"/>
                </a:solidFill>
                <a:latin typeface="Courier" charset="0"/>
                <a:cs typeface="Courier" charset="0"/>
              </a:rPr>
              <a:t>  case 2: goto 2;	...</a:t>
            </a:r>
          </a:p>
          <a:p>
            <a:pPr eaLnBrk="1" hangingPunct="1"/>
            <a:r>
              <a:rPr lang="en-US" sz="1600" b="1">
                <a:solidFill>
                  <a:srgbClr val="0000FF"/>
                </a:solidFill>
                <a:latin typeface="Courier" charset="0"/>
                <a:cs typeface="Courier" charset="0"/>
              </a:rPr>
              <a:t>  case M: goto M;</a:t>
            </a:r>
          </a:p>
          <a:p>
            <a:pPr eaLnBrk="1" hangingPunct="1"/>
            <a:r>
              <a:rPr lang="en-US" sz="1600" b="1">
                <a:solidFill>
                  <a:srgbClr val="0000FF"/>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a:t>
            </a:r>
            <a:r>
              <a:rPr lang="en-US" sz="1600" b="1">
                <a:solidFill>
                  <a:srgbClr val="FF0000"/>
                </a:solidFill>
                <a:latin typeface="Courier" charset="0"/>
                <a:cs typeface="Courier" charset="0"/>
              </a:rPr>
              <a:t> </a:t>
            </a:r>
            <a:r>
              <a:rPr lang="en-US" sz="1600" b="1">
                <a:solidFill>
                  <a:schemeClr val="bg1"/>
                </a:solidFill>
                <a:latin typeface="Courier" charset="0"/>
                <a:cs typeface="Courier" charset="0"/>
              </a:rPr>
              <a:t>CS(0);</a:t>
            </a:r>
            <a:r>
              <a:rPr lang="en-US" sz="1600" b="1">
                <a:solidFill>
                  <a:srgbClr val="FF0000"/>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FFFF"/>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FFFF"/>
                </a:solidFill>
                <a:latin typeface="Courier" charset="0"/>
                <a:cs typeface="Courier" charset="0"/>
              </a:rPr>
              <a:t>CS(2);</a:t>
            </a:r>
            <a:r>
              <a:rPr lang="en-US" sz="1600" b="1">
                <a:solidFill>
                  <a:srgbClr val="FF0000"/>
                </a:solidFill>
                <a:latin typeface="Courier" charset="0"/>
                <a:cs typeface="Courier" charset="0"/>
              </a:rPr>
              <a:t>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FFFF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FFFF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FFFFFF"/>
                </a:solidFill>
                <a:latin typeface="Courier" charset="0"/>
                <a:cs typeface="Courier" charset="0"/>
              </a:rPr>
              <a:t>.</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FFFF"/>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94215"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94216"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solidFill>
                  <a:srgbClr val="0000FF"/>
                </a:solidFill>
                <a:latin typeface="Courier" charset="0"/>
                <a:cs typeface="Courier" charset="0"/>
              </a:rPr>
              <a:t>F</a:t>
            </a:r>
            <a:r>
              <a:rPr lang="en-US" sz="1800" b="1" baseline="-25000">
                <a:solidFill>
                  <a:srgbClr val="0000FF"/>
                </a:solidFill>
                <a:latin typeface="Courier" charset="0"/>
                <a:cs typeface="Courier" charset="0"/>
              </a:rPr>
              <a:t>i</a:t>
            </a:r>
            <a:r>
              <a:rPr lang="en-US" sz="1800" b="1">
                <a:solidFill>
                  <a:srgbClr val="0000FF"/>
                </a:solidFill>
                <a:latin typeface="Courier" charset="0"/>
                <a:cs typeface="Courier" charset="0"/>
              </a:rPr>
              <a:t>()</a:t>
            </a:r>
          </a:p>
        </p:txBody>
      </p:sp>
      <p:sp>
        <p:nvSpPr>
          <p:cNvPr id="29" name="Curved Right Arrow 28"/>
          <p:cNvSpPr/>
          <p:nvPr/>
        </p:nvSpPr>
        <p:spPr>
          <a:xfrm>
            <a:off x="5181600" y="16764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2" name="Curved Right Arrow 31"/>
          <p:cNvSpPr/>
          <p:nvPr/>
        </p:nvSpPr>
        <p:spPr>
          <a:xfrm>
            <a:off x="5181600" y="19050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3" name="Curved Right Arrow 32"/>
          <p:cNvSpPr/>
          <p:nvPr/>
        </p:nvSpPr>
        <p:spPr>
          <a:xfrm>
            <a:off x="5181600" y="2667000"/>
            <a:ext cx="381000" cy="2286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4" name="Curved Right Arrow 33"/>
          <p:cNvSpPr/>
          <p:nvPr/>
        </p:nvSpPr>
        <p:spPr>
          <a:xfrm>
            <a:off x="5181600" y="2147888"/>
            <a:ext cx="381000" cy="1814512"/>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94221" name="TextBox 34"/>
          <p:cNvSpPr txBox="1">
            <a:spLocks noChangeArrowheads="1"/>
          </p:cNvSpPr>
          <p:nvPr/>
        </p:nvSpPr>
        <p:spPr bwMode="auto">
          <a:xfrm rot="5400000">
            <a:off x="5314950" y="397668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94222" name="TextBox 35"/>
          <p:cNvSpPr txBox="1">
            <a:spLocks noChangeArrowheads="1"/>
          </p:cNvSpPr>
          <p:nvPr/>
        </p:nvSpPr>
        <p:spPr bwMode="auto">
          <a:xfrm rot="5400000">
            <a:off x="5319713" y="21336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37" name="Left Brace 36"/>
          <p:cNvSpPr/>
          <p:nvPr/>
        </p:nvSpPr>
        <p:spPr>
          <a:xfrm rot="10800000">
            <a:off x="8153400" y="1219200"/>
            <a:ext cx="304800" cy="1676400"/>
          </a:xfrm>
          <a:prstGeom prst="leftBrace">
            <a:avLst>
              <a:gd name="adj1" fmla="val 8333"/>
              <a:gd name="adj2" fmla="val 48938"/>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p>
        </p:txBody>
      </p:sp>
      <p:sp>
        <p:nvSpPr>
          <p:cNvPr id="94224" name="TextBox 37"/>
          <p:cNvSpPr txBox="1">
            <a:spLocks noChangeArrowheads="1"/>
          </p:cNvSpPr>
          <p:nvPr/>
        </p:nvSpPr>
        <p:spPr bwMode="auto">
          <a:xfrm rot="5400000">
            <a:off x="7645400" y="1727200"/>
            <a:ext cx="2209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600" b="1">
                <a:cs typeface="Courier" charset="0"/>
              </a:rPr>
              <a:t>context-switch   resume mechanism</a:t>
            </a: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a:xfrm>
            <a:off x="0" y="0"/>
            <a:ext cx="9220200" cy="762000"/>
          </a:xfrm>
        </p:spPr>
        <p:txBody>
          <a:bodyPr/>
          <a:lstStyle/>
          <a:p>
            <a:r>
              <a:rPr lang="en-US" sz="2500">
                <a:latin typeface="Arial" charset="0"/>
                <a:cs typeface="Arial" charset="0"/>
              </a:rPr>
              <a:t>  Naïve Lazy Sequentialization:    </a:t>
            </a:r>
            <a:r>
              <a:rPr lang="en-US" sz="2000">
                <a:latin typeface="Arial" charset="0"/>
                <a:cs typeface="Arial" charset="0"/>
              </a:rPr>
              <a:t>CROSS PRODUCT SIMULATION</a:t>
            </a:r>
            <a:endParaRPr lang="en-US" sz="2500">
              <a:latin typeface="Arial" charset="0"/>
              <a:cs typeface="Arial" charset="0"/>
            </a:endParaRPr>
          </a:p>
        </p:txBody>
      </p:sp>
      <p:sp>
        <p:nvSpPr>
          <p:cNvPr id="96258"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6260" name="TextBox 30"/>
          <p:cNvSpPr txBox="1">
            <a:spLocks noChangeArrowheads="1"/>
          </p:cNvSpPr>
          <p:nvPr/>
        </p:nvSpPr>
        <p:spPr bwMode="auto">
          <a:xfrm>
            <a:off x="762000" y="1905000"/>
            <a:ext cx="3657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Arial"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r&lt;K;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(i=0; i&lt;N; i++)</a:t>
            </a:r>
          </a:p>
          <a:p>
            <a:pPr eaLnBrk="1" hangingPunct="1"/>
            <a:r>
              <a:rPr lang="en-US" sz="1600">
                <a:latin typeface="Courier" charset="0"/>
                <a:cs typeface="Courier" charset="0"/>
              </a:rPr>
              <a:t>      </a:t>
            </a:r>
            <a:r>
              <a:rPr lang="en-US" sz="1600">
                <a:solidFill>
                  <a:srgbClr val="7F7F7F"/>
                </a:solidFill>
                <a:latin typeface="Courier" charset="0"/>
                <a:cs typeface="Courier" charset="0"/>
              </a:rPr>
              <a:t>// </a:t>
            </a:r>
            <a:r>
              <a:rPr lang="en-US" sz="1600" i="1">
                <a:solidFill>
                  <a:srgbClr val="7F7F7F"/>
                </a:solidFill>
                <a:latin typeface="Courier" charset="0"/>
                <a:cs typeface="Courier" charset="0"/>
              </a:rPr>
              <a:t>simulate T</a:t>
            </a:r>
            <a:r>
              <a:rPr lang="en-US" sz="1600" i="1" baseline="-25000">
                <a:solidFill>
                  <a:srgbClr val="7F7F7F"/>
                </a:solidFill>
                <a:latin typeface="Courier" charset="0"/>
                <a:cs typeface="Courier" charset="0"/>
              </a:rPr>
              <a:t>i</a:t>
            </a:r>
          </a:p>
          <a:p>
            <a:pPr eaLnBrk="1" hangingPunct="1"/>
            <a:r>
              <a:rPr lang="en-US" sz="1600" b="1">
                <a:latin typeface="Courier" charset="0"/>
                <a:cs typeface="Courier" charset="0"/>
              </a:rPr>
              <a:t>      if (</a:t>
            </a:r>
            <a:r>
              <a:rPr lang="en-US" sz="1600">
                <a:latin typeface="Courier" charset="0"/>
                <a:cs typeface="Courier" charset="0"/>
              </a:rPr>
              <a:t>active</a:t>
            </a:r>
            <a:r>
              <a:rPr lang="en-US" sz="1600" i="1" baseline="-25000">
                <a:latin typeface="Courier" charset="0"/>
                <a:cs typeface="Courier" charset="0"/>
              </a:rPr>
              <a:t>i</a:t>
            </a:r>
            <a:r>
              <a:rPr lang="en-US" sz="1600">
                <a:latin typeface="Courier" charset="0"/>
                <a:cs typeface="Courier" charset="0"/>
              </a:rPr>
              <a:t>) </a:t>
            </a:r>
            <a:endParaRPr lang="en-US" sz="1600" i="1">
              <a:latin typeface="Courier" charset="0"/>
              <a:cs typeface="Courier" charset="0"/>
            </a:endParaRPr>
          </a:p>
          <a:p>
            <a:pPr eaLnBrk="1" hangingPunct="1"/>
            <a:r>
              <a:rPr lang="en-US" sz="1600" b="1">
                <a:latin typeface="Courier" charset="0"/>
                <a:cs typeface="Courier" charset="0"/>
              </a:rPr>
              <a:t>         </a:t>
            </a:r>
            <a:r>
              <a:rPr lang="en-US" sz="2000" b="1">
                <a:solidFill>
                  <a:srgbClr val="0000FF"/>
                </a:solidFill>
                <a:latin typeface="Courier" charset="0"/>
                <a:cs typeface="Courier" charset="0"/>
              </a:rPr>
              <a:t>F</a:t>
            </a:r>
            <a:r>
              <a:rPr lang="en-US" sz="2000" b="1" baseline="-25000">
                <a:solidFill>
                  <a:srgbClr val="0000FF"/>
                </a:solidFill>
                <a:latin typeface="Courier" charset="0"/>
                <a:cs typeface="Courier" charset="0"/>
              </a:rPr>
              <a:t>i</a:t>
            </a:r>
            <a:r>
              <a:rPr lang="en-US" sz="2000" b="1">
                <a:solidFill>
                  <a:srgbClr val="0000FF"/>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a:latin typeface="Courier" charset="0"/>
                <a:cs typeface="Courier" charset="0"/>
              </a:rPr>
              <a:t>}</a:t>
            </a:r>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6262"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rgbClr val="0000FF"/>
                </a:solidFill>
                <a:latin typeface="Courier" charset="0"/>
                <a:cs typeface="Courier" charset="0"/>
              </a:rPr>
              <a:t>switch(pc</a:t>
            </a:r>
            <a:r>
              <a:rPr lang="en-US" sz="1600" b="1" baseline="-25000">
                <a:solidFill>
                  <a:srgbClr val="0000FF"/>
                </a:solidFill>
                <a:latin typeface="Courier" charset="0"/>
                <a:cs typeface="Courier" charset="0"/>
              </a:rPr>
              <a:t>i</a:t>
            </a:r>
            <a:r>
              <a:rPr lang="en-US" sz="1600" b="1">
                <a:solidFill>
                  <a:srgbClr val="0000FF"/>
                </a:solidFill>
                <a:latin typeface="Courier" charset="0"/>
                <a:cs typeface="Courier" charset="0"/>
              </a:rPr>
              <a:t>) {</a:t>
            </a:r>
          </a:p>
          <a:p>
            <a:pPr eaLnBrk="1" hangingPunct="1"/>
            <a:r>
              <a:rPr lang="en-US" sz="1600" b="1">
                <a:solidFill>
                  <a:srgbClr val="0000FF"/>
                </a:solidFill>
                <a:latin typeface="Courier" charset="0"/>
                <a:cs typeface="Courier" charset="0"/>
              </a:rPr>
              <a:t>  case 0: goto 0;</a:t>
            </a:r>
          </a:p>
          <a:p>
            <a:pPr eaLnBrk="1" hangingPunct="1"/>
            <a:r>
              <a:rPr lang="en-US" sz="1600" b="1">
                <a:solidFill>
                  <a:srgbClr val="0000FF"/>
                </a:solidFill>
                <a:latin typeface="Courier" charset="0"/>
                <a:cs typeface="Courier" charset="0"/>
              </a:rPr>
              <a:t>  case 1: goto 1;</a:t>
            </a:r>
          </a:p>
          <a:p>
            <a:pPr eaLnBrk="1" hangingPunct="1"/>
            <a:r>
              <a:rPr lang="en-US" sz="1600" b="1">
                <a:solidFill>
                  <a:srgbClr val="0000FF"/>
                </a:solidFill>
                <a:latin typeface="Courier" charset="0"/>
                <a:cs typeface="Courier" charset="0"/>
              </a:rPr>
              <a:t>  case 2: goto 2;	...</a:t>
            </a:r>
          </a:p>
          <a:p>
            <a:pPr eaLnBrk="1" hangingPunct="1"/>
            <a:r>
              <a:rPr lang="en-US" sz="1600" b="1">
                <a:solidFill>
                  <a:srgbClr val="0000FF"/>
                </a:solidFill>
                <a:latin typeface="Courier" charset="0"/>
                <a:cs typeface="Courier" charset="0"/>
              </a:rPr>
              <a:t>  case M: goto M;</a:t>
            </a:r>
          </a:p>
          <a:p>
            <a:pPr eaLnBrk="1" hangingPunct="1"/>
            <a:r>
              <a:rPr lang="en-US" sz="1600" b="1">
                <a:solidFill>
                  <a:srgbClr val="0000FF"/>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96263"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96264"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solidFill>
                  <a:srgbClr val="0000FF"/>
                </a:solidFill>
                <a:latin typeface="Courier" charset="0"/>
                <a:cs typeface="Courier" charset="0"/>
              </a:rPr>
              <a:t>F</a:t>
            </a:r>
            <a:r>
              <a:rPr lang="en-US" sz="1800" b="1" baseline="-25000">
                <a:solidFill>
                  <a:srgbClr val="0000FF"/>
                </a:solidFill>
                <a:latin typeface="Courier" charset="0"/>
                <a:cs typeface="Courier" charset="0"/>
              </a:rPr>
              <a:t>i</a:t>
            </a:r>
            <a:r>
              <a:rPr lang="en-US" sz="1800" b="1">
                <a:solidFill>
                  <a:srgbClr val="0000FF"/>
                </a:solidFill>
                <a:latin typeface="Courier" charset="0"/>
                <a:cs typeface="Courier" charset="0"/>
              </a:rPr>
              <a:t>()</a:t>
            </a:r>
          </a:p>
        </p:txBody>
      </p:sp>
      <p:sp>
        <p:nvSpPr>
          <p:cNvPr id="19" name="Curved Right Arrow 18"/>
          <p:cNvSpPr/>
          <p:nvPr/>
        </p:nvSpPr>
        <p:spPr>
          <a:xfrm flipH="1">
            <a:off x="8105775" y="3381375"/>
            <a:ext cx="381000" cy="1952625"/>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0" name="Curved Right Arrow 19"/>
          <p:cNvSpPr/>
          <p:nvPr/>
        </p:nvSpPr>
        <p:spPr>
          <a:xfrm flipH="1">
            <a:off x="8105775" y="3624263"/>
            <a:ext cx="381000" cy="1709737"/>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2" name="Curved Right Arrow 21"/>
          <p:cNvSpPr/>
          <p:nvPr/>
        </p:nvSpPr>
        <p:spPr>
          <a:xfrm flipH="1">
            <a:off x="8102600" y="3848100"/>
            <a:ext cx="381000" cy="14097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3" name="Curved Right Arrow 22"/>
          <p:cNvSpPr/>
          <p:nvPr/>
        </p:nvSpPr>
        <p:spPr>
          <a:xfrm flipH="1">
            <a:off x="8094663" y="4648200"/>
            <a:ext cx="211137" cy="508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96269" name="TextBox 23"/>
          <p:cNvSpPr txBox="1">
            <a:spLocks noChangeArrowheads="1"/>
          </p:cNvSpPr>
          <p:nvPr/>
        </p:nvSpPr>
        <p:spPr bwMode="auto">
          <a:xfrm rot="5400000">
            <a:off x="8034338" y="39878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29" name="Curved Right Arrow 28"/>
          <p:cNvSpPr/>
          <p:nvPr/>
        </p:nvSpPr>
        <p:spPr>
          <a:xfrm>
            <a:off x="5181600" y="16764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2" name="Curved Right Arrow 31"/>
          <p:cNvSpPr/>
          <p:nvPr/>
        </p:nvSpPr>
        <p:spPr>
          <a:xfrm>
            <a:off x="5181600" y="19050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3" name="Curved Right Arrow 32"/>
          <p:cNvSpPr/>
          <p:nvPr/>
        </p:nvSpPr>
        <p:spPr>
          <a:xfrm>
            <a:off x="5181600" y="2667000"/>
            <a:ext cx="381000" cy="2286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4" name="Curved Right Arrow 33"/>
          <p:cNvSpPr/>
          <p:nvPr/>
        </p:nvSpPr>
        <p:spPr>
          <a:xfrm>
            <a:off x="5181600" y="2147888"/>
            <a:ext cx="381000" cy="1814512"/>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96274" name="TextBox 34"/>
          <p:cNvSpPr txBox="1">
            <a:spLocks noChangeArrowheads="1"/>
          </p:cNvSpPr>
          <p:nvPr/>
        </p:nvSpPr>
        <p:spPr bwMode="auto">
          <a:xfrm rot="5400000">
            <a:off x="5314950" y="397668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96275" name="TextBox 35"/>
          <p:cNvSpPr txBox="1">
            <a:spLocks noChangeArrowheads="1"/>
          </p:cNvSpPr>
          <p:nvPr/>
        </p:nvSpPr>
        <p:spPr bwMode="auto">
          <a:xfrm rot="5400000">
            <a:off x="5319713" y="21336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4" name="Up Arrow Callout 3"/>
          <p:cNvSpPr/>
          <p:nvPr/>
        </p:nvSpPr>
        <p:spPr>
          <a:xfrm>
            <a:off x="4038600" y="5029200"/>
            <a:ext cx="4876800" cy="1600200"/>
          </a:xfrm>
          <a:prstGeom prst="upArrowCallout">
            <a:avLst>
              <a:gd name="adj1" fmla="val 26379"/>
              <a:gd name="adj2" fmla="val 28362"/>
              <a:gd name="adj3" fmla="val 12268"/>
              <a:gd name="adj4" fmla="val 69783"/>
            </a:avLst>
          </a:prstGeom>
          <a:solidFill>
            <a:srgbClr val="FFCC00"/>
          </a:solidFill>
          <a:ln>
            <a:solidFill>
              <a:srgbClr val="FFCC00"/>
            </a:solid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it-IT" b="1" dirty="0">
                <a:solidFill>
                  <a:schemeClr val="tx1"/>
                </a:solidFill>
                <a:ea typeface="ＭＳ Ｐゴシック" pitchFamily="34" charset="-128"/>
                <a:cs typeface="Courier"/>
              </a:rPr>
              <a:t>Context-switch simulation:</a:t>
            </a:r>
          </a:p>
          <a:p>
            <a:pPr>
              <a:defRPr/>
            </a:pPr>
            <a:r>
              <a:rPr lang="en-US" altLang="it-IT" dirty="0">
                <a:latin typeface="Courier"/>
                <a:ea typeface="ＭＳ Ｐゴシック" pitchFamily="34" charset="-128"/>
                <a:cs typeface="Courier"/>
              </a:rPr>
              <a:t>    </a:t>
            </a:r>
            <a:r>
              <a:rPr lang="en-US" altLang="it-IT" dirty="0">
                <a:solidFill>
                  <a:srgbClr val="FF0000"/>
                </a:solidFill>
                <a:latin typeface="Courier"/>
                <a:ea typeface="ＭＳ Ｐゴシック" pitchFamily="34" charset="-128"/>
                <a:cs typeface="Courier"/>
              </a:rPr>
              <a:t>#define </a:t>
            </a:r>
            <a:r>
              <a:rPr lang="en-US" altLang="it-IT" b="1" dirty="0">
                <a:solidFill>
                  <a:srgbClr val="FF0000"/>
                </a:solidFill>
                <a:latin typeface="Courier"/>
                <a:ea typeface="ＭＳ Ｐゴシック" pitchFamily="34" charset="-128"/>
                <a:cs typeface="Courier"/>
              </a:rPr>
              <a:t>CS(j)</a:t>
            </a:r>
          </a:p>
          <a:p>
            <a:pPr>
              <a:defRPr/>
            </a:pPr>
            <a:r>
              <a:rPr lang="en-US" altLang="it-IT" sz="2000" dirty="0">
                <a:solidFill>
                  <a:srgbClr val="FF0000"/>
                </a:solidFill>
                <a:latin typeface="Courier"/>
                <a:ea typeface="ＭＳ Ｐゴシック" pitchFamily="34" charset="-128"/>
                <a:cs typeface="Courier"/>
              </a:rPr>
              <a:t>     if (*) { </a:t>
            </a:r>
            <a:r>
              <a:rPr lang="en-US" altLang="it-IT" sz="2000" dirty="0" err="1">
                <a:solidFill>
                  <a:srgbClr val="FF0000"/>
                </a:solidFill>
                <a:latin typeface="Courier"/>
                <a:ea typeface="ＭＳ Ｐゴシック" pitchFamily="34" charset="-128"/>
                <a:cs typeface="Courier"/>
              </a:rPr>
              <a:t>pc</a:t>
            </a:r>
            <a:r>
              <a:rPr lang="en-US" altLang="it-IT" sz="2000" baseline="-25000" dirty="0" err="1">
                <a:solidFill>
                  <a:srgbClr val="FF0000"/>
                </a:solidFill>
                <a:latin typeface="Courier"/>
                <a:ea typeface="ＭＳ Ｐゴシック" pitchFamily="34" charset="-128"/>
                <a:cs typeface="Courier"/>
              </a:rPr>
              <a:t>i</a:t>
            </a:r>
            <a:r>
              <a:rPr lang="en-US" altLang="it-IT" sz="2000" dirty="0">
                <a:solidFill>
                  <a:srgbClr val="FF0000"/>
                </a:solidFill>
                <a:latin typeface="Courier"/>
                <a:ea typeface="ＭＳ Ｐゴシック" pitchFamily="34" charset="-128"/>
                <a:cs typeface="Courier"/>
              </a:rPr>
              <a:t>=j; return; }</a:t>
            </a:r>
            <a:endParaRPr lang="en-US" sz="2000" baseline="-25000" dirty="0">
              <a:latin typeface="Courier"/>
              <a:cs typeface="Courier"/>
            </a:endParaRP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a:xfrm>
            <a:off x="0" y="0"/>
            <a:ext cx="9220200" cy="762000"/>
          </a:xfrm>
        </p:spPr>
        <p:txBody>
          <a:bodyPr/>
          <a:lstStyle/>
          <a:p>
            <a:r>
              <a:rPr lang="en-US" sz="2500">
                <a:latin typeface="Arial" charset="0"/>
                <a:cs typeface="Arial" charset="0"/>
              </a:rPr>
              <a:t>  Naïve Lazy Sequentialization:    </a:t>
            </a:r>
            <a:r>
              <a:rPr lang="en-US" sz="2000">
                <a:latin typeface="Arial" charset="0"/>
                <a:cs typeface="Arial" charset="0"/>
              </a:rPr>
              <a:t>CROSS PRODUCT SIMULATION</a:t>
            </a:r>
            <a:endParaRPr lang="en-US" sz="2500">
              <a:latin typeface="Arial" charset="0"/>
              <a:cs typeface="Arial" charset="0"/>
            </a:endParaRPr>
          </a:p>
        </p:txBody>
      </p:sp>
      <p:sp>
        <p:nvSpPr>
          <p:cNvPr id="98306"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8308" name="TextBox 30"/>
          <p:cNvSpPr txBox="1">
            <a:spLocks noChangeArrowheads="1"/>
          </p:cNvSpPr>
          <p:nvPr/>
        </p:nvSpPr>
        <p:spPr bwMode="auto">
          <a:xfrm>
            <a:off x="762000" y="1905000"/>
            <a:ext cx="3657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Arial"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r&lt;K;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(i=0; i&lt;N; i++)</a:t>
            </a:r>
          </a:p>
          <a:p>
            <a:pPr eaLnBrk="1" hangingPunct="1"/>
            <a:r>
              <a:rPr lang="en-US" sz="1600">
                <a:latin typeface="Courier" charset="0"/>
                <a:cs typeface="Courier" charset="0"/>
              </a:rPr>
              <a:t>      </a:t>
            </a:r>
            <a:r>
              <a:rPr lang="en-US" sz="1600">
                <a:solidFill>
                  <a:srgbClr val="7F7F7F"/>
                </a:solidFill>
                <a:latin typeface="Courier" charset="0"/>
                <a:cs typeface="Courier" charset="0"/>
              </a:rPr>
              <a:t>// </a:t>
            </a:r>
            <a:r>
              <a:rPr lang="en-US" sz="1600" i="1">
                <a:solidFill>
                  <a:srgbClr val="7F7F7F"/>
                </a:solidFill>
                <a:latin typeface="Courier" charset="0"/>
                <a:cs typeface="Courier" charset="0"/>
              </a:rPr>
              <a:t>simulate T</a:t>
            </a:r>
            <a:r>
              <a:rPr lang="en-US" sz="1600" i="1" baseline="-25000">
                <a:solidFill>
                  <a:srgbClr val="7F7F7F"/>
                </a:solidFill>
                <a:latin typeface="Courier" charset="0"/>
                <a:cs typeface="Courier" charset="0"/>
              </a:rPr>
              <a:t>i</a:t>
            </a:r>
          </a:p>
          <a:p>
            <a:pPr eaLnBrk="1" hangingPunct="1"/>
            <a:r>
              <a:rPr lang="en-US" sz="1600" b="1">
                <a:latin typeface="Courier" charset="0"/>
                <a:cs typeface="Courier" charset="0"/>
              </a:rPr>
              <a:t>      if (</a:t>
            </a:r>
            <a:r>
              <a:rPr lang="en-US" sz="1600">
                <a:latin typeface="Courier" charset="0"/>
                <a:cs typeface="Courier" charset="0"/>
              </a:rPr>
              <a:t>active</a:t>
            </a:r>
            <a:r>
              <a:rPr lang="en-US" sz="1600" i="1" baseline="-25000">
                <a:latin typeface="Courier" charset="0"/>
                <a:cs typeface="Courier" charset="0"/>
              </a:rPr>
              <a:t>i</a:t>
            </a:r>
            <a:r>
              <a:rPr lang="en-US" sz="1600">
                <a:latin typeface="Courier" charset="0"/>
                <a:cs typeface="Courier" charset="0"/>
              </a:rPr>
              <a:t>) </a:t>
            </a:r>
            <a:endParaRPr lang="en-US" sz="1600" i="1">
              <a:latin typeface="Courier" charset="0"/>
              <a:cs typeface="Courier" charset="0"/>
            </a:endParaRPr>
          </a:p>
          <a:p>
            <a:pPr eaLnBrk="1" hangingPunct="1"/>
            <a:r>
              <a:rPr lang="en-US" sz="1600" b="1">
                <a:latin typeface="Courier" charset="0"/>
                <a:cs typeface="Courier" charset="0"/>
              </a:rPr>
              <a:t>         </a:t>
            </a:r>
            <a:r>
              <a:rPr lang="en-US" sz="2000" b="1">
                <a:solidFill>
                  <a:srgbClr val="0000FF"/>
                </a:solidFill>
                <a:latin typeface="Courier" charset="0"/>
                <a:cs typeface="Courier" charset="0"/>
              </a:rPr>
              <a:t>F</a:t>
            </a:r>
            <a:r>
              <a:rPr lang="en-US" sz="2000" b="1" baseline="-25000">
                <a:solidFill>
                  <a:srgbClr val="0000FF"/>
                </a:solidFill>
                <a:latin typeface="Courier" charset="0"/>
                <a:cs typeface="Courier" charset="0"/>
              </a:rPr>
              <a:t>i</a:t>
            </a:r>
            <a:r>
              <a:rPr lang="en-US" sz="2000" b="1">
                <a:solidFill>
                  <a:srgbClr val="0000FF"/>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a:latin typeface="Courier" charset="0"/>
                <a:cs typeface="Courier" charset="0"/>
              </a:rPr>
              <a:t>}</a:t>
            </a:r>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8310"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rgbClr val="0000FF"/>
                </a:solidFill>
                <a:latin typeface="Courier" charset="0"/>
                <a:cs typeface="Courier" charset="0"/>
              </a:rPr>
              <a:t>switch(pc</a:t>
            </a:r>
            <a:r>
              <a:rPr lang="en-US" sz="1600" b="1" baseline="-25000">
                <a:solidFill>
                  <a:srgbClr val="0000FF"/>
                </a:solidFill>
                <a:latin typeface="Courier" charset="0"/>
                <a:cs typeface="Courier" charset="0"/>
              </a:rPr>
              <a:t>i</a:t>
            </a:r>
            <a:r>
              <a:rPr lang="en-US" sz="1600" b="1">
                <a:solidFill>
                  <a:srgbClr val="0000FF"/>
                </a:solidFill>
                <a:latin typeface="Courier" charset="0"/>
                <a:cs typeface="Courier" charset="0"/>
              </a:rPr>
              <a:t>) {</a:t>
            </a:r>
          </a:p>
          <a:p>
            <a:pPr eaLnBrk="1" hangingPunct="1"/>
            <a:r>
              <a:rPr lang="en-US" sz="1600" b="1">
                <a:solidFill>
                  <a:srgbClr val="0000FF"/>
                </a:solidFill>
                <a:latin typeface="Courier" charset="0"/>
                <a:cs typeface="Courier" charset="0"/>
              </a:rPr>
              <a:t>  case 0: goto 0;</a:t>
            </a:r>
          </a:p>
          <a:p>
            <a:pPr eaLnBrk="1" hangingPunct="1"/>
            <a:r>
              <a:rPr lang="en-US" sz="1600" b="1">
                <a:solidFill>
                  <a:srgbClr val="0000FF"/>
                </a:solidFill>
                <a:latin typeface="Courier" charset="0"/>
                <a:cs typeface="Courier" charset="0"/>
              </a:rPr>
              <a:t>  case 1: goto 1;</a:t>
            </a:r>
          </a:p>
          <a:p>
            <a:pPr eaLnBrk="1" hangingPunct="1"/>
            <a:r>
              <a:rPr lang="en-US" sz="1600" b="1">
                <a:solidFill>
                  <a:srgbClr val="0000FF"/>
                </a:solidFill>
                <a:latin typeface="Courier" charset="0"/>
                <a:cs typeface="Courier" charset="0"/>
              </a:rPr>
              <a:t>  case 2: goto 2;	...</a:t>
            </a:r>
          </a:p>
          <a:p>
            <a:pPr eaLnBrk="1" hangingPunct="1"/>
            <a:r>
              <a:rPr lang="en-US" sz="1600" b="1">
                <a:solidFill>
                  <a:srgbClr val="0000FF"/>
                </a:solidFill>
                <a:latin typeface="Courier" charset="0"/>
                <a:cs typeface="Courier" charset="0"/>
              </a:rPr>
              <a:t>  case M: goto M;</a:t>
            </a:r>
          </a:p>
          <a:p>
            <a:pPr eaLnBrk="1" hangingPunct="1"/>
            <a:r>
              <a:rPr lang="en-US" sz="1600" b="1">
                <a:solidFill>
                  <a:srgbClr val="0000FF"/>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98311"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98312"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solidFill>
                  <a:srgbClr val="0000FF"/>
                </a:solidFill>
                <a:latin typeface="Courier" charset="0"/>
                <a:cs typeface="Courier" charset="0"/>
              </a:rPr>
              <a:t>F</a:t>
            </a:r>
            <a:r>
              <a:rPr lang="en-US" sz="1800" b="1" baseline="-25000">
                <a:solidFill>
                  <a:srgbClr val="0000FF"/>
                </a:solidFill>
                <a:latin typeface="Courier" charset="0"/>
                <a:cs typeface="Courier" charset="0"/>
              </a:rPr>
              <a:t>i</a:t>
            </a:r>
            <a:r>
              <a:rPr lang="en-US" sz="1800" b="1">
                <a:solidFill>
                  <a:srgbClr val="0000FF"/>
                </a:solidFill>
                <a:latin typeface="Courier" charset="0"/>
                <a:cs typeface="Courier" charset="0"/>
              </a:rPr>
              <a:t>()</a:t>
            </a:r>
          </a:p>
        </p:txBody>
      </p:sp>
      <p:sp>
        <p:nvSpPr>
          <p:cNvPr id="19" name="Curved Right Arrow 18"/>
          <p:cNvSpPr/>
          <p:nvPr/>
        </p:nvSpPr>
        <p:spPr>
          <a:xfrm flipH="1">
            <a:off x="8105775" y="3381375"/>
            <a:ext cx="381000" cy="1952625"/>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0" name="Curved Right Arrow 19"/>
          <p:cNvSpPr/>
          <p:nvPr/>
        </p:nvSpPr>
        <p:spPr>
          <a:xfrm flipH="1">
            <a:off x="8105775" y="3624263"/>
            <a:ext cx="381000" cy="1709737"/>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2" name="Curved Right Arrow 21"/>
          <p:cNvSpPr/>
          <p:nvPr/>
        </p:nvSpPr>
        <p:spPr>
          <a:xfrm flipH="1">
            <a:off x="8102600" y="3848100"/>
            <a:ext cx="381000" cy="14097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3" name="Curved Right Arrow 22"/>
          <p:cNvSpPr/>
          <p:nvPr/>
        </p:nvSpPr>
        <p:spPr>
          <a:xfrm flipH="1">
            <a:off x="8094663" y="4648200"/>
            <a:ext cx="211137" cy="508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98317" name="TextBox 23"/>
          <p:cNvSpPr txBox="1">
            <a:spLocks noChangeArrowheads="1"/>
          </p:cNvSpPr>
          <p:nvPr/>
        </p:nvSpPr>
        <p:spPr bwMode="auto">
          <a:xfrm rot="5400000">
            <a:off x="8034338" y="39878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29" name="Curved Right Arrow 28"/>
          <p:cNvSpPr/>
          <p:nvPr/>
        </p:nvSpPr>
        <p:spPr>
          <a:xfrm>
            <a:off x="5181600" y="16764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2" name="Curved Right Arrow 31"/>
          <p:cNvSpPr/>
          <p:nvPr/>
        </p:nvSpPr>
        <p:spPr>
          <a:xfrm>
            <a:off x="5181600" y="19050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3" name="Curved Right Arrow 32"/>
          <p:cNvSpPr/>
          <p:nvPr/>
        </p:nvSpPr>
        <p:spPr>
          <a:xfrm>
            <a:off x="5181600" y="2667000"/>
            <a:ext cx="381000" cy="2286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4" name="Curved Right Arrow 33"/>
          <p:cNvSpPr/>
          <p:nvPr/>
        </p:nvSpPr>
        <p:spPr>
          <a:xfrm>
            <a:off x="5181600" y="2147888"/>
            <a:ext cx="381000" cy="1814512"/>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98322" name="TextBox 34"/>
          <p:cNvSpPr txBox="1">
            <a:spLocks noChangeArrowheads="1"/>
          </p:cNvSpPr>
          <p:nvPr/>
        </p:nvSpPr>
        <p:spPr bwMode="auto">
          <a:xfrm rot="5400000">
            <a:off x="5314950" y="397668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98323" name="TextBox 35"/>
          <p:cNvSpPr txBox="1">
            <a:spLocks noChangeArrowheads="1"/>
          </p:cNvSpPr>
          <p:nvPr/>
        </p:nvSpPr>
        <p:spPr bwMode="auto">
          <a:xfrm rot="5400000">
            <a:off x="5319713" y="21336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a:xfrm>
            <a:off x="0" y="0"/>
            <a:ext cx="9220200" cy="762000"/>
          </a:xfrm>
        </p:spPr>
        <p:txBody>
          <a:bodyPr/>
          <a:lstStyle/>
          <a:p>
            <a:r>
              <a:rPr lang="en-US" sz="2500">
                <a:latin typeface="Arial" charset="0"/>
                <a:cs typeface="Arial" charset="0"/>
              </a:rPr>
              <a:t>  Naïve Lazy Sequentialization:    </a:t>
            </a:r>
            <a:r>
              <a:rPr lang="en-US" sz="2000">
                <a:latin typeface="Arial" charset="0"/>
                <a:cs typeface="Arial" charset="0"/>
              </a:rPr>
              <a:t>CROSS PRODUCT SIMULATION</a:t>
            </a:r>
            <a:endParaRPr lang="en-US" sz="2500">
              <a:latin typeface="Arial" charset="0"/>
              <a:cs typeface="Arial" charset="0"/>
            </a:endParaRPr>
          </a:p>
        </p:txBody>
      </p:sp>
      <p:sp>
        <p:nvSpPr>
          <p:cNvPr id="100354" name="Content Placeholder 2"/>
          <p:cNvSpPr>
            <a:spLocks noGrp="1"/>
          </p:cNvSpPr>
          <p:nvPr>
            <p:ph idx="1"/>
          </p:nvPr>
        </p:nvSpPr>
        <p:spPr bwMode="auto">
          <a:xfrm>
            <a:off x="152400" y="98425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0356" name="TextBox 30"/>
          <p:cNvSpPr txBox="1">
            <a:spLocks noChangeArrowheads="1"/>
          </p:cNvSpPr>
          <p:nvPr/>
        </p:nvSpPr>
        <p:spPr bwMode="auto">
          <a:xfrm>
            <a:off x="533400" y="2133600"/>
            <a:ext cx="36576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pc</a:t>
            </a:r>
            <a:r>
              <a:rPr lang="en-US" sz="1600" baseline="-25000">
                <a:latin typeface="Courier" charset="0"/>
                <a:cs typeface="Courier" charset="0"/>
              </a:rPr>
              <a:t>1</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local</a:t>
            </a:r>
            <a:r>
              <a:rPr lang="en-US" sz="1600" baseline="-25000">
                <a:latin typeface="Courier" charset="0"/>
                <a:cs typeface="Courier" charset="0"/>
              </a:rPr>
              <a:t>1</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Arial"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r&lt;R;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a:t>
            </a:r>
            <a:r>
              <a:rPr lang="en-US" sz="1600" i="1">
                <a:latin typeface="Courier" charset="0"/>
                <a:cs typeface="Courier" charset="0"/>
              </a:rPr>
              <a:t>(k=0; k&lt;N; k++)</a:t>
            </a:r>
            <a:endParaRPr lang="en-US" sz="1600">
              <a:latin typeface="Courier" charset="0"/>
              <a:cs typeface="Courier" charset="0"/>
            </a:endParaRPr>
          </a:p>
          <a:p>
            <a:pPr eaLnBrk="1" hangingPunct="1"/>
            <a:r>
              <a:rPr lang="en-US" sz="1600">
                <a:latin typeface="Courier" charset="0"/>
                <a:cs typeface="Courier" charset="0"/>
              </a:rPr>
              <a:t>      // </a:t>
            </a:r>
            <a:r>
              <a:rPr lang="en-US" sz="1600" i="1">
                <a:latin typeface="Courier" charset="0"/>
                <a:cs typeface="Courier" charset="0"/>
              </a:rPr>
              <a:t>simulate T</a:t>
            </a:r>
            <a:r>
              <a:rPr lang="en-US" sz="1600" i="1" baseline="-25000">
                <a:latin typeface="Courier" charset="0"/>
                <a:cs typeface="Courier" charset="0"/>
              </a:rPr>
              <a:t>k</a:t>
            </a:r>
            <a:endParaRPr lang="en-US" sz="1600" i="1">
              <a:latin typeface="Courier" charset="0"/>
              <a:cs typeface="Courier" charset="0"/>
            </a:endParaRPr>
          </a:p>
          <a:p>
            <a:pPr eaLnBrk="1" hangingPunct="1"/>
            <a:r>
              <a:rPr lang="en-US" sz="1600" b="1">
                <a:latin typeface="Courier" charset="0"/>
                <a:cs typeface="Courier" charset="0"/>
              </a:rPr>
              <a:t>      </a:t>
            </a:r>
            <a:r>
              <a:rPr lang="en-US" sz="2000" b="1">
                <a:solidFill>
                  <a:srgbClr val="0000FF"/>
                </a:solidFill>
                <a:latin typeface="Courier" charset="0"/>
                <a:cs typeface="Courier" charset="0"/>
              </a:rPr>
              <a:t>F</a:t>
            </a:r>
            <a:r>
              <a:rPr lang="en-US" sz="2000" b="1" baseline="-25000">
                <a:solidFill>
                  <a:srgbClr val="0000FF"/>
                </a:solidFill>
                <a:latin typeface="Courier" charset="0"/>
                <a:cs typeface="Courier" charset="0"/>
              </a:rPr>
              <a:t>k</a:t>
            </a:r>
            <a:r>
              <a:rPr lang="en-US" sz="2000" b="1">
                <a:solidFill>
                  <a:srgbClr val="0000FF"/>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a:latin typeface="Courier" charset="0"/>
                <a:cs typeface="Courier" charset="0"/>
              </a:rPr>
              <a:t>}</a:t>
            </a:r>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0358"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rgbClr val="0000FF"/>
                </a:solidFill>
                <a:latin typeface="Courier" charset="0"/>
                <a:cs typeface="Courier" charset="0"/>
              </a:rPr>
              <a:t>switch(pc</a:t>
            </a:r>
            <a:r>
              <a:rPr lang="en-US" sz="1600" b="1" baseline="-25000">
                <a:solidFill>
                  <a:srgbClr val="0000FF"/>
                </a:solidFill>
                <a:latin typeface="Courier" charset="0"/>
                <a:cs typeface="Courier" charset="0"/>
              </a:rPr>
              <a:t>i</a:t>
            </a:r>
            <a:r>
              <a:rPr lang="en-US" sz="1600" b="1">
                <a:solidFill>
                  <a:srgbClr val="0000FF"/>
                </a:solidFill>
                <a:latin typeface="Courier" charset="0"/>
                <a:cs typeface="Courier" charset="0"/>
              </a:rPr>
              <a:t>) {</a:t>
            </a:r>
          </a:p>
          <a:p>
            <a:pPr eaLnBrk="1" hangingPunct="1"/>
            <a:r>
              <a:rPr lang="en-US" sz="1600" b="1">
                <a:solidFill>
                  <a:srgbClr val="0000FF"/>
                </a:solidFill>
                <a:latin typeface="Courier" charset="0"/>
                <a:cs typeface="Courier" charset="0"/>
              </a:rPr>
              <a:t>  case 0: goto 0;</a:t>
            </a:r>
          </a:p>
          <a:p>
            <a:pPr eaLnBrk="1" hangingPunct="1"/>
            <a:r>
              <a:rPr lang="en-US" sz="1600" b="1">
                <a:solidFill>
                  <a:srgbClr val="0000FF"/>
                </a:solidFill>
                <a:latin typeface="Courier" charset="0"/>
                <a:cs typeface="Courier" charset="0"/>
              </a:rPr>
              <a:t>  case 1: goto 1;</a:t>
            </a:r>
          </a:p>
          <a:p>
            <a:pPr eaLnBrk="1" hangingPunct="1"/>
            <a:r>
              <a:rPr lang="en-US" sz="1600" b="1">
                <a:solidFill>
                  <a:srgbClr val="0000FF"/>
                </a:solidFill>
                <a:latin typeface="Courier" charset="0"/>
                <a:cs typeface="Courier" charset="0"/>
              </a:rPr>
              <a:t>  case 2: goto 2;	...</a:t>
            </a:r>
          </a:p>
          <a:p>
            <a:pPr eaLnBrk="1" hangingPunct="1"/>
            <a:r>
              <a:rPr lang="en-US" sz="1600" b="1">
                <a:solidFill>
                  <a:srgbClr val="0000FF"/>
                </a:solidFill>
                <a:latin typeface="Courier" charset="0"/>
                <a:cs typeface="Courier" charset="0"/>
              </a:rPr>
              <a:t>  case M: goto M;</a:t>
            </a:r>
          </a:p>
          <a:p>
            <a:pPr eaLnBrk="1" hangingPunct="1"/>
            <a:r>
              <a:rPr lang="en-US" sz="1600" b="1">
                <a:solidFill>
                  <a:srgbClr val="0000FF"/>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100359"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19" name="Curved Right Arrow 18"/>
          <p:cNvSpPr/>
          <p:nvPr/>
        </p:nvSpPr>
        <p:spPr>
          <a:xfrm flipH="1">
            <a:off x="8105775" y="3381375"/>
            <a:ext cx="381000" cy="1952625"/>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0" name="Curved Right Arrow 19"/>
          <p:cNvSpPr/>
          <p:nvPr/>
        </p:nvSpPr>
        <p:spPr>
          <a:xfrm flipH="1">
            <a:off x="8105775" y="3624263"/>
            <a:ext cx="381000" cy="1709737"/>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2" name="Curved Right Arrow 21"/>
          <p:cNvSpPr/>
          <p:nvPr/>
        </p:nvSpPr>
        <p:spPr>
          <a:xfrm flipH="1">
            <a:off x="8102600" y="3848100"/>
            <a:ext cx="381000" cy="14097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3" name="Curved Right Arrow 22"/>
          <p:cNvSpPr/>
          <p:nvPr/>
        </p:nvSpPr>
        <p:spPr>
          <a:xfrm flipH="1">
            <a:off x="8094663" y="4648200"/>
            <a:ext cx="211137" cy="508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4" name="TextBox 23"/>
          <p:cNvSpPr txBox="1">
            <a:spLocks noChangeArrowheads="1"/>
          </p:cNvSpPr>
          <p:nvPr/>
        </p:nvSpPr>
        <p:spPr bwMode="auto">
          <a:xfrm rot="5400000">
            <a:off x="8034338" y="39878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29" name="Curved Right Arrow 28"/>
          <p:cNvSpPr/>
          <p:nvPr/>
        </p:nvSpPr>
        <p:spPr>
          <a:xfrm>
            <a:off x="5181600" y="16764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2" name="Curved Right Arrow 31"/>
          <p:cNvSpPr/>
          <p:nvPr/>
        </p:nvSpPr>
        <p:spPr>
          <a:xfrm>
            <a:off x="5181600" y="19050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3" name="Curved Right Arrow 32"/>
          <p:cNvSpPr/>
          <p:nvPr/>
        </p:nvSpPr>
        <p:spPr>
          <a:xfrm>
            <a:off x="5181600" y="2667000"/>
            <a:ext cx="381000" cy="2286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4" name="Curved Right Arrow 33"/>
          <p:cNvSpPr/>
          <p:nvPr/>
        </p:nvSpPr>
        <p:spPr>
          <a:xfrm>
            <a:off x="5181600" y="2147888"/>
            <a:ext cx="381000" cy="1814512"/>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35" name="TextBox 34"/>
          <p:cNvSpPr txBox="1">
            <a:spLocks noChangeArrowheads="1"/>
          </p:cNvSpPr>
          <p:nvPr/>
        </p:nvSpPr>
        <p:spPr bwMode="auto">
          <a:xfrm rot="5400000">
            <a:off x="5314950" y="397668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36" name="TextBox 35"/>
          <p:cNvSpPr txBox="1">
            <a:spLocks noChangeArrowheads="1"/>
          </p:cNvSpPr>
          <p:nvPr/>
        </p:nvSpPr>
        <p:spPr bwMode="auto">
          <a:xfrm rot="5400000">
            <a:off x="5319713" y="21336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5" name="Right Arrow Callout 4"/>
          <p:cNvSpPr/>
          <p:nvPr/>
        </p:nvSpPr>
        <p:spPr>
          <a:xfrm>
            <a:off x="304800" y="1676400"/>
            <a:ext cx="4648200" cy="3810000"/>
          </a:xfrm>
          <a:prstGeom prst="rightArrowCallout">
            <a:avLst>
              <a:gd name="adj1" fmla="val 19075"/>
              <a:gd name="adj2" fmla="val 25000"/>
              <a:gd name="adj3" fmla="val 12407"/>
              <a:gd name="adj4" fmla="val 85582"/>
            </a:avLst>
          </a:prstGeom>
          <a:solidFill>
            <a:srgbClr val="FFFF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400" b="1" dirty="0">
              <a:solidFill>
                <a:schemeClr val="tx1"/>
              </a:solidFill>
            </a:endParaRPr>
          </a:p>
          <a:p>
            <a:pPr algn="ctr">
              <a:defRPr/>
            </a:pPr>
            <a:endParaRPr lang="en-US" sz="2400" b="1" dirty="0">
              <a:solidFill>
                <a:schemeClr val="tx1"/>
              </a:solidFill>
            </a:endParaRPr>
          </a:p>
          <a:p>
            <a:pPr algn="ctr">
              <a:defRPr/>
            </a:pPr>
            <a:r>
              <a:rPr lang="en-US" sz="2400" b="1" dirty="0">
                <a:solidFill>
                  <a:schemeClr val="tx1"/>
                </a:solidFill>
              </a:rPr>
              <a:t>Formula encoding:</a:t>
            </a:r>
          </a:p>
          <a:p>
            <a:pPr algn="ctr">
              <a:defRPr/>
            </a:pPr>
            <a:endParaRPr lang="en-US" dirty="0">
              <a:solidFill>
                <a:schemeClr val="bg1"/>
              </a:solidFill>
            </a:endParaRPr>
          </a:p>
          <a:p>
            <a:pPr algn="ctr">
              <a:defRPr/>
            </a:pPr>
            <a:r>
              <a:rPr lang="en-US" sz="2400" dirty="0" err="1">
                <a:solidFill>
                  <a:srgbClr val="FF0000"/>
                </a:solidFill>
              </a:rPr>
              <a:t>goto</a:t>
            </a:r>
            <a:r>
              <a:rPr lang="en-US" sz="2400" dirty="0">
                <a:solidFill>
                  <a:srgbClr val="FF0000"/>
                </a:solidFill>
              </a:rPr>
              <a:t> statement to formula</a:t>
            </a:r>
          </a:p>
          <a:p>
            <a:pPr algn="ctr">
              <a:defRPr/>
            </a:pPr>
            <a:endParaRPr lang="en-US" dirty="0">
              <a:solidFill>
                <a:schemeClr val="tx1"/>
              </a:solidFill>
            </a:endParaRPr>
          </a:p>
          <a:p>
            <a:pPr algn="ctr">
              <a:defRPr/>
            </a:pPr>
            <a:r>
              <a:rPr lang="en-US" dirty="0">
                <a:solidFill>
                  <a:schemeClr val="tx1"/>
                </a:solidFill>
              </a:rPr>
              <a:t>add a guard for each crossing control-flow edge</a:t>
            </a:r>
          </a:p>
          <a:p>
            <a:pPr algn="ctr">
              <a:defRPr/>
            </a:pPr>
            <a:endParaRPr lang="en-US" dirty="0">
              <a:solidFill>
                <a:schemeClr val="tx1"/>
              </a:solidFill>
            </a:endParaRPr>
          </a:p>
          <a:p>
            <a:pPr algn="ctr">
              <a:defRPr/>
            </a:pPr>
            <a:r>
              <a:rPr lang="en-US" sz="2400" dirty="0">
                <a:solidFill>
                  <a:srgbClr val="FF0000"/>
                </a:solidFill>
              </a:rPr>
              <a:t>= O(M</a:t>
            </a:r>
            <a:r>
              <a:rPr lang="en-US" sz="2400" baseline="30000" dirty="0">
                <a:solidFill>
                  <a:srgbClr val="FF0000"/>
                </a:solidFill>
              </a:rPr>
              <a:t>2</a:t>
            </a:r>
            <a:r>
              <a:rPr lang="en-US" sz="2400" dirty="0">
                <a:solidFill>
                  <a:srgbClr val="FF0000"/>
                </a:solidFill>
              </a:rPr>
              <a:t>) guards</a:t>
            </a:r>
          </a:p>
        </p:txBody>
      </p:sp>
      <p:pic>
        <p:nvPicPr>
          <p:cNvPr id="100372" name="Picture 5" descr="bomb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447800"/>
            <a:ext cx="1143000"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fill="hold" grpId="0" nodeType="withEffect">
                                  <p:stCondLst>
                                    <p:cond delay="0"/>
                                  </p:stCondLst>
                                  <p:childTnLst>
                                    <p:animRot by="21600000">
                                      <p:cBhvr>
                                        <p:cTn id="6" dur="2000" fill="hold"/>
                                        <p:tgtEl>
                                          <p:spTgt spid="19"/>
                                        </p:tgtEl>
                                        <p:attrNameLst>
                                          <p:attrName>r</p:attrName>
                                        </p:attrNameLst>
                                      </p:cBhvr>
                                    </p:animRot>
                                  </p:childTnLst>
                                </p:cTn>
                              </p:par>
                              <p:par>
                                <p:cTn id="7" presetID="8" presetClass="emph" presetSubtype="0" fill="hold" grpId="0" nodeType="withEffect">
                                  <p:stCondLst>
                                    <p:cond delay="0"/>
                                  </p:stCondLst>
                                  <p:childTnLst>
                                    <p:animRot by="21600000">
                                      <p:cBhvr>
                                        <p:cTn id="8" dur="2000" fill="hold"/>
                                        <p:tgtEl>
                                          <p:spTgt spid="20"/>
                                        </p:tgtEl>
                                        <p:attrNameLst>
                                          <p:attrName>r</p:attrName>
                                        </p:attrNameLst>
                                      </p:cBhvr>
                                    </p:animRot>
                                  </p:childTnLst>
                                </p:cTn>
                              </p:par>
                              <p:par>
                                <p:cTn id="9" presetID="8" presetClass="emph" presetSubtype="0" fill="hold" grpId="0" nodeType="withEffect">
                                  <p:stCondLst>
                                    <p:cond delay="0"/>
                                  </p:stCondLst>
                                  <p:childTnLst>
                                    <p:animRot by="21600000">
                                      <p:cBhvr>
                                        <p:cTn id="10" dur="2000" fill="hold"/>
                                        <p:tgtEl>
                                          <p:spTgt spid="22"/>
                                        </p:tgtEl>
                                        <p:attrNameLst>
                                          <p:attrName>r</p:attrName>
                                        </p:attrNameLst>
                                      </p:cBhvr>
                                    </p:animRot>
                                  </p:childTnLst>
                                </p:cTn>
                              </p:par>
                              <p:par>
                                <p:cTn id="11" presetID="8" presetClass="emph" presetSubtype="0" fill="hold" grpId="0" nodeType="withEffect">
                                  <p:stCondLst>
                                    <p:cond delay="0"/>
                                  </p:stCondLst>
                                  <p:childTnLst>
                                    <p:animRot by="21600000">
                                      <p:cBhvr>
                                        <p:cTn id="12" dur="2000" fill="hold"/>
                                        <p:tgtEl>
                                          <p:spTgt spid="23"/>
                                        </p:tgtEl>
                                        <p:attrNameLst>
                                          <p:attrName>r</p:attrName>
                                        </p:attrNameLst>
                                      </p:cBhvr>
                                    </p:animRot>
                                  </p:childTnLst>
                                </p:cTn>
                              </p:par>
                              <p:par>
                                <p:cTn id="13" presetID="8" presetClass="emph" presetSubtype="0" fill="hold" grpId="0" nodeType="withEffect">
                                  <p:stCondLst>
                                    <p:cond delay="0"/>
                                  </p:stCondLst>
                                  <p:childTnLst>
                                    <p:animRot by="21600000">
                                      <p:cBhvr>
                                        <p:cTn id="14" dur="2000" fill="hold"/>
                                        <p:tgtEl>
                                          <p:spTgt spid="24"/>
                                        </p:tgtEl>
                                        <p:attrNameLst>
                                          <p:attrName>r</p:attrName>
                                        </p:attrNameLst>
                                      </p:cBhvr>
                                    </p:animRot>
                                  </p:childTnLst>
                                </p:cTn>
                              </p:par>
                              <p:par>
                                <p:cTn id="15" presetID="8" presetClass="emph" presetSubtype="0" fill="hold" grpId="0" nodeType="withEffect">
                                  <p:stCondLst>
                                    <p:cond delay="0"/>
                                  </p:stCondLst>
                                  <p:childTnLst>
                                    <p:animRot by="21600000">
                                      <p:cBhvr>
                                        <p:cTn id="16" dur="2000" fill="hold"/>
                                        <p:tgtEl>
                                          <p:spTgt spid="29"/>
                                        </p:tgtEl>
                                        <p:attrNameLst>
                                          <p:attrName>r</p:attrName>
                                        </p:attrNameLst>
                                      </p:cBhvr>
                                    </p:animRot>
                                  </p:childTnLst>
                                </p:cTn>
                              </p:par>
                              <p:par>
                                <p:cTn id="17" presetID="8" presetClass="emph" presetSubtype="0" fill="hold" grpId="0" nodeType="withEffect">
                                  <p:stCondLst>
                                    <p:cond delay="0"/>
                                  </p:stCondLst>
                                  <p:childTnLst>
                                    <p:animRot by="21600000">
                                      <p:cBhvr>
                                        <p:cTn id="18" dur="2000" fill="hold"/>
                                        <p:tgtEl>
                                          <p:spTgt spid="32"/>
                                        </p:tgtEl>
                                        <p:attrNameLst>
                                          <p:attrName>r</p:attrName>
                                        </p:attrNameLst>
                                      </p:cBhvr>
                                    </p:animRot>
                                  </p:childTnLst>
                                </p:cTn>
                              </p:par>
                              <p:par>
                                <p:cTn id="19" presetID="8" presetClass="emph" presetSubtype="0" fill="hold" grpId="0" nodeType="withEffect">
                                  <p:stCondLst>
                                    <p:cond delay="0"/>
                                  </p:stCondLst>
                                  <p:childTnLst>
                                    <p:animRot by="21600000">
                                      <p:cBhvr>
                                        <p:cTn id="20" dur="2000" fill="hold"/>
                                        <p:tgtEl>
                                          <p:spTgt spid="33"/>
                                        </p:tgtEl>
                                        <p:attrNameLst>
                                          <p:attrName>r</p:attrName>
                                        </p:attrNameLst>
                                      </p:cBhvr>
                                    </p:animRot>
                                  </p:childTnLst>
                                </p:cTn>
                              </p:par>
                              <p:par>
                                <p:cTn id="21" presetID="8" presetClass="emph" presetSubtype="0" fill="hold" grpId="0" nodeType="withEffect">
                                  <p:stCondLst>
                                    <p:cond delay="0"/>
                                  </p:stCondLst>
                                  <p:childTnLst>
                                    <p:animRot by="21600000">
                                      <p:cBhvr>
                                        <p:cTn id="22" dur="2000" fill="hold"/>
                                        <p:tgtEl>
                                          <p:spTgt spid="34"/>
                                        </p:tgtEl>
                                        <p:attrNameLst>
                                          <p:attrName>r</p:attrName>
                                        </p:attrNameLst>
                                      </p:cBhvr>
                                    </p:animRot>
                                  </p:childTnLst>
                                </p:cTn>
                              </p:par>
                              <p:par>
                                <p:cTn id="23" presetID="8" presetClass="emph" presetSubtype="0" fill="hold" grpId="0" nodeType="withEffect">
                                  <p:stCondLst>
                                    <p:cond delay="0"/>
                                  </p:stCondLst>
                                  <p:childTnLst>
                                    <p:animRot by="21600000">
                                      <p:cBhvr>
                                        <p:cTn id="24" dur="2000" fill="hold"/>
                                        <p:tgtEl>
                                          <p:spTgt spid="35"/>
                                        </p:tgtEl>
                                        <p:attrNameLst>
                                          <p:attrName>r</p:attrName>
                                        </p:attrNameLst>
                                      </p:cBhvr>
                                    </p:animRot>
                                  </p:childTnLst>
                                </p:cTn>
                              </p:par>
                              <p:par>
                                <p:cTn id="25" presetID="8" presetClass="emph" presetSubtype="0" fill="hold" grpId="0" nodeType="withEffect">
                                  <p:stCondLst>
                                    <p:cond delay="0"/>
                                  </p:stCondLst>
                                  <p:childTnLst>
                                    <p:animRot by="21600000">
                                      <p:cBhvr>
                                        <p:cTn id="26" dur="2000" fill="hold"/>
                                        <p:tgtEl>
                                          <p:spTgt spid="3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2" grpId="0" animBg="1"/>
      <p:bldP spid="23" grpId="0" animBg="1"/>
      <p:bldP spid="24" grpId="0"/>
      <p:bldP spid="29" grpId="0" animBg="1"/>
      <p:bldP spid="32" grpId="0" animBg="1"/>
      <p:bldP spid="33" grpId="0" animBg="1"/>
      <p:bldP spid="34" grpId="0" animBg="1"/>
      <p:bldP spid="35" grpId="0"/>
      <p:bldP spid="36"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Content Placeholder 2"/>
          <p:cNvSpPr>
            <a:spLocks noGrp="1"/>
          </p:cNvSpPr>
          <p:nvPr>
            <p:ph idx="1"/>
          </p:nvPr>
        </p:nvSpPr>
        <p:spPr bwMode="auto">
          <a:xfrm>
            <a:off x="152400" y="9906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403" name="TextBox 30"/>
          <p:cNvSpPr txBox="1">
            <a:spLocks noChangeArrowheads="1"/>
          </p:cNvSpPr>
          <p:nvPr/>
        </p:nvSpPr>
        <p:spPr bwMode="auto">
          <a:xfrm>
            <a:off x="762000" y="1828800"/>
            <a:ext cx="38100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Arial"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r&lt;K;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(i=0; i&lt;N; i++)</a:t>
            </a:r>
          </a:p>
          <a:p>
            <a:pPr eaLnBrk="1" hangingPunct="1"/>
            <a:r>
              <a:rPr lang="en-US" sz="1600">
                <a:latin typeface="Courier" charset="0"/>
                <a:cs typeface="Courier" charset="0"/>
              </a:rPr>
              <a:t>      </a:t>
            </a:r>
            <a:r>
              <a:rPr lang="en-US" sz="1600">
                <a:solidFill>
                  <a:srgbClr val="7F7F7F"/>
                </a:solidFill>
                <a:latin typeface="Courier" charset="0"/>
                <a:cs typeface="Courier" charset="0"/>
              </a:rPr>
              <a:t>// </a:t>
            </a:r>
            <a:r>
              <a:rPr lang="en-US" sz="1600" i="1">
                <a:solidFill>
                  <a:srgbClr val="7F7F7F"/>
                </a:solidFill>
                <a:latin typeface="Courier" charset="0"/>
                <a:cs typeface="Courier" charset="0"/>
              </a:rPr>
              <a:t>simulate T</a:t>
            </a:r>
            <a:r>
              <a:rPr lang="en-US" sz="1600" i="1" baseline="-25000">
                <a:solidFill>
                  <a:srgbClr val="7F7F7F"/>
                </a:solidFill>
                <a:latin typeface="Courier" charset="0"/>
                <a:cs typeface="Courier" charset="0"/>
              </a:rPr>
              <a:t>i</a:t>
            </a:r>
          </a:p>
          <a:p>
            <a:pPr eaLnBrk="1" hangingPunct="1"/>
            <a:r>
              <a:rPr lang="en-US" sz="1600" b="1">
                <a:latin typeface="Courier" charset="0"/>
                <a:cs typeface="Courier" charset="0"/>
              </a:rPr>
              <a:t>      if (</a:t>
            </a:r>
            <a:r>
              <a:rPr lang="en-US" sz="1600">
                <a:latin typeface="Courier" charset="0"/>
                <a:cs typeface="Courier" charset="0"/>
              </a:rPr>
              <a:t>active</a:t>
            </a:r>
            <a:r>
              <a:rPr lang="en-US" sz="1600" i="1" baseline="-25000">
                <a:latin typeface="Courier" charset="0"/>
                <a:cs typeface="Courier" charset="0"/>
              </a:rPr>
              <a:t>i</a:t>
            </a:r>
            <a:r>
              <a:rPr lang="en-US" sz="1600">
                <a:latin typeface="Courier" charset="0"/>
                <a:cs typeface="Courier" charset="0"/>
              </a:rPr>
              <a:t>) </a:t>
            </a:r>
            <a:endParaRPr lang="en-US" sz="1600" i="1">
              <a:latin typeface="Courier" charset="0"/>
              <a:cs typeface="Courier" charset="0"/>
            </a:endParaRPr>
          </a:p>
          <a:p>
            <a:pPr eaLnBrk="1" hangingPunct="1"/>
            <a:r>
              <a:rPr lang="en-US" sz="1600" b="1">
                <a:latin typeface="Courier" charset="0"/>
                <a:cs typeface="Courier" charset="0"/>
              </a:rPr>
              <a:t>         F</a:t>
            </a:r>
            <a:r>
              <a:rPr lang="en-US" sz="1600" b="1" baseline="-25000">
                <a:latin typeface="Courier" charset="0"/>
                <a:cs typeface="Courier" charset="0"/>
              </a:rPr>
              <a:t>i</a:t>
            </a:r>
            <a:r>
              <a:rPr lang="en-US" sz="1600" b="1">
                <a:latin typeface="Courier" charset="0"/>
                <a:cs typeface="Courier" charset="0"/>
              </a:rPr>
              <a:t>();</a:t>
            </a:r>
          </a:p>
          <a:p>
            <a:pPr eaLnBrk="1" hangingPunct="1"/>
            <a:r>
              <a:rPr lang="en-US" sz="1600">
                <a:latin typeface="Courier" charset="0"/>
                <a:cs typeface="Courier" charset="0"/>
              </a:rPr>
              <a:t>}</a:t>
            </a:r>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405"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rgbClr val="0000FF"/>
                </a:solidFill>
                <a:latin typeface="Courier" charset="0"/>
                <a:cs typeface="Courier" charset="0"/>
              </a:rPr>
              <a:t>switch(pc</a:t>
            </a:r>
            <a:r>
              <a:rPr lang="en-US" sz="1600" b="1" baseline="-25000">
                <a:solidFill>
                  <a:srgbClr val="0000FF"/>
                </a:solidFill>
                <a:latin typeface="Courier" charset="0"/>
                <a:cs typeface="Courier" charset="0"/>
              </a:rPr>
              <a:t>i</a:t>
            </a:r>
            <a:r>
              <a:rPr lang="en-US" sz="1600" b="1">
                <a:solidFill>
                  <a:srgbClr val="0000FF"/>
                </a:solidFill>
                <a:latin typeface="Courier" charset="0"/>
                <a:cs typeface="Courier" charset="0"/>
              </a:rPr>
              <a:t>) {</a:t>
            </a:r>
          </a:p>
          <a:p>
            <a:pPr eaLnBrk="1" hangingPunct="1"/>
            <a:r>
              <a:rPr lang="en-US" sz="1600" b="1">
                <a:solidFill>
                  <a:srgbClr val="0000FF"/>
                </a:solidFill>
                <a:latin typeface="Courier" charset="0"/>
                <a:cs typeface="Courier" charset="0"/>
              </a:rPr>
              <a:t>  case 0: goto 0;</a:t>
            </a:r>
          </a:p>
          <a:p>
            <a:pPr eaLnBrk="1" hangingPunct="1"/>
            <a:r>
              <a:rPr lang="en-US" sz="1600" b="1">
                <a:solidFill>
                  <a:srgbClr val="0000FF"/>
                </a:solidFill>
                <a:latin typeface="Courier" charset="0"/>
                <a:cs typeface="Courier" charset="0"/>
              </a:rPr>
              <a:t>  case 1: goto 1;</a:t>
            </a:r>
          </a:p>
          <a:p>
            <a:pPr eaLnBrk="1" hangingPunct="1"/>
            <a:r>
              <a:rPr lang="en-US" sz="1600" b="1">
                <a:solidFill>
                  <a:srgbClr val="0000FF"/>
                </a:solidFill>
                <a:latin typeface="Courier" charset="0"/>
                <a:cs typeface="Courier" charset="0"/>
              </a:rPr>
              <a:t>  case 2: goto 2;	...</a:t>
            </a:r>
          </a:p>
          <a:p>
            <a:pPr eaLnBrk="1" hangingPunct="1"/>
            <a:r>
              <a:rPr lang="en-US" sz="1600" b="1">
                <a:solidFill>
                  <a:srgbClr val="0000FF"/>
                </a:solidFill>
                <a:latin typeface="Courier" charset="0"/>
                <a:cs typeface="Courier" charset="0"/>
              </a:rPr>
              <a:t>  case M: goto M;</a:t>
            </a:r>
          </a:p>
          <a:p>
            <a:pPr eaLnBrk="1" hangingPunct="1"/>
            <a:r>
              <a:rPr lang="en-US" sz="1600" b="1">
                <a:solidFill>
                  <a:srgbClr val="0000FF"/>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102406"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102407"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latin typeface="Courier" charset="0"/>
                <a:cs typeface="Courier" charset="0"/>
              </a:rPr>
              <a:t>F</a:t>
            </a:r>
            <a:r>
              <a:rPr lang="en-US" sz="1800" b="1" baseline="-25000">
                <a:latin typeface="Courier" charset="0"/>
                <a:cs typeface="Courier" charset="0"/>
              </a:rPr>
              <a:t>i</a:t>
            </a:r>
            <a:r>
              <a:rPr lang="en-US" sz="1800" b="1">
                <a:latin typeface="Courier" charset="0"/>
                <a:cs typeface="Courier" charset="0"/>
              </a:rPr>
              <a:t>()</a:t>
            </a:r>
          </a:p>
        </p:txBody>
      </p:sp>
      <p:sp>
        <p:nvSpPr>
          <p:cNvPr id="15" name="Curved Right Arrow 14"/>
          <p:cNvSpPr/>
          <p:nvPr/>
        </p:nvSpPr>
        <p:spPr>
          <a:xfrm>
            <a:off x="5181600" y="16764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6" name="Curved Right Arrow 15"/>
          <p:cNvSpPr/>
          <p:nvPr/>
        </p:nvSpPr>
        <p:spPr>
          <a:xfrm>
            <a:off x="5181600" y="19050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7" name="Curved Right Arrow 16"/>
          <p:cNvSpPr/>
          <p:nvPr/>
        </p:nvSpPr>
        <p:spPr>
          <a:xfrm>
            <a:off x="5181600" y="2667000"/>
            <a:ext cx="381000" cy="2286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8" name="Curved Right Arrow 17"/>
          <p:cNvSpPr/>
          <p:nvPr/>
        </p:nvSpPr>
        <p:spPr>
          <a:xfrm>
            <a:off x="5181600" y="2147888"/>
            <a:ext cx="381000" cy="1814512"/>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9" name="Curved Right Arrow 18"/>
          <p:cNvSpPr/>
          <p:nvPr/>
        </p:nvSpPr>
        <p:spPr>
          <a:xfrm flipH="1">
            <a:off x="8105775" y="3381375"/>
            <a:ext cx="381000" cy="1952625"/>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0" name="Curved Right Arrow 19"/>
          <p:cNvSpPr/>
          <p:nvPr/>
        </p:nvSpPr>
        <p:spPr>
          <a:xfrm flipH="1">
            <a:off x="8105775" y="3624263"/>
            <a:ext cx="381000" cy="1709737"/>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2" name="Curved Right Arrow 21"/>
          <p:cNvSpPr/>
          <p:nvPr/>
        </p:nvSpPr>
        <p:spPr>
          <a:xfrm flipH="1">
            <a:off x="8102600" y="3848100"/>
            <a:ext cx="381000" cy="14097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3" name="Curved Right Arrow 22"/>
          <p:cNvSpPr/>
          <p:nvPr/>
        </p:nvSpPr>
        <p:spPr>
          <a:xfrm flipH="1">
            <a:off x="8094663" y="4648200"/>
            <a:ext cx="211137" cy="508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02416" name="TextBox 23"/>
          <p:cNvSpPr txBox="1">
            <a:spLocks noChangeArrowheads="1"/>
          </p:cNvSpPr>
          <p:nvPr/>
        </p:nvSpPr>
        <p:spPr bwMode="auto">
          <a:xfrm rot="5400000">
            <a:off x="8034338" y="39878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02417" name="TextBox 24"/>
          <p:cNvSpPr txBox="1">
            <a:spLocks noChangeArrowheads="1"/>
          </p:cNvSpPr>
          <p:nvPr/>
        </p:nvSpPr>
        <p:spPr bwMode="auto">
          <a:xfrm rot="5400000">
            <a:off x="5314950" y="397668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02418" name="TextBox 26"/>
          <p:cNvSpPr txBox="1">
            <a:spLocks noChangeArrowheads="1"/>
          </p:cNvSpPr>
          <p:nvPr/>
        </p:nvSpPr>
        <p:spPr bwMode="auto">
          <a:xfrm rot="5400000">
            <a:off x="5319713" y="21336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02420" name="Title 1"/>
          <p:cNvSpPr txBox="1">
            <a:spLocks/>
          </p:cNvSpPr>
          <p:nvPr/>
        </p:nvSpPr>
        <p:spPr bwMode="auto">
          <a:xfrm>
            <a:off x="0" y="0"/>
            <a:ext cx="9220200" cy="762000"/>
          </a:xfrm>
          <a:prstGeom prst="rect">
            <a:avLst/>
          </a:prstGeom>
          <a:noFill/>
          <a:ln>
            <a:noFill/>
          </a:ln>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sz="2500" b="1" dirty="0">
                <a:solidFill>
                  <a:srgbClr val="FF0000"/>
                </a:solidFill>
                <a:latin typeface="Arial" charset="0"/>
                <a:cs typeface="Arial" charset="0"/>
              </a:rPr>
              <a:t>  </a:t>
            </a:r>
            <a:r>
              <a:rPr lang="en-US" sz="2500" b="1" dirty="0" err="1">
                <a:solidFill>
                  <a:srgbClr val="FF0000"/>
                </a:solidFill>
                <a:latin typeface="Arial" charset="0"/>
                <a:cs typeface="Arial" charset="0"/>
              </a:rPr>
              <a:t>CSeq</a:t>
            </a:r>
            <a:r>
              <a:rPr lang="en-US" sz="2500" b="1" dirty="0">
                <a:solidFill>
                  <a:srgbClr val="FF0000"/>
                </a:solidFill>
                <a:latin typeface="Arial" charset="0"/>
                <a:cs typeface="Arial" charset="0"/>
              </a:rPr>
              <a:t>-Lazy </a:t>
            </a:r>
            <a:r>
              <a:rPr lang="en-US" sz="2500" b="1" dirty="0" err="1">
                <a:solidFill>
                  <a:srgbClr val="FF0000"/>
                </a:solidFill>
                <a:latin typeface="Arial" charset="0"/>
                <a:cs typeface="Arial" charset="0"/>
              </a:rPr>
              <a:t>Sequentialization</a:t>
            </a:r>
            <a:r>
              <a:rPr lang="en-US" sz="2500" b="1" dirty="0">
                <a:solidFill>
                  <a:srgbClr val="FF0000"/>
                </a:solidFill>
                <a:latin typeface="Arial" charset="0"/>
                <a:cs typeface="Arial" charset="0"/>
              </a:rPr>
              <a:t>:</a:t>
            </a:r>
            <a:r>
              <a:rPr lang="en-US" sz="2500" b="1" dirty="0">
                <a:solidFill>
                  <a:srgbClr val="FFFFFF"/>
                </a:solidFill>
                <a:latin typeface="Arial" charset="0"/>
                <a:cs typeface="Arial" charset="0"/>
              </a:rPr>
              <a:t> </a:t>
            </a:r>
            <a:r>
              <a:rPr lang="en-US" sz="2500" b="1" dirty="0">
                <a:solidFill>
                  <a:srgbClr val="0000FF"/>
                </a:solidFill>
                <a:latin typeface="Arial" charset="0"/>
                <a:cs typeface="Arial" charset="0"/>
              </a:rPr>
              <a:t>   </a:t>
            </a:r>
            <a:r>
              <a:rPr lang="en-US" sz="2000" b="1" dirty="0">
                <a:solidFill>
                  <a:srgbClr val="0000FF"/>
                </a:solidFill>
                <a:latin typeface="Arial" charset="0"/>
                <a:cs typeface="Arial" charset="0"/>
              </a:rPr>
              <a:t>CROSS PRODUCT SIMULATION</a:t>
            </a:r>
            <a:endParaRPr lang="en-US" sz="2500" b="1" dirty="0">
              <a:solidFill>
                <a:srgbClr val="0000FF"/>
              </a:solidFill>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4451" name="TextBox 30"/>
          <p:cNvSpPr txBox="1">
            <a:spLocks noChangeArrowheads="1"/>
          </p:cNvSpPr>
          <p:nvPr/>
        </p:nvSpPr>
        <p:spPr bwMode="auto">
          <a:xfrm>
            <a:off x="762000" y="1828800"/>
            <a:ext cx="38100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endParaRPr lang="en-US" sz="1600">
              <a:latin typeface="Arial" charset="0"/>
            </a:endParaRPr>
          </a:p>
          <a:p>
            <a:pPr eaLnBrk="1" hangingPunct="1"/>
            <a:r>
              <a:rPr lang="en-US" sz="1600">
                <a:latin typeface="Courier" charset="0"/>
                <a:cs typeface="Courier" charset="0"/>
              </a:rPr>
              <a:t>pc</a:t>
            </a:r>
            <a:r>
              <a:rPr lang="en-US" sz="1600" baseline="-25000">
                <a:latin typeface="Courier" charset="0"/>
                <a:cs typeface="Courier" charset="0"/>
              </a:rPr>
              <a:t>0</a:t>
            </a:r>
            <a:r>
              <a:rPr lang="en-US" sz="1600">
                <a:latin typeface="Courier" charset="0"/>
                <a:cs typeface="Courier" charset="0"/>
              </a:rPr>
              <a:t>=0;   ... pc</a:t>
            </a:r>
            <a:r>
              <a:rPr lang="en-US" sz="1600" baseline="-25000">
                <a:latin typeface="Courier" charset="0"/>
                <a:cs typeface="Courier" charset="0"/>
              </a:rPr>
              <a:t>N</a:t>
            </a:r>
            <a:r>
              <a:rPr lang="en-US" sz="1600">
                <a:latin typeface="Courier" charset="0"/>
                <a:cs typeface="Courier" charset="0"/>
              </a:rPr>
              <a:t>=0;</a:t>
            </a:r>
          </a:p>
          <a:p>
            <a:pPr eaLnBrk="1" hangingPunct="1"/>
            <a:r>
              <a:rPr lang="en-US" sz="1600">
                <a:latin typeface="Courier" charset="0"/>
                <a:cs typeface="Courier" charset="0"/>
              </a:rPr>
              <a:t>local</a:t>
            </a:r>
            <a:r>
              <a:rPr lang="en-US" sz="1600" baseline="-25000">
                <a:latin typeface="Courier" charset="0"/>
                <a:cs typeface="Courier" charset="0"/>
              </a:rPr>
              <a:t>0</a:t>
            </a:r>
            <a:r>
              <a:rPr lang="en-US" sz="1600">
                <a:latin typeface="Courier" charset="0"/>
                <a:cs typeface="Courier" charset="0"/>
              </a:rPr>
              <a:t>;  ... local</a:t>
            </a:r>
            <a:r>
              <a:rPr lang="en-US" sz="1600" baseline="-25000">
                <a:latin typeface="Courier" charset="0"/>
                <a:cs typeface="Courier" charset="0"/>
              </a:rPr>
              <a:t>k</a:t>
            </a:r>
            <a:r>
              <a:rPr lang="en-US" sz="1600">
                <a:latin typeface="Courier" charset="0"/>
                <a:cs typeface="Courier" charset="0"/>
              </a:rPr>
              <a:t>;</a:t>
            </a:r>
          </a:p>
          <a:p>
            <a:pPr eaLnBrk="1" hangingPunct="1"/>
            <a:endParaRPr lang="en-US" sz="1600">
              <a:latin typeface="Courier" charset="0"/>
              <a:cs typeface="Courier" charset="0"/>
            </a:endParaRPr>
          </a:p>
          <a:p>
            <a:pPr eaLnBrk="1" hangingPunct="1"/>
            <a:r>
              <a:rPr lang="en-US" sz="1600">
                <a:latin typeface="Courier" charset="0"/>
                <a:cs typeface="Courier" charset="0"/>
              </a:rPr>
              <a:t>main() {</a:t>
            </a:r>
          </a:p>
          <a:p>
            <a:pPr eaLnBrk="1" hangingPunct="1"/>
            <a:r>
              <a:rPr lang="en-US" sz="1600" b="1">
                <a:latin typeface="Courier" charset="0"/>
                <a:cs typeface="Courier" charset="0"/>
              </a:rPr>
              <a:t>  for</a:t>
            </a:r>
            <a:r>
              <a:rPr lang="en-US" sz="1600">
                <a:latin typeface="Courier" charset="0"/>
                <a:cs typeface="Courier" charset="0"/>
              </a:rPr>
              <a:t> (r=0; r&lt;K; r++)</a:t>
            </a:r>
          </a:p>
          <a:p>
            <a:pPr eaLnBrk="1" hangingPunct="1"/>
            <a:r>
              <a:rPr lang="en-US" sz="1600">
                <a:latin typeface="Courier" charset="0"/>
                <a:cs typeface="Courier" charset="0"/>
              </a:rPr>
              <a:t>    </a:t>
            </a:r>
            <a:r>
              <a:rPr lang="en-US" sz="1600" b="1">
                <a:latin typeface="Courier" charset="0"/>
                <a:cs typeface="Courier" charset="0"/>
              </a:rPr>
              <a:t>for</a:t>
            </a:r>
            <a:r>
              <a:rPr lang="en-US" sz="1600">
                <a:latin typeface="Courier" charset="0"/>
                <a:cs typeface="Courier" charset="0"/>
              </a:rPr>
              <a:t> (i=0; i&lt;N; i++)</a:t>
            </a:r>
          </a:p>
          <a:p>
            <a:pPr eaLnBrk="1" hangingPunct="1"/>
            <a:r>
              <a:rPr lang="en-US" sz="1600">
                <a:latin typeface="Courier" charset="0"/>
                <a:cs typeface="Courier" charset="0"/>
              </a:rPr>
              <a:t>      </a:t>
            </a:r>
            <a:r>
              <a:rPr lang="en-US" sz="1600">
                <a:solidFill>
                  <a:srgbClr val="7F7F7F"/>
                </a:solidFill>
                <a:latin typeface="Courier" charset="0"/>
                <a:cs typeface="Courier" charset="0"/>
              </a:rPr>
              <a:t>//</a:t>
            </a:r>
            <a:r>
              <a:rPr lang="en-US" sz="1600" i="1">
                <a:solidFill>
                  <a:srgbClr val="7F7F7F"/>
                </a:solidFill>
                <a:latin typeface="Courier" charset="0"/>
                <a:cs typeface="Courier" charset="0"/>
              </a:rPr>
              <a:t> simulate T</a:t>
            </a:r>
            <a:r>
              <a:rPr lang="en-US" sz="1600" i="1" baseline="-25000">
                <a:solidFill>
                  <a:srgbClr val="7F7F7F"/>
                </a:solidFill>
                <a:latin typeface="Courier" charset="0"/>
                <a:cs typeface="Courier" charset="0"/>
              </a:rPr>
              <a:t>i</a:t>
            </a:r>
          </a:p>
          <a:p>
            <a:pPr eaLnBrk="1" hangingPunct="1"/>
            <a:r>
              <a:rPr lang="en-US" sz="1600" b="1">
                <a:latin typeface="Courier" charset="0"/>
                <a:cs typeface="Courier" charset="0"/>
              </a:rPr>
              <a:t>      if (</a:t>
            </a:r>
            <a:r>
              <a:rPr lang="en-US" sz="1600">
                <a:latin typeface="Courier" charset="0"/>
                <a:cs typeface="Courier" charset="0"/>
              </a:rPr>
              <a:t>active</a:t>
            </a:r>
            <a:r>
              <a:rPr lang="en-US" sz="1600" i="1" baseline="-25000">
                <a:latin typeface="Courier" charset="0"/>
                <a:cs typeface="Courier" charset="0"/>
              </a:rPr>
              <a:t>i</a:t>
            </a:r>
            <a:r>
              <a:rPr lang="en-US" sz="1600">
                <a:latin typeface="Courier" charset="0"/>
                <a:cs typeface="Courier" charset="0"/>
              </a:rPr>
              <a:t>) </a:t>
            </a:r>
            <a:endParaRPr lang="en-US" sz="1600" i="1">
              <a:latin typeface="Courier" charset="0"/>
              <a:cs typeface="Courier" charset="0"/>
            </a:endParaRPr>
          </a:p>
          <a:p>
            <a:pPr eaLnBrk="1" hangingPunct="1"/>
            <a:r>
              <a:rPr lang="en-US" sz="1600" b="1">
                <a:latin typeface="Courier" charset="0"/>
                <a:cs typeface="Courier" charset="0"/>
              </a:rPr>
              <a:t>         F</a:t>
            </a:r>
            <a:r>
              <a:rPr lang="en-US" sz="1600" b="1" baseline="-25000">
                <a:latin typeface="Courier" charset="0"/>
                <a:cs typeface="Courier" charset="0"/>
              </a:rPr>
              <a:t>i</a:t>
            </a:r>
            <a:r>
              <a:rPr lang="en-US" sz="1600" b="1">
                <a:latin typeface="Courier" charset="0"/>
                <a:cs typeface="Courier" charset="0"/>
              </a:rPr>
              <a:t>();</a:t>
            </a:r>
          </a:p>
          <a:p>
            <a:pPr eaLnBrk="1" hangingPunct="1"/>
            <a:r>
              <a:rPr lang="en-US" sz="1600">
                <a:latin typeface="Courier" charset="0"/>
                <a:cs typeface="Courier" charset="0"/>
              </a:rPr>
              <a:t>}</a:t>
            </a:r>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4453"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rgbClr val="0000FF"/>
                </a:solidFill>
                <a:latin typeface="Courier" charset="0"/>
                <a:cs typeface="Courier" charset="0"/>
              </a:rPr>
              <a:t>switch(pc</a:t>
            </a:r>
            <a:r>
              <a:rPr lang="en-US" sz="1600" b="1" baseline="-25000">
                <a:solidFill>
                  <a:srgbClr val="0000FF"/>
                </a:solidFill>
                <a:latin typeface="Courier" charset="0"/>
                <a:cs typeface="Courier" charset="0"/>
              </a:rPr>
              <a:t>k</a:t>
            </a:r>
            <a:r>
              <a:rPr lang="en-US" sz="1600" b="1">
                <a:solidFill>
                  <a:srgbClr val="0000FF"/>
                </a:solidFill>
                <a:latin typeface="Courier" charset="0"/>
                <a:cs typeface="Courier" charset="0"/>
              </a:rPr>
              <a:t>) {</a:t>
            </a:r>
          </a:p>
          <a:p>
            <a:pPr eaLnBrk="1" hangingPunct="1"/>
            <a:r>
              <a:rPr lang="en-US" sz="1600" b="1">
                <a:solidFill>
                  <a:srgbClr val="0000FF"/>
                </a:solidFill>
                <a:latin typeface="Courier" charset="0"/>
                <a:cs typeface="Courier" charset="0"/>
              </a:rPr>
              <a:t>  case 0: goto 0;</a:t>
            </a:r>
          </a:p>
          <a:p>
            <a:pPr eaLnBrk="1" hangingPunct="1"/>
            <a:r>
              <a:rPr lang="en-US" sz="1600" b="1">
                <a:solidFill>
                  <a:srgbClr val="0000FF"/>
                </a:solidFill>
                <a:latin typeface="Courier" charset="0"/>
                <a:cs typeface="Courier" charset="0"/>
              </a:rPr>
              <a:t>  case 1: goto 1;</a:t>
            </a:r>
          </a:p>
          <a:p>
            <a:pPr eaLnBrk="1" hangingPunct="1"/>
            <a:r>
              <a:rPr lang="en-US" sz="1600" b="1">
                <a:solidFill>
                  <a:srgbClr val="0000FF"/>
                </a:solidFill>
                <a:latin typeface="Courier" charset="0"/>
                <a:cs typeface="Courier" charset="0"/>
              </a:rPr>
              <a:t>  case 2: goto 2;	...</a:t>
            </a:r>
          </a:p>
          <a:p>
            <a:pPr eaLnBrk="1" hangingPunct="1"/>
            <a:r>
              <a:rPr lang="en-US" sz="1600" b="1">
                <a:solidFill>
                  <a:srgbClr val="0000FF"/>
                </a:solidFill>
                <a:latin typeface="Courier" charset="0"/>
                <a:cs typeface="Courier" charset="0"/>
              </a:rPr>
              <a:t>  case M: goto M;</a:t>
            </a:r>
          </a:p>
          <a:p>
            <a:pPr eaLnBrk="1" hangingPunct="1"/>
            <a:r>
              <a:rPr lang="en-US" sz="1600" b="1">
                <a:solidFill>
                  <a:srgbClr val="0000FF"/>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104454"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104455"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latin typeface="Courier" charset="0"/>
                <a:cs typeface="Courier" charset="0"/>
              </a:rPr>
              <a:t>F</a:t>
            </a:r>
            <a:r>
              <a:rPr lang="en-US" sz="1800" b="1" baseline="-25000">
                <a:latin typeface="Courier" charset="0"/>
                <a:cs typeface="Courier" charset="0"/>
              </a:rPr>
              <a:t>i</a:t>
            </a:r>
            <a:r>
              <a:rPr lang="en-US" sz="1800" b="1">
                <a:latin typeface="Courier" charset="0"/>
                <a:cs typeface="Courier" charset="0"/>
              </a:rPr>
              <a:t>()</a:t>
            </a:r>
          </a:p>
        </p:txBody>
      </p:sp>
      <p:sp>
        <p:nvSpPr>
          <p:cNvPr id="15" name="Curved Right Arrow 14"/>
          <p:cNvSpPr/>
          <p:nvPr/>
        </p:nvSpPr>
        <p:spPr>
          <a:xfrm>
            <a:off x="5181600" y="16764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6" name="Curved Right Arrow 15"/>
          <p:cNvSpPr/>
          <p:nvPr/>
        </p:nvSpPr>
        <p:spPr>
          <a:xfrm>
            <a:off x="5181600" y="1905000"/>
            <a:ext cx="381000" cy="1828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7" name="Curved Right Arrow 16"/>
          <p:cNvSpPr/>
          <p:nvPr/>
        </p:nvSpPr>
        <p:spPr>
          <a:xfrm>
            <a:off x="5181600" y="2667000"/>
            <a:ext cx="381000" cy="2286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8" name="Curved Right Arrow 17"/>
          <p:cNvSpPr/>
          <p:nvPr/>
        </p:nvSpPr>
        <p:spPr>
          <a:xfrm>
            <a:off x="5181600" y="2147888"/>
            <a:ext cx="381000" cy="1814512"/>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9" name="Curved Right Arrow 18"/>
          <p:cNvSpPr/>
          <p:nvPr/>
        </p:nvSpPr>
        <p:spPr>
          <a:xfrm flipH="1">
            <a:off x="8105775" y="3381375"/>
            <a:ext cx="381000" cy="1952625"/>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0" name="Curved Right Arrow 19"/>
          <p:cNvSpPr/>
          <p:nvPr/>
        </p:nvSpPr>
        <p:spPr>
          <a:xfrm flipH="1">
            <a:off x="8105775" y="3624263"/>
            <a:ext cx="381000" cy="1709737"/>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2" name="Curved Right Arrow 21"/>
          <p:cNvSpPr/>
          <p:nvPr/>
        </p:nvSpPr>
        <p:spPr>
          <a:xfrm flipH="1">
            <a:off x="8102600" y="3848100"/>
            <a:ext cx="381000" cy="14097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3" name="Curved Right Arrow 22"/>
          <p:cNvSpPr/>
          <p:nvPr/>
        </p:nvSpPr>
        <p:spPr>
          <a:xfrm flipH="1">
            <a:off x="8094663" y="4648200"/>
            <a:ext cx="211137" cy="508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04464" name="TextBox 23"/>
          <p:cNvSpPr txBox="1">
            <a:spLocks noChangeArrowheads="1"/>
          </p:cNvSpPr>
          <p:nvPr/>
        </p:nvSpPr>
        <p:spPr bwMode="auto">
          <a:xfrm rot="5400000">
            <a:off x="8034338" y="39878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04465" name="TextBox 24"/>
          <p:cNvSpPr txBox="1">
            <a:spLocks noChangeArrowheads="1"/>
          </p:cNvSpPr>
          <p:nvPr/>
        </p:nvSpPr>
        <p:spPr bwMode="auto">
          <a:xfrm rot="5400000">
            <a:off x="5314950" y="397668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04466" name="TextBox 26"/>
          <p:cNvSpPr txBox="1">
            <a:spLocks noChangeArrowheads="1"/>
          </p:cNvSpPr>
          <p:nvPr/>
        </p:nvSpPr>
        <p:spPr bwMode="auto">
          <a:xfrm rot="5400000">
            <a:off x="5319713" y="21336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04468" name="Title 1"/>
          <p:cNvSpPr txBox="1">
            <a:spLocks/>
          </p:cNvSpPr>
          <p:nvPr/>
        </p:nvSpPr>
        <p:spPr bwMode="auto">
          <a:xfrm>
            <a:off x="0" y="0"/>
            <a:ext cx="9220200" cy="762000"/>
          </a:xfrm>
          <a:prstGeom prst="rect">
            <a:avLst/>
          </a:prstGeom>
          <a:noFill/>
          <a:ln>
            <a:noFill/>
          </a:ln>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sz="2500" b="1" dirty="0">
                <a:solidFill>
                  <a:srgbClr val="FF0000"/>
                </a:solidFill>
                <a:latin typeface="Arial" charset="0"/>
                <a:cs typeface="Arial" charset="0"/>
              </a:rPr>
              <a:t>  </a:t>
            </a:r>
            <a:r>
              <a:rPr lang="en-US" sz="2500" b="1" dirty="0" err="1">
                <a:solidFill>
                  <a:srgbClr val="FF0000"/>
                </a:solidFill>
                <a:latin typeface="Arial" charset="0"/>
                <a:cs typeface="Arial" charset="0"/>
              </a:rPr>
              <a:t>CSeq</a:t>
            </a:r>
            <a:r>
              <a:rPr lang="en-US" sz="2500" b="1" dirty="0">
                <a:solidFill>
                  <a:srgbClr val="FF0000"/>
                </a:solidFill>
                <a:latin typeface="Arial" charset="0"/>
                <a:cs typeface="Arial" charset="0"/>
              </a:rPr>
              <a:t>-Lazy </a:t>
            </a:r>
            <a:r>
              <a:rPr lang="en-US" sz="2500" b="1" dirty="0" err="1">
                <a:solidFill>
                  <a:srgbClr val="FF0000"/>
                </a:solidFill>
                <a:latin typeface="Arial" charset="0"/>
                <a:cs typeface="Arial" charset="0"/>
              </a:rPr>
              <a:t>Sequentialization</a:t>
            </a:r>
            <a:r>
              <a:rPr lang="en-US" sz="2500" b="1" dirty="0">
                <a:solidFill>
                  <a:srgbClr val="FF0000"/>
                </a:solidFill>
                <a:latin typeface="Arial" charset="0"/>
                <a:cs typeface="Arial" charset="0"/>
              </a:rPr>
              <a:t>:</a:t>
            </a:r>
            <a:r>
              <a:rPr lang="en-US" sz="2500" b="1" dirty="0">
                <a:solidFill>
                  <a:srgbClr val="FFFFFF"/>
                </a:solidFill>
                <a:latin typeface="Arial" charset="0"/>
                <a:cs typeface="Arial" charset="0"/>
              </a:rPr>
              <a:t> </a:t>
            </a:r>
            <a:r>
              <a:rPr lang="en-US" sz="2500" b="1" dirty="0">
                <a:solidFill>
                  <a:srgbClr val="0000FF"/>
                </a:solidFill>
                <a:latin typeface="Arial" charset="0"/>
                <a:cs typeface="Arial" charset="0"/>
              </a:rPr>
              <a:t>   </a:t>
            </a:r>
            <a:r>
              <a:rPr lang="en-US" sz="2000" b="1" dirty="0">
                <a:solidFill>
                  <a:srgbClr val="0000FF"/>
                </a:solidFill>
                <a:latin typeface="Arial" charset="0"/>
                <a:cs typeface="Arial" charset="0"/>
              </a:rPr>
              <a:t>CROSS PRODUCT SIMULATION</a:t>
            </a:r>
            <a:endParaRPr lang="en-US" sz="2500" b="1" dirty="0">
              <a:solidFill>
                <a:srgbClr val="0000FF"/>
              </a:solidFill>
              <a:latin typeface="Arial" charset="0"/>
              <a:cs typeface="Arial" charset="0"/>
            </a:endParaRPr>
          </a:p>
        </p:txBody>
      </p:sp>
      <p:grpSp>
        <p:nvGrpSpPr>
          <p:cNvPr id="104469" name="Group 27"/>
          <p:cNvGrpSpPr>
            <a:grpSpLocks/>
          </p:cNvGrpSpPr>
          <p:nvPr/>
        </p:nvGrpSpPr>
        <p:grpSpPr bwMode="auto">
          <a:xfrm>
            <a:off x="5715000" y="1295400"/>
            <a:ext cx="2286000" cy="1676400"/>
            <a:chOff x="5715000" y="1295400"/>
            <a:chExt cx="2286000" cy="1676400"/>
          </a:xfrm>
        </p:grpSpPr>
        <p:cxnSp>
          <p:nvCxnSpPr>
            <p:cNvPr id="29" name="Straight Connector 28"/>
            <p:cNvCxnSpPr/>
            <p:nvPr/>
          </p:nvCxnSpPr>
          <p:spPr>
            <a:xfrm flipH="1">
              <a:off x="5715000" y="1371600"/>
              <a:ext cx="2286000" cy="1600200"/>
            </a:xfrm>
            <a:prstGeom prst="line">
              <a:avLst/>
            </a:prstGeom>
            <a:ln w="635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H="1" flipV="1">
              <a:off x="5715000" y="1295400"/>
              <a:ext cx="2133600" cy="1676400"/>
            </a:xfrm>
            <a:prstGeom prst="line">
              <a:avLst/>
            </a:prstGeom>
            <a:ln w="63500">
              <a:solidFill>
                <a:srgbClr val="FF0000"/>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Bug-finding:   a needle in a haystack</a:t>
            </a:r>
            <a:endParaRPr lang="en-GB" sz="3200" dirty="0"/>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2133600"/>
            <a:ext cx="3642577" cy="3124200"/>
          </a:xfrm>
          <a:prstGeom prst="rect">
            <a:avLst/>
          </a:prstGeom>
          <a:solidFill>
            <a:schemeClr val="accent3">
              <a:lumMod val="85000"/>
            </a:schemeClr>
          </a:solidFill>
        </p:spPr>
      </p:pic>
      <p:sp>
        <p:nvSpPr>
          <p:cNvPr id="10" name="AutoShape 11"/>
          <p:cNvSpPr>
            <a:spLocks noChangeArrowheads="1"/>
          </p:cNvSpPr>
          <p:nvPr/>
        </p:nvSpPr>
        <p:spPr bwMode="auto">
          <a:xfrm>
            <a:off x="4038600" y="3463925"/>
            <a:ext cx="533400" cy="574675"/>
          </a:xfrm>
          <a:prstGeom prst="rightArrow">
            <a:avLst>
              <a:gd name="adj1" fmla="val 50000"/>
              <a:gd name="adj2" fmla="val 31285"/>
            </a:avLst>
          </a:prstGeom>
          <a:gradFill rotWithShape="1">
            <a:gsLst>
              <a:gs pos="0">
                <a:srgbClr val="FFEBFA"/>
              </a:gs>
              <a:gs pos="30000">
                <a:srgbClr val="C4D6EB"/>
              </a:gs>
              <a:gs pos="60001">
                <a:srgbClr val="85C2FF"/>
              </a:gs>
              <a:gs pos="100000">
                <a:srgbClr val="5E9EFF"/>
              </a:gs>
            </a:gsLst>
            <a:lin ang="0" scaled="1"/>
          </a:gradFill>
          <a:ln w="9525">
            <a:solidFill>
              <a:schemeClr val="tx1"/>
            </a:solidFill>
            <a:miter lim="800000"/>
            <a:headEnd/>
            <a:tailEnd/>
          </a:ln>
          <a:effectLst>
            <a:outerShdw blurRad="63500" dist="107763" dir="8100000" algn="ctr" rotWithShape="0">
              <a:schemeClr val="bg2">
                <a:alpha val="50000"/>
              </a:schemeClr>
            </a:outerShdw>
          </a:effectLst>
        </p:spPr>
        <p:txBody>
          <a:bodyPr wrap="none" lIns="90488" tIns="44450" rIns="90488" bIns="44450" anchor="ctr"/>
          <a:lstStyle/>
          <a:p>
            <a:pPr>
              <a:defRPr/>
            </a:pPr>
            <a:endParaRPr lang="en-US">
              <a:latin typeface="Calibri" charset="0"/>
              <a:ea typeface="MS PGothic" charset="0"/>
              <a:cs typeface="MS PGothic" charset="0"/>
            </a:endParaRPr>
          </a:p>
        </p:txBody>
      </p:sp>
      <p:sp>
        <p:nvSpPr>
          <p:cNvPr id="13" name="Rectangle 12"/>
          <p:cNvSpPr/>
          <p:nvPr/>
        </p:nvSpPr>
        <p:spPr>
          <a:xfrm>
            <a:off x="457200" y="5527357"/>
            <a:ext cx="2802270" cy="461665"/>
          </a:xfrm>
          <a:prstGeom prst="rect">
            <a:avLst/>
          </a:prstGeom>
        </p:spPr>
        <p:txBody>
          <a:bodyPr wrap="none">
            <a:spAutoFit/>
          </a:bodyPr>
          <a:lstStyle/>
          <a:p>
            <a:r>
              <a:rPr lang="en-GB" sz="2400" dirty="0" smtClean="0"/>
              <a:t>Set of </a:t>
            </a:r>
            <a:r>
              <a:rPr lang="en-GB" sz="2400" dirty="0" err="1" smtClean="0"/>
              <a:t>interleavings</a:t>
            </a:r>
            <a:r>
              <a:rPr lang="en-GB" sz="2400" dirty="0" smtClean="0"/>
              <a:t> </a:t>
            </a:r>
            <a:endParaRPr lang="en-US" sz="2400" dirty="0"/>
          </a:p>
        </p:txBody>
      </p:sp>
      <p:sp>
        <p:nvSpPr>
          <p:cNvPr id="14" name="Rectangle 13"/>
          <p:cNvSpPr/>
          <p:nvPr/>
        </p:nvSpPr>
        <p:spPr>
          <a:xfrm>
            <a:off x="6291781" y="5558135"/>
            <a:ext cx="1454244" cy="461665"/>
          </a:xfrm>
          <a:prstGeom prst="rect">
            <a:avLst/>
          </a:prstGeom>
        </p:spPr>
        <p:txBody>
          <a:bodyPr wrap="none">
            <a:spAutoFit/>
          </a:bodyPr>
          <a:lstStyle/>
          <a:p>
            <a:r>
              <a:rPr lang="en-GB" sz="2400" dirty="0"/>
              <a:t>Haystack</a:t>
            </a:r>
            <a:endParaRPr lang="en-US" sz="2400" dirty="0"/>
          </a:p>
        </p:txBody>
      </p:sp>
      <p:pic>
        <p:nvPicPr>
          <p:cNvPr id="8" name="Picture 7" descr="images (2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7100" y="2249008"/>
            <a:ext cx="4406900" cy="2932592"/>
          </a:xfrm>
          <a:prstGeom prst="rect">
            <a:avLst/>
          </a:prstGeom>
        </p:spPr>
      </p:pic>
    </p:spTree>
    <p:extLst>
      <p:ext uri="{BB962C8B-B14F-4D97-AF65-F5344CB8AC3E}">
        <p14:creationId xmlns:p14="http://schemas.microsoft.com/office/powerpoint/2010/main" val="3493632511"/>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1" name="TextBox 30"/>
          <p:cNvSpPr txBox="1"/>
          <p:nvPr/>
        </p:nvSpPr>
        <p:spPr>
          <a:xfrm>
            <a:off x="762000" y="1828800"/>
            <a:ext cx="4267200" cy="2800350"/>
          </a:xfrm>
          <a:prstGeom prst="rect">
            <a:avLst/>
          </a:prstGeom>
          <a:noFill/>
        </p:spPr>
        <p:txBody>
          <a:bodyPr>
            <a:spAutoFit/>
          </a:bodyPr>
          <a:lstStyle/>
          <a:p>
            <a:pPr>
              <a:defRPr/>
            </a:pPr>
            <a:endParaRPr lang="en-US" sz="1600" dirty="0">
              <a:latin typeface="Arial" pitchFamily="34" charset="0"/>
              <a:ea typeface="ＭＳ Ｐゴシック" pitchFamily="34" charset="-128"/>
            </a:endParaRPr>
          </a:p>
          <a:p>
            <a:pPr>
              <a:defRPr/>
            </a:pPr>
            <a:r>
              <a:rPr lang="en-US" sz="1600" dirty="0">
                <a:latin typeface="Courier"/>
                <a:ea typeface="ＭＳ Ｐゴシック" pitchFamily="34" charset="-128"/>
                <a:cs typeface="Courier"/>
              </a:rPr>
              <a:t>pc</a:t>
            </a:r>
            <a:r>
              <a:rPr lang="en-US" sz="1600" baseline="-25000" dirty="0">
                <a:latin typeface="Courier"/>
                <a:ea typeface="ＭＳ Ｐゴシック" pitchFamily="34" charset="-128"/>
                <a:cs typeface="Courier"/>
              </a:rPr>
              <a:t>0</a:t>
            </a:r>
            <a:r>
              <a:rPr lang="en-US" sz="1600" dirty="0">
                <a:latin typeface="Courier"/>
                <a:ea typeface="ＭＳ Ｐゴシック" pitchFamily="34" charset="-128"/>
                <a:cs typeface="Courier"/>
              </a:rPr>
              <a:t>=0;   ... </a:t>
            </a:r>
            <a:r>
              <a:rPr lang="en-US" sz="1600" dirty="0" err="1">
                <a:latin typeface="Courier"/>
                <a:ea typeface="ＭＳ Ｐゴシック" pitchFamily="34" charset="-128"/>
                <a:cs typeface="Courier"/>
              </a:rPr>
              <a:t>pc</a:t>
            </a:r>
            <a:r>
              <a:rPr lang="en-US" sz="1600" baseline="-25000" dirty="0" err="1">
                <a:latin typeface="Courier"/>
                <a:ea typeface="ＭＳ Ｐゴシック" pitchFamily="34" charset="-128"/>
                <a:cs typeface="Courier"/>
              </a:rPr>
              <a:t>N</a:t>
            </a:r>
            <a:r>
              <a:rPr lang="en-US" sz="1600" dirty="0">
                <a:latin typeface="Courier"/>
                <a:ea typeface="ＭＳ Ｐゴシック" pitchFamily="34" charset="-128"/>
                <a:cs typeface="Courier"/>
              </a:rPr>
              <a:t>=0; </a:t>
            </a:r>
          </a:p>
          <a:p>
            <a:pPr>
              <a:defRPr/>
            </a:pPr>
            <a:r>
              <a:rPr lang="en-US" sz="1600" dirty="0">
                <a:latin typeface="Courier"/>
                <a:ea typeface="ＭＳ Ｐゴシック" pitchFamily="34" charset="-128"/>
                <a:cs typeface="Courier"/>
              </a:rPr>
              <a:t>local</a:t>
            </a:r>
            <a:r>
              <a:rPr lang="en-US" sz="1600" baseline="-25000" dirty="0">
                <a:latin typeface="Courier"/>
                <a:ea typeface="ＭＳ Ｐゴシック" pitchFamily="34" charset="-128"/>
                <a:cs typeface="Courier"/>
              </a:rPr>
              <a:t>0</a:t>
            </a:r>
            <a:r>
              <a:rPr lang="en-US" sz="1600" dirty="0">
                <a:latin typeface="Courier"/>
                <a:ea typeface="ＭＳ Ｐゴシック" pitchFamily="34" charset="-128"/>
                <a:cs typeface="Courier"/>
              </a:rPr>
              <a:t>;  ... </a:t>
            </a:r>
            <a:r>
              <a:rPr lang="en-US" sz="1600" dirty="0" err="1">
                <a:latin typeface="Courier"/>
                <a:ea typeface="ＭＳ Ｐゴシック" pitchFamily="34" charset="-128"/>
                <a:cs typeface="Courier"/>
              </a:rPr>
              <a:t>local</a:t>
            </a:r>
            <a:r>
              <a:rPr lang="en-US" sz="1600" baseline="-25000" dirty="0" err="1">
                <a:latin typeface="Courier"/>
                <a:ea typeface="ＭＳ Ｐゴシック" pitchFamily="34" charset="-128"/>
                <a:cs typeface="Courier"/>
              </a:rPr>
              <a:t>k</a:t>
            </a:r>
            <a:r>
              <a:rPr lang="en-US" sz="1600" dirty="0">
                <a:latin typeface="Courier"/>
                <a:ea typeface="ＭＳ Ｐゴシック" pitchFamily="34" charset="-128"/>
                <a:cs typeface="Courier"/>
              </a:rPr>
              <a:t>;</a:t>
            </a:r>
          </a:p>
          <a:p>
            <a:pPr>
              <a:defRPr/>
            </a:pPr>
            <a:endParaRPr lang="en-US" sz="1600" dirty="0">
              <a:latin typeface="Arial" pitchFamily="34" charset="0"/>
              <a:ea typeface="ＭＳ Ｐゴシック" pitchFamily="34" charset="-128"/>
            </a:endParaRPr>
          </a:p>
          <a:p>
            <a:pPr>
              <a:defRPr/>
            </a:pPr>
            <a:r>
              <a:rPr lang="en-US" sz="1600" dirty="0">
                <a:latin typeface="Courier"/>
                <a:ea typeface="ＭＳ Ｐゴシック" pitchFamily="34" charset="-128"/>
                <a:cs typeface="Courier"/>
              </a:rPr>
              <a:t>main() {</a:t>
            </a:r>
          </a:p>
          <a:p>
            <a:pPr>
              <a:defRPr/>
            </a:pPr>
            <a:r>
              <a:rPr lang="en-US" sz="1600" b="1" dirty="0">
                <a:latin typeface="Courier"/>
                <a:ea typeface="ＭＳ Ｐゴシック" pitchFamily="34" charset="-128"/>
                <a:cs typeface="Courier"/>
              </a:rPr>
              <a:t>  for</a:t>
            </a:r>
            <a:r>
              <a:rPr lang="en-US" sz="1600" dirty="0">
                <a:latin typeface="Courier"/>
                <a:ea typeface="ＭＳ Ｐゴシック" pitchFamily="34" charset="-128"/>
                <a:cs typeface="Courier"/>
              </a:rPr>
              <a:t> (r=0; r&lt;K; r++)</a:t>
            </a:r>
          </a:p>
          <a:p>
            <a:pPr>
              <a:defRPr/>
            </a:pPr>
            <a:r>
              <a:rPr lang="en-US" sz="1600" dirty="0">
                <a:latin typeface="Courier"/>
                <a:ea typeface="ＭＳ Ｐゴシック" pitchFamily="34" charset="-128"/>
                <a:cs typeface="Courier"/>
              </a:rPr>
              <a:t>    </a:t>
            </a:r>
            <a:r>
              <a:rPr lang="en-US" sz="1600" b="1" dirty="0">
                <a:latin typeface="Courier"/>
                <a:ea typeface="ＭＳ Ｐゴシック" pitchFamily="34" charset="-128"/>
                <a:cs typeface="Courier"/>
              </a:rPr>
              <a:t>for</a:t>
            </a:r>
            <a:r>
              <a:rPr lang="en-US" sz="1600" dirty="0">
                <a:latin typeface="Courier"/>
                <a:ea typeface="ＭＳ Ｐゴシック" pitchFamily="34" charset="-128"/>
                <a:cs typeface="Courier"/>
              </a:rPr>
              <a:t>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=0;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&lt;N;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a:solidFill>
                  <a:schemeClr val="bg1">
                    <a:lumMod val="50000"/>
                  </a:schemeClr>
                </a:solidFill>
                <a:latin typeface="Courier"/>
                <a:ea typeface="ＭＳ Ｐゴシック" pitchFamily="34" charset="-128"/>
                <a:cs typeface="Courier"/>
              </a:rPr>
              <a:t>// </a:t>
            </a:r>
            <a:r>
              <a:rPr lang="en-US" sz="1600" i="1" dirty="0">
                <a:solidFill>
                  <a:schemeClr val="bg1">
                    <a:lumMod val="50000"/>
                  </a:schemeClr>
                </a:solidFill>
                <a:latin typeface="Courier"/>
                <a:ea typeface="ＭＳ Ｐゴシック" pitchFamily="34" charset="-128"/>
                <a:cs typeface="Courier"/>
              </a:rPr>
              <a:t>simulate T</a:t>
            </a:r>
            <a:r>
              <a:rPr lang="en-US" sz="1600" i="1" baseline="-25000" dirty="0">
                <a:solidFill>
                  <a:schemeClr val="bg1">
                    <a:lumMod val="50000"/>
                  </a:schemeClr>
                </a:solidFill>
                <a:latin typeface="Courier"/>
                <a:ea typeface="ＭＳ Ｐゴシック" pitchFamily="34" charset="-128"/>
                <a:cs typeface="Courier"/>
              </a:rPr>
              <a:t>i</a:t>
            </a:r>
          </a:p>
          <a:p>
            <a:pPr>
              <a:defRPr/>
            </a:pPr>
            <a:r>
              <a:rPr lang="en-US" sz="1600" b="1" dirty="0">
                <a:latin typeface="Courier"/>
                <a:ea typeface="ＭＳ Ｐゴシック" pitchFamily="34" charset="-128"/>
                <a:cs typeface="Courier"/>
              </a:rPr>
              <a:t>      if (</a:t>
            </a:r>
            <a:r>
              <a:rPr lang="en-US" sz="1600" dirty="0" err="1">
                <a:latin typeface="Courier"/>
                <a:ea typeface="ＭＳ Ｐゴシック" pitchFamily="34" charset="-128"/>
                <a:cs typeface="Courier"/>
              </a:rPr>
              <a:t>active</a:t>
            </a:r>
            <a:r>
              <a:rPr lang="en-US" sz="1600" i="1" baseline="-25000" dirty="0" err="1">
                <a:latin typeface="Courier"/>
                <a:ea typeface="ＭＳ Ｐゴシック" pitchFamily="34" charset="-128"/>
                <a:cs typeface="Courier"/>
              </a:rPr>
              <a:t>i</a:t>
            </a:r>
            <a:r>
              <a:rPr lang="en-US" sz="1600" dirty="0">
                <a:latin typeface="Courier"/>
                <a:ea typeface="ＭＳ Ｐゴシック" pitchFamily="34" charset="-128"/>
                <a:cs typeface="Courier"/>
              </a:rPr>
              <a:t>) </a:t>
            </a:r>
            <a:endParaRPr lang="en-US" sz="1600" i="1" dirty="0">
              <a:latin typeface="Courier"/>
              <a:ea typeface="ＭＳ Ｐゴシック" pitchFamily="34" charset="-128"/>
              <a:cs typeface="Courier"/>
            </a:endParaRPr>
          </a:p>
          <a:p>
            <a:pPr>
              <a:defRPr/>
            </a:pPr>
            <a:r>
              <a:rPr lang="en-US" sz="1600" b="1" dirty="0">
                <a:latin typeface="Courier"/>
                <a:ea typeface="ＭＳ Ｐゴシック" pitchFamily="34" charset="-128"/>
                <a:cs typeface="Courier"/>
              </a:rPr>
              <a:t>         F</a:t>
            </a:r>
            <a:r>
              <a:rPr lang="en-US" sz="1600" b="1" baseline="-25000" dirty="0">
                <a:latin typeface="Courier"/>
                <a:ea typeface="ＭＳ Ｐゴシック" pitchFamily="34" charset="-128"/>
                <a:cs typeface="Courier"/>
              </a:rPr>
              <a:t>i</a:t>
            </a:r>
            <a:r>
              <a:rPr lang="en-US" sz="1600" b="1"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a:t>
            </a:r>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6501"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rgbClr val="0000FF"/>
                </a:solidFill>
                <a:latin typeface="Courier" charset="0"/>
                <a:cs typeface="Courier" charset="0"/>
              </a:rPr>
              <a:t>switch(pc</a:t>
            </a:r>
            <a:r>
              <a:rPr lang="en-US" sz="1600" b="1" baseline="-25000">
                <a:solidFill>
                  <a:srgbClr val="0000FF"/>
                </a:solidFill>
                <a:latin typeface="Courier" charset="0"/>
                <a:cs typeface="Courier" charset="0"/>
              </a:rPr>
              <a:t>k</a:t>
            </a:r>
            <a:r>
              <a:rPr lang="en-US" sz="1600" b="1">
                <a:solidFill>
                  <a:srgbClr val="0000FF"/>
                </a:solidFill>
                <a:latin typeface="Courier" charset="0"/>
                <a:cs typeface="Courier" charset="0"/>
              </a:rPr>
              <a:t>) {</a:t>
            </a:r>
          </a:p>
          <a:p>
            <a:pPr eaLnBrk="1" hangingPunct="1"/>
            <a:r>
              <a:rPr lang="en-US" sz="1600" b="1">
                <a:solidFill>
                  <a:srgbClr val="0000FF"/>
                </a:solidFill>
                <a:latin typeface="Courier" charset="0"/>
                <a:cs typeface="Courier" charset="0"/>
              </a:rPr>
              <a:t>  case 0: goto 0;</a:t>
            </a:r>
          </a:p>
          <a:p>
            <a:pPr eaLnBrk="1" hangingPunct="1"/>
            <a:r>
              <a:rPr lang="en-US" sz="1600" b="1">
                <a:solidFill>
                  <a:srgbClr val="0000FF"/>
                </a:solidFill>
                <a:latin typeface="Courier" charset="0"/>
                <a:cs typeface="Courier" charset="0"/>
              </a:rPr>
              <a:t>  case 1: goto 1;</a:t>
            </a:r>
          </a:p>
          <a:p>
            <a:pPr eaLnBrk="1" hangingPunct="1"/>
            <a:r>
              <a:rPr lang="en-US" sz="1600" b="1">
                <a:solidFill>
                  <a:srgbClr val="0000FF"/>
                </a:solidFill>
                <a:latin typeface="Courier" charset="0"/>
                <a:cs typeface="Courier" charset="0"/>
              </a:rPr>
              <a:t>  case 2: goto 2;	...</a:t>
            </a:r>
          </a:p>
          <a:p>
            <a:pPr eaLnBrk="1" hangingPunct="1"/>
            <a:r>
              <a:rPr lang="en-US" sz="1600" b="1">
                <a:solidFill>
                  <a:srgbClr val="0000FF"/>
                </a:solidFill>
                <a:latin typeface="Courier" charset="0"/>
                <a:cs typeface="Courier" charset="0"/>
              </a:rPr>
              <a:t>  case M: goto M;</a:t>
            </a:r>
          </a:p>
          <a:p>
            <a:pPr eaLnBrk="1" hangingPunct="1"/>
            <a:r>
              <a:rPr lang="en-US" sz="1600" b="1">
                <a:solidFill>
                  <a:srgbClr val="0000FF"/>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106502"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106503"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latin typeface="Courier" charset="0"/>
                <a:cs typeface="Courier" charset="0"/>
              </a:rPr>
              <a:t>F</a:t>
            </a:r>
            <a:r>
              <a:rPr lang="en-US" sz="1800" b="1" baseline="-25000">
                <a:latin typeface="Courier" charset="0"/>
                <a:cs typeface="Courier" charset="0"/>
              </a:rPr>
              <a:t>i</a:t>
            </a:r>
            <a:r>
              <a:rPr lang="en-US" sz="1800" b="1">
                <a:latin typeface="Courier" charset="0"/>
                <a:cs typeface="Courier" charset="0"/>
              </a:rPr>
              <a:t>()</a:t>
            </a:r>
          </a:p>
        </p:txBody>
      </p:sp>
      <p:sp>
        <p:nvSpPr>
          <p:cNvPr id="19" name="Curved Right Arrow 18"/>
          <p:cNvSpPr/>
          <p:nvPr/>
        </p:nvSpPr>
        <p:spPr>
          <a:xfrm flipH="1">
            <a:off x="8105775" y="3381375"/>
            <a:ext cx="381000" cy="1952625"/>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0" name="Curved Right Arrow 19"/>
          <p:cNvSpPr/>
          <p:nvPr/>
        </p:nvSpPr>
        <p:spPr>
          <a:xfrm flipH="1">
            <a:off x="8105775" y="3624263"/>
            <a:ext cx="381000" cy="1709737"/>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2" name="Curved Right Arrow 21"/>
          <p:cNvSpPr/>
          <p:nvPr/>
        </p:nvSpPr>
        <p:spPr>
          <a:xfrm flipH="1">
            <a:off x="8102600" y="3848100"/>
            <a:ext cx="381000" cy="14097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3" name="Curved Right Arrow 22"/>
          <p:cNvSpPr/>
          <p:nvPr/>
        </p:nvSpPr>
        <p:spPr>
          <a:xfrm flipH="1">
            <a:off x="8094663" y="4648200"/>
            <a:ext cx="211137" cy="508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06508" name="TextBox 23"/>
          <p:cNvSpPr txBox="1">
            <a:spLocks noChangeArrowheads="1"/>
          </p:cNvSpPr>
          <p:nvPr/>
        </p:nvSpPr>
        <p:spPr bwMode="auto">
          <a:xfrm rot="5400000">
            <a:off x="8034338" y="39878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grpSp>
        <p:nvGrpSpPr>
          <p:cNvPr id="106509" name="Group 7"/>
          <p:cNvGrpSpPr>
            <a:grpSpLocks/>
          </p:cNvGrpSpPr>
          <p:nvPr/>
        </p:nvGrpSpPr>
        <p:grpSpPr bwMode="auto">
          <a:xfrm>
            <a:off x="5715000" y="1295400"/>
            <a:ext cx="2286000" cy="1676400"/>
            <a:chOff x="5715000" y="1295400"/>
            <a:chExt cx="2286000" cy="1676400"/>
          </a:xfrm>
        </p:grpSpPr>
        <p:cxnSp>
          <p:nvCxnSpPr>
            <p:cNvPr id="26" name="Straight Connector 25"/>
            <p:cNvCxnSpPr/>
            <p:nvPr/>
          </p:nvCxnSpPr>
          <p:spPr>
            <a:xfrm flipH="1">
              <a:off x="5715000" y="1371600"/>
              <a:ext cx="2286000" cy="1600200"/>
            </a:xfrm>
            <a:prstGeom prst="line">
              <a:avLst/>
            </a:prstGeom>
            <a:ln w="635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flipV="1">
              <a:off x="5715000" y="1295400"/>
              <a:ext cx="2133600" cy="1676400"/>
            </a:xfrm>
            <a:prstGeom prst="line">
              <a:avLst/>
            </a:prstGeom>
            <a:ln w="63500">
              <a:solidFill>
                <a:srgbClr val="FF0000"/>
              </a:solidFill>
            </a:ln>
            <a:effectLst/>
          </p:spPr>
          <p:style>
            <a:lnRef idx="2">
              <a:schemeClr val="accent1"/>
            </a:lnRef>
            <a:fillRef idx="0">
              <a:schemeClr val="accent1"/>
            </a:fillRef>
            <a:effectRef idx="1">
              <a:schemeClr val="accent1"/>
            </a:effectRef>
            <a:fontRef idx="minor">
              <a:schemeClr val="tx1"/>
            </a:fontRef>
          </p:style>
        </p:cxnSp>
      </p:grpSp>
      <p:sp>
        <p:nvSpPr>
          <p:cNvPr id="106511" name="Title 1"/>
          <p:cNvSpPr txBox="1">
            <a:spLocks/>
          </p:cNvSpPr>
          <p:nvPr/>
        </p:nvSpPr>
        <p:spPr bwMode="auto">
          <a:xfrm>
            <a:off x="0" y="17641"/>
            <a:ext cx="9220200" cy="719138"/>
          </a:xfrm>
          <a:prstGeom prst="rect">
            <a:avLst/>
          </a:prstGeom>
          <a:noFill/>
          <a:ln>
            <a:noFill/>
          </a:ln>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sz="2500" b="1" dirty="0">
                <a:solidFill>
                  <a:srgbClr val="FF0000"/>
                </a:solidFill>
                <a:latin typeface="Arial" charset="0"/>
                <a:cs typeface="Arial" charset="0"/>
              </a:rPr>
              <a:t>  </a:t>
            </a:r>
            <a:r>
              <a:rPr lang="en-US" sz="2500" b="1" dirty="0" err="1">
                <a:solidFill>
                  <a:srgbClr val="FF0000"/>
                </a:solidFill>
                <a:latin typeface="Arial" charset="0"/>
                <a:cs typeface="Arial" charset="0"/>
              </a:rPr>
              <a:t>CSeq</a:t>
            </a:r>
            <a:r>
              <a:rPr lang="en-US" sz="2500" b="1" dirty="0">
                <a:solidFill>
                  <a:srgbClr val="FF0000"/>
                </a:solidFill>
                <a:latin typeface="Arial" charset="0"/>
                <a:cs typeface="Arial" charset="0"/>
              </a:rPr>
              <a:t>-Lazy </a:t>
            </a:r>
            <a:r>
              <a:rPr lang="en-US" sz="2500" b="1" dirty="0" err="1">
                <a:solidFill>
                  <a:srgbClr val="FF0000"/>
                </a:solidFill>
                <a:latin typeface="Arial" charset="0"/>
                <a:cs typeface="Arial" charset="0"/>
              </a:rPr>
              <a:t>Sequentialization</a:t>
            </a:r>
            <a:r>
              <a:rPr lang="en-US" sz="2500" b="1" dirty="0">
                <a:solidFill>
                  <a:srgbClr val="FF0000"/>
                </a:solidFill>
                <a:latin typeface="Arial" charset="0"/>
                <a:cs typeface="Arial" charset="0"/>
              </a:rPr>
              <a:t>:</a:t>
            </a:r>
            <a:r>
              <a:rPr lang="en-US" sz="2500" b="1" dirty="0">
                <a:solidFill>
                  <a:srgbClr val="0000FF"/>
                </a:solidFill>
                <a:latin typeface="Arial" charset="0"/>
                <a:cs typeface="Arial" charset="0"/>
              </a:rPr>
              <a:t>    </a:t>
            </a:r>
            <a:r>
              <a:rPr lang="en-US" sz="2000" b="1" dirty="0">
                <a:solidFill>
                  <a:srgbClr val="0000FF"/>
                </a:solidFill>
                <a:latin typeface="Arial" charset="0"/>
                <a:cs typeface="Arial" charset="0"/>
              </a:rPr>
              <a:t>CROSS PRODUCT SIMULATION</a:t>
            </a:r>
            <a:endParaRPr lang="en-US" sz="2500" b="1" dirty="0">
              <a:solidFill>
                <a:srgbClr val="0000FF"/>
              </a:solidFill>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8548"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chemeClr val="bg1"/>
                </a:solidFill>
                <a:latin typeface="Courier" charset="0"/>
                <a:cs typeface="Courier" charset="0"/>
              </a:rPr>
              <a:t>switch(pc</a:t>
            </a:r>
            <a:r>
              <a:rPr lang="en-US" sz="1600" b="1" baseline="-25000">
                <a:solidFill>
                  <a:schemeClr val="bg1"/>
                </a:solidFill>
                <a:latin typeface="Courier" charset="0"/>
                <a:cs typeface="Courier" charset="0"/>
              </a:rPr>
              <a:t>k</a:t>
            </a:r>
            <a:r>
              <a:rPr lang="en-US" sz="1600" b="1">
                <a:solidFill>
                  <a:schemeClr val="bg1"/>
                </a:solidFill>
                <a:latin typeface="Courier" charset="0"/>
                <a:cs typeface="Courier" charset="0"/>
              </a:rPr>
              <a:t>) {</a:t>
            </a:r>
          </a:p>
          <a:p>
            <a:pPr eaLnBrk="1" hangingPunct="1"/>
            <a:r>
              <a:rPr lang="en-US" sz="1600" b="1">
                <a:solidFill>
                  <a:schemeClr val="bg1"/>
                </a:solidFill>
                <a:latin typeface="Courier" charset="0"/>
                <a:cs typeface="Courier" charset="0"/>
              </a:rPr>
              <a:t>  case 0: goto 0;</a:t>
            </a:r>
          </a:p>
          <a:p>
            <a:pPr eaLnBrk="1" hangingPunct="1"/>
            <a:r>
              <a:rPr lang="en-US" sz="1600" b="1">
                <a:solidFill>
                  <a:schemeClr val="bg1"/>
                </a:solidFill>
                <a:latin typeface="Courier" charset="0"/>
                <a:cs typeface="Courier" charset="0"/>
              </a:rPr>
              <a:t>  case 1: goto 1;</a:t>
            </a:r>
          </a:p>
          <a:p>
            <a:pPr eaLnBrk="1" hangingPunct="1"/>
            <a:r>
              <a:rPr lang="en-US" sz="1600" b="1">
                <a:solidFill>
                  <a:schemeClr val="bg1"/>
                </a:solidFill>
                <a:latin typeface="Courier" charset="0"/>
                <a:cs typeface="Courier" charset="0"/>
              </a:rPr>
              <a:t>  case 2: goto 2;	...</a:t>
            </a:r>
          </a:p>
          <a:p>
            <a:pPr eaLnBrk="1" hangingPunct="1"/>
            <a:r>
              <a:rPr lang="en-US" sz="1600" b="1">
                <a:solidFill>
                  <a:schemeClr val="bg1"/>
                </a:solidFill>
                <a:latin typeface="Courier" charset="0"/>
                <a:cs typeface="Courier" charset="0"/>
              </a:rPr>
              <a:t>  case M: goto M;</a:t>
            </a:r>
          </a:p>
          <a:p>
            <a:pPr eaLnBrk="1" hangingPunct="1"/>
            <a:r>
              <a:rPr lang="en-US" sz="1600" b="1">
                <a:solidFill>
                  <a:schemeClr val="bg1"/>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108549"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108550"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latin typeface="Courier" charset="0"/>
                <a:cs typeface="Courier" charset="0"/>
              </a:rPr>
              <a:t>F</a:t>
            </a:r>
            <a:r>
              <a:rPr lang="en-US" sz="1800" b="1" baseline="-25000">
                <a:latin typeface="Courier" charset="0"/>
                <a:cs typeface="Courier" charset="0"/>
              </a:rPr>
              <a:t>i</a:t>
            </a:r>
            <a:r>
              <a:rPr lang="en-US" sz="1800" b="1">
                <a:latin typeface="Courier" charset="0"/>
                <a:cs typeface="Courier" charset="0"/>
              </a:rPr>
              <a:t>()</a:t>
            </a:r>
          </a:p>
        </p:txBody>
      </p:sp>
      <p:sp>
        <p:nvSpPr>
          <p:cNvPr id="19" name="Curved Right Arrow 18"/>
          <p:cNvSpPr/>
          <p:nvPr/>
        </p:nvSpPr>
        <p:spPr>
          <a:xfrm flipH="1">
            <a:off x="8105775" y="3381375"/>
            <a:ext cx="381000" cy="1952625"/>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0" name="Curved Right Arrow 19"/>
          <p:cNvSpPr/>
          <p:nvPr/>
        </p:nvSpPr>
        <p:spPr>
          <a:xfrm flipH="1">
            <a:off x="8105775" y="3624263"/>
            <a:ext cx="381000" cy="1709737"/>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2" name="Curved Right Arrow 21"/>
          <p:cNvSpPr/>
          <p:nvPr/>
        </p:nvSpPr>
        <p:spPr>
          <a:xfrm flipH="1">
            <a:off x="8102600" y="3848100"/>
            <a:ext cx="381000" cy="14097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23" name="Curved Right Arrow 22"/>
          <p:cNvSpPr/>
          <p:nvPr/>
        </p:nvSpPr>
        <p:spPr>
          <a:xfrm flipH="1">
            <a:off x="8094663" y="4648200"/>
            <a:ext cx="211137" cy="508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08555" name="TextBox 23"/>
          <p:cNvSpPr txBox="1">
            <a:spLocks noChangeArrowheads="1"/>
          </p:cNvSpPr>
          <p:nvPr/>
        </p:nvSpPr>
        <p:spPr bwMode="auto">
          <a:xfrm rot="5400000">
            <a:off x="8034338" y="398780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08557" name="Title 1"/>
          <p:cNvSpPr txBox="1">
            <a:spLocks/>
          </p:cNvSpPr>
          <p:nvPr/>
        </p:nvSpPr>
        <p:spPr bwMode="auto">
          <a:xfrm>
            <a:off x="0" y="0"/>
            <a:ext cx="9220200" cy="762000"/>
          </a:xfrm>
          <a:prstGeom prst="rect">
            <a:avLst/>
          </a:prstGeom>
          <a:noFill/>
          <a:ln>
            <a:noFill/>
          </a:ln>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sz="2500" b="1" dirty="0">
                <a:solidFill>
                  <a:srgbClr val="FF0000"/>
                </a:solidFill>
                <a:latin typeface="Arial" charset="0"/>
                <a:cs typeface="Arial" charset="0"/>
              </a:rPr>
              <a:t>  </a:t>
            </a:r>
            <a:r>
              <a:rPr lang="en-US" sz="2500" b="1" dirty="0" err="1">
                <a:solidFill>
                  <a:srgbClr val="FF0000"/>
                </a:solidFill>
                <a:latin typeface="Arial" charset="0"/>
                <a:cs typeface="Arial" charset="0"/>
              </a:rPr>
              <a:t>CSeq</a:t>
            </a:r>
            <a:r>
              <a:rPr lang="en-US" sz="2500" b="1" dirty="0">
                <a:solidFill>
                  <a:srgbClr val="FF0000"/>
                </a:solidFill>
                <a:latin typeface="Arial" charset="0"/>
                <a:cs typeface="Arial" charset="0"/>
              </a:rPr>
              <a:t>-Lazy </a:t>
            </a:r>
            <a:r>
              <a:rPr lang="en-US" sz="2500" b="1" dirty="0" err="1">
                <a:solidFill>
                  <a:srgbClr val="FF0000"/>
                </a:solidFill>
                <a:latin typeface="Arial" charset="0"/>
                <a:cs typeface="Arial" charset="0"/>
              </a:rPr>
              <a:t>Sequentialization</a:t>
            </a:r>
            <a:r>
              <a:rPr lang="en-US" sz="2500" b="1" dirty="0">
                <a:solidFill>
                  <a:srgbClr val="FF0000"/>
                </a:solidFill>
                <a:latin typeface="Arial" charset="0"/>
                <a:cs typeface="Arial" charset="0"/>
              </a:rPr>
              <a:t>:</a:t>
            </a:r>
            <a:r>
              <a:rPr lang="en-US" sz="2500" b="1" dirty="0">
                <a:solidFill>
                  <a:srgbClr val="0000FF"/>
                </a:solidFill>
                <a:latin typeface="Arial" charset="0"/>
                <a:cs typeface="Arial" charset="0"/>
              </a:rPr>
              <a:t>    </a:t>
            </a:r>
            <a:r>
              <a:rPr lang="en-US" sz="2000" b="1" dirty="0">
                <a:solidFill>
                  <a:srgbClr val="0000FF"/>
                </a:solidFill>
                <a:latin typeface="Arial" charset="0"/>
                <a:cs typeface="Arial" charset="0"/>
              </a:rPr>
              <a:t>CROSS PRODUCT SIMULATION</a:t>
            </a:r>
            <a:endParaRPr lang="en-US" sz="2500" b="1" dirty="0">
              <a:solidFill>
                <a:srgbClr val="0000FF"/>
              </a:solidFill>
              <a:latin typeface="Arial" charset="0"/>
              <a:cs typeface="Arial" charset="0"/>
            </a:endParaRPr>
          </a:p>
        </p:txBody>
      </p:sp>
      <p:sp>
        <p:nvSpPr>
          <p:cNvPr id="27" name="Up Arrow Callout 26"/>
          <p:cNvSpPr/>
          <p:nvPr/>
        </p:nvSpPr>
        <p:spPr>
          <a:xfrm>
            <a:off x="3352800" y="5029200"/>
            <a:ext cx="5867400" cy="1600200"/>
          </a:xfrm>
          <a:prstGeom prst="upArrowCallout">
            <a:avLst>
              <a:gd name="adj1" fmla="val 28143"/>
              <a:gd name="adj2" fmla="val 28362"/>
              <a:gd name="adj3" fmla="val 12268"/>
              <a:gd name="adj4" fmla="val 69783"/>
            </a:avLst>
          </a:prstGeom>
          <a:solidFill>
            <a:srgbClr val="FFCC00"/>
          </a:solidFill>
          <a:ln>
            <a:no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it-IT" b="1" dirty="0">
                <a:solidFill>
                  <a:srgbClr val="33CC33"/>
                </a:solidFill>
                <a:ea typeface="ＭＳ Ｐゴシック" pitchFamily="34" charset="-128"/>
                <a:cs typeface="Courier"/>
              </a:rPr>
              <a:t>  </a:t>
            </a:r>
            <a:r>
              <a:rPr lang="en-US" altLang="it-IT" dirty="0">
                <a:solidFill>
                  <a:srgbClr val="FF0000"/>
                </a:solidFill>
                <a:latin typeface="Courier"/>
                <a:ea typeface="ＭＳ Ｐゴシック" pitchFamily="34" charset="-128"/>
                <a:cs typeface="Courier"/>
              </a:rPr>
              <a:t>#define </a:t>
            </a:r>
            <a:r>
              <a:rPr lang="en-US" altLang="it-IT" b="1" dirty="0">
                <a:solidFill>
                  <a:srgbClr val="FF0000"/>
                </a:solidFill>
                <a:latin typeface="Courier"/>
                <a:ea typeface="ＭＳ Ｐゴシック" pitchFamily="34" charset="-128"/>
                <a:cs typeface="Courier"/>
              </a:rPr>
              <a:t>CS(j)                     </a:t>
            </a:r>
            <a:r>
              <a:rPr lang="en-US" altLang="it-IT" b="1" dirty="0">
                <a:solidFill>
                  <a:srgbClr val="33CC33"/>
                </a:solidFill>
                <a:ea typeface="ＭＳ Ｐゴシック" pitchFamily="34" charset="-128"/>
                <a:cs typeface="Courier"/>
              </a:rPr>
              <a:t>NEW</a:t>
            </a:r>
            <a:endParaRPr lang="en-US" altLang="it-IT" b="1" dirty="0">
              <a:solidFill>
                <a:srgbClr val="FF0000"/>
              </a:solidFill>
              <a:latin typeface="Courier"/>
              <a:ea typeface="ＭＳ Ｐゴシック" pitchFamily="34" charset="-128"/>
              <a:cs typeface="Courier"/>
            </a:endParaRPr>
          </a:p>
          <a:p>
            <a:pPr>
              <a:defRPr/>
            </a:pPr>
            <a:r>
              <a:rPr lang="en-US" altLang="it-IT" sz="2000" dirty="0">
                <a:solidFill>
                  <a:srgbClr val="FF0000"/>
                </a:solidFill>
                <a:latin typeface="Courier"/>
                <a:ea typeface="ＭＳ Ｐゴシック" pitchFamily="34" charset="-128"/>
                <a:cs typeface="Courier"/>
              </a:rPr>
              <a:t>  if (j&lt;</a:t>
            </a:r>
            <a:r>
              <a:rPr lang="en-US" altLang="it-IT" sz="2000" dirty="0" err="1">
                <a:solidFill>
                  <a:srgbClr val="FF0000"/>
                </a:solidFill>
                <a:latin typeface="Courier"/>
                <a:ea typeface="ＭＳ Ｐゴシック" pitchFamily="34" charset="-128"/>
                <a:cs typeface="Courier"/>
              </a:rPr>
              <a:t>pc</a:t>
            </a:r>
            <a:r>
              <a:rPr lang="en-US" altLang="it-IT" sz="2000" baseline="-25000" dirty="0" err="1">
                <a:solidFill>
                  <a:srgbClr val="FF0000"/>
                </a:solidFill>
                <a:latin typeface="Courier"/>
                <a:ea typeface="ＭＳ Ｐゴシック" pitchFamily="34" charset="-128"/>
                <a:cs typeface="Courier"/>
              </a:rPr>
              <a:t>i</a:t>
            </a:r>
            <a:r>
              <a:rPr lang="en-US" altLang="it-IT" sz="2000" dirty="0">
                <a:solidFill>
                  <a:srgbClr val="FF0000"/>
                </a:solidFill>
                <a:latin typeface="Courier"/>
                <a:ea typeface="ＭＳ Ｐゴシック" pitchFamily="34" charset="-128"/>
                <a:cs typeface="Courier"/>
              </a:rPr>
              <a:t> || j&gt;=</a:t>
            </a:r>
            <a:r>
              <a:rPr lang="en-US" altLang="it-IT" sz="2000" dirty="0" err="1">
                <a:solidFill>
                  <a:srgbClr val="FF0000"/>
                </a:solidFill>
                <a:latin typeface="Courier"/>
                <a:ea typeface="ＭＳ Ｐゴシック" pitchFamily="34" charset="-128"/>
                <a:cs typeface="Courier"/>
              </a:rPr>
              <a:t>nextCS</a:t>
            </a:r>
            <a:r>
              <a:rPr lang="en-US" altLang="it-IT" sz="2000" dirty="0">
                <a:solidFill>
                  <a:srgbClr val="FF0000"/>
                </a:solidFill>
                <a:latin typeface="Courier"/>
                <a:ea typeface="ＭＳ Ｐゴシック" pitchFamily="34" charset="-128"/>
                <a:cs typeface="Courier"/>
              </a:rPr>
              <a:t>) </a:t>
            </a:r>
            <a:r>
              <a:rPr lang="en-US" altLang="it-IT" sz="2000" dirty="0" err="1">
                <a:solidFill>
                  <a:srgbClr val="FF0000"/>
                </a:solidFill>
                <a:latin typeface="Courier"/>
                <a:ea typeface="ＭＳ Ｐゴシック" pitchFamily="34" charset="-128"/>
                <a:cs typeface="Courier"/>
              </a:rPr>
              <a:t>goto</a:t>
            </a:r>
            <a:r>
              <a:rPr lang="en-US" altLang="it-IT" sz="2000" dirty="0">
                <a:solidFill>
                  <a:srgbClr val="FF0000"/>
                </a:solidFill>
                <a:latin typeface="Courier"/>
                <a:ea typeface="ＭＳ Ｐゴシック" pitchFamily="34" charset="-128"/>
                <a:cs typeface="Courier"/>
              </a:rPr>
              <a:t> j+1; </a:t>
            </a:r>
            <a:endParaRPr lang="en-US" sz="2000" baseline="-25000" dirty="0">
              <a:latin typeface="Courier"/>
              <a:cs typeface="Courier"/>
            </a:endParaRPr>
          </a:p>
        </p:txBody>
      </p:sp>
      <p:sp>
        <p:nvSpPr>
          <p:cNvPr id="21" name="TextBox 20"/>
          <p:cNvSpPr txBox="1"/>
          <p:nvPr/>
        </p:nvSpPr>
        <p:spPr>
          <a:xfrm>
            <a:off x="762000" y="1828800"/>
            <a:ext cx="4267200" cy="3292475"/>
          </a:xfrm>
          <a:prstGeom prst="rect">
            <a:avLst/>
          </a:prstGeom>
          <a:noFill/>
        </p:spPr>
        <p:txBody>
          <a:bodyPr>
            <a:spAutoFit/>
          </a:bodyPr>
          <a:lstStyle/>
          <a:p>
            <a:pPr>
              <a:defRPr/>
            </a:pPr>
            <a:endParaRPr lang="en-US" sz="1600" dirty="0">
              <a:latin typeface="Arial" pitchFamily="34" charset="0"/>
              <a:ea typeface="ＭＳ Ｐゴシック" pitchFamily="34" charset="-128"/>
            </a:endParaRPr>
          </a:p>
          <a:p>
            <a:pPr>
              <a:defRPr/>
            </a:pPr>
            <a:r>
              <a:rPr lang="en-US" sz="1600" dirty="0">
                <a:latin typeface="Courier"/>
                <a:ea typeface="ＭＳ Ｐゴシック" pitchFamily="34" charset="-128"/>
                <a:cs typeface="Courier"/>
              </a:rPr>
              <a:t>pc</a:t>
            </a:r>
            <a:r>
              <a:rPr lang="en-US" sz="1600" baseline="-25000" dirty="0">
                <a:latin typeface="Courier"/>
                <a:ea typeface="ＭＳ Ｐゴシック" pitchFamily="34" charset="-128"/>
                <a:cs typeface="Courier"/>
              </a:rPr>
              <a:t>0</a:t>
            </a:r>
            <a:r>
              <a:rPr lang="en-US" sz="1600" dirty="0">
                <a:latin typeface="Courier"/>
                <a:ea typeface="ＭＳ Ｐゴシック" pitchFamily="34" charset="-128"/>
                <a:cs typeface="Courier"/>
              </a:rPr>
              <a:t>=0;   ... </a:t>
            </a:r>
            <a:r>
              <a:rPr lang="en-US" sz="1600" dirty="0" err="1">
                <a:latin typeface="Courier"/>
                <a:ea typeface="ＭＳ Ｐゴシック" pitchFamily="34" charset="-128"/>
                <a:cs typeface="Courier"/>
              </a:rPr>
              <a:t>pc</a:t>
            </a:r>
            <a:r>
              <a:rPr lang="en-US" sz="1600" baseline="-25000" dirty="0" err="1">
                <a:latin typeface="Courier"/>
                <a:ea typeface="ＭＳ Ｐゴシック" pitchFamily="34" charset="-128"/>
                <a:cs typeface="Courier"/>
              </a:rPr>
              <a:t>N</a:t>
            </a:r>
            <a:r>
              <a:rPr lang="en-US" sz="1600" dirty="0">
                <a:latin typeface="Courier"/>
                <a:ea typeface="ＭＳ Ｐゴシック" pitchFamily="34" charset="-128"/>
                <a:cs typeface="Courier"/>
              </a:rPr>
              <a:t>=0; </a:t>
            </a:r>
          </a:p>
          <a:p>
            <a:pPr>
              <a:defRPr/>
            </a:pPr>
            <a:r>
              <a:rPr lang="en-US" sz="1600" dirty="0">
                <a:latin typeface="Courier"/>
                <a:ea typeface="ＭＳ Ｐゴシック" pitchFamily="34" charset="-128"/>
                <a:cs typeface="Courier"/>
              </a:rPr>
              <a:t>local</a:t>
            </a:r>
            <a:r>
              <a:rPr lang="en-US" sz="1600" baseline="-25000" dirty="0">
                <a:latin typeface="Courier"/>
                <a:ea typeface="ＭＳ Ｐゴシック" pitchFamily="34" charset="-128"/>
                <a:cs typeface="Courier"/>
              </a:rPr>
              <a:t>0</a:t>
            </a:r>
            <a:r>
              <a:rPr lang="en-US" sz="1600" dirty="0">
                <a:latin typeface="Courier"/>
                <a:ea typeface="ＭＳ Ｐゴシック" pitchFamily="34" charset="-128"/>
                <a:cs typeface="Courier"/>
              </a:rPr>
              <a:t>;  ... </a:t>
            </a:r>
            <a:r>
              <a:rPr lang="en-US" sz="1600" dirty="0" err="1">
                <a:latin typeface="Courier"/>
                <a:ea typeface="ＭＳ Ｐゴシック" pitchFamily="34" charset="-128"/>
                <a:cs typeface="Courier"/>
              </a:rPr>
              <a:t>local</a:t>
            </a:r>
            <a:r>
              <a:rPr lang="en-US" sz="1600" baseline="-25000" dirty="0" err="1">
                <a:latin typeface="Courier"/>
                <a:ea typeface="ＭＳ Ｐゴシック" pitchFamily="34" charset="-128"/>
                <a:cs typeface="Courier"/>
              </a:rPr>
              <a:t>k</a:t>
            </a:r>
            <a:r>
              <a:rPr lang="en-US" sz="1600" dirty="0">
                <a:latin typeface="Courier"/>
                <a:ea typeface="ＭＳ Ｐゴシック" pitchFamily="34" charset="-128"/>
                <a:cs typeface="Courier"/>
              </a:rPr>
              <a:t>;</a:t>
            </a:r>
          </a:p>
          <a:p>
            <a:pPr>
              <a:defRPr/>
            </a:pPr>
            <a:r>
              <a:rPr lang="en-US" sz="1600" dirty="0" err="1">
                <a:solidFill>
                  <a:srgbClr val="FF0000"/>
                </a:solidFill>
                <a:latin typeface="Courier"/>
                <a:ea typeface="ＭＳ Ｐゴシック" pitchFamily="34" charset="-128"/>
                <a:cs typeface="Courier"/>
              </a:rPr>
              <a:t>nextCS</a:t>
            </a:r>
            <a:r>
              <a:rPr lang="en-US" sz="1600" dirty="0">
                <a:solidFill>
                  <a:srgbClr val="FF0000"/>
                </a:solidFill>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main() </a:t>
            </a:r>
          </a:p>
          <a:p>
            <a:pPr>
              <a:defRPr/>
            </a:pPr>
            <a:r>
              <a:rPr lang="en-US" sz="1600" b="1" dirty="0">
                <a:latin typeface="Courier"/>
                <a:ea typeface="ＭＳ Ｐゴシック" pitchFamily="34" charset="-128"/>
                <a:cs typeface="Courier"/>
              </a:rPr>
              <a:t>  for</a:t>
            </a:r>
            <a:r>
              <a:rPr lang="en-US" sz="1600" dirty="0">
                <a:latin typeface="Courier"/>
                <a:ea typeface="ＭＳ Ｐゴシック" pitchFamily="34" charset="-128"/>
                <a:cs typeface="Courier"/>
              </a:rPr>
              <a:t> (r=0; r&lt;K; r++)</a:t>
            </a:r>
          </a:p>
          <a:p>
            <a:pPr>
              <a:defRPr/>
            </a:pPr>
            <a:r>
              <a:rPr lang="en-US" sz="1600" dirty="0">
                <a:latin typeface="Courier"/>
                <a:ea typeface="ＭＳ Ｐゴシック" pitchFamily="34" charset="-128"/>
                <a:cs typeface="Courier"/>
              </a:rPr>
              <a:t>    </a:t>
            </a:r>
            <a:r>
              <a:rPr lang="en-US" sz="1600" b="1" dirty="0">
                <a:latin typeface="Courier"/>
                <a:ea typeface="ＭＳ Ｐゴシック" pitchFamily="34" charset="-128"/>
                <a:cs typeface="Courier"/>
              </a:rPr>
              <a:t>for</a:t>
            </a:r>
            <a:r>
              <a:rPr lang="en-US" sz="1600" dirty="0">
                <a:latin typeface="Courier"/>
                <a:ea typeface="ＭＳ Ｐゴシック" pitchFamily="34" charset="-128"/>
                <a:cs typeface="Courier"/>
              </a:rPr>
              <a:t>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=0;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&lt;N;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a:solidFill>
                  <a:schemeClr val="bg1">
                    <a:lumMod val="50000"/>
                  </a:schemeClr>
                </a:solidFill>
                <a:latin typeface="Courier"/>
                <a:ea typeface="ＭＳ Ｐゴシック" pitchFamily="34" charset="-128"/>
                <a:cs typeface="Courier"/>
              </a:rPr>
              <a:t>// </a:t>
            </a:r>
            <a:r>
              <a:rPr lang="en-US" sz="1600" i="1" dirty="0">
                <a:solidFill>
                  <a:schemeClr val="bg1">
                    <a:lumMod val="50000"/>
                  </a:schemeClr>
                </a:solidFill>
                <a:latin typeface="Courier"/>
                <a:ea typeface="ＭＳ Ｐゴシック" pitchFamily="34" charset="-128"/>
                <a:cs typeface="Courier"/>
              </a:rPr>
              <a:t>simulate T</a:t>
            </a:r>
            <a:r>
              <a:rPr lang="en-US" sz="1600" i="1" baseline="-25000" dirty="0">
                <a:solidFill>
                  <a:schemeClr val="bg1">
                    <a:lumMod val="50000"/>
                  </a:schemeClr>
                </a:solidFill>
                <a:latin typeface="Courier"/>
                <a:ea typeface="ＭＳ Ｐゴシック" pitchFamily="34" charset="-128"/>
                <a:cs typeface="Courier"/>
              </a:rPr>
              <a:t>i</a:t>
            </a:r>
          </a:p>
          <a:p>
            <a:pPr>
              <a:defRPr/>
            </a:pPr>
            <a:r>
              <a:rPr lang="en-US" sz="1600" b="1" dirty="0">
                <a:latin typeface="Courier"/>
                <a:ea typeface="ＭＳ Ｐゴシック" pitchFamily="34" charset="-128"/>
                <a:cs typeface="Courier"/>
              </a:rPr>
              <a:t>      if (</a:t>
            </a:r>
            <a:r>
              <a:rPr lang="en-US" sz="1600" dirty="0" err="1">
                <a:latin typeface="Courier"/>
                <a:ea typeface="ＭＳ Ｐゴシック" pitchFamily="34" charset="-128"/>
                <a:cs typeface="Courier"/>
              </a:rPr>
              <a:t>active</a:t>
            </a:r>
            <a:r>
              <a:rPr lang="en-US" sz="1600" i="1" baseline="-25000" dirty="0" err="1">
                <a:latin typeface="Courier"/>
                <a:ea typeface="ＭＳ Ｐゴシック" pitchFamily="34" charset="-128"/>
                <a:cs typeface="Courier"/>
              </a:rPr>
              <a:t>i</a:t>
            </a:r>
            <a:r>
              <a:rPr lang="en-US" sz="1600"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err="1">
                <a:solidFill>
                  <a:srgbClr val="FF0000"/>
                </a:solidFill>
                <a:latin typeface="Courier"/>
                <a:ea typeface="ＭＳ Ｐゴシック" pitchFamily="34" charset="-128"/>
                <a:cs typeface="Courier"/>
              </a:rPr>
              <a:t>nextCS</a:t>
            </a:r>
            <a:r>
              <a:rPr lang="en-US" sz="1600" dirty="0">
                <a:solidFill>
                  <a:srgbClr val="FF0000"/>
                </a:solidFill>
                <a:latin typeface="Courier"/>
                <a:ea typeface="ＭＳ Ｐゴシック" pitchFamily="34" charset="-128"/>
                <a:cs typeface="Courier"/>
              </a:rPr>
              <a:t> = </a:t>
            </a:r>
            <a:r>
              <a:rPr lang="en-US" sz="1600" dirty="0" err="1">
                <a:solidFill>
                  <a:srgbClr val="FF0000"/>
                </a:solidFill>
                <a:latin typeface="Courier"/>
                <a:ea typeface="ＭＳ Ｐゴシック" pitchFamily="34" charset="-128"/>
                <a:cs typeface="Courier"/>
              </a:rPr>
              <a:t>nondet</a:t>
            </a:r>
            <a:r>
              <a:rPr lang="en-US" sz="1600" dirty="0">
                <a:solidFill>
                  <a:srgbClr val="FF0000"/>
                </a:solidFill>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a:solidFill>
                  <a:srgbClr val="FF0000"/>
                </a:solidFill>
                <a:latin typeface="Courier"/>
                <a:ea typeface="ＭＳ Ｐゴシック" pitchFamily="34" charset="-128"/>
                <a:cs typeface="Courier"/>
              </a:rPr>
              <a:t>assume(</a:t>
            </a:r>
            <a:r>
              <a:rPr lang="en-US" sz="1600" dirty="0" err="1">
                <a:solidFill>
                  <a:srgbClr val="FF0000"/>
                </a:solidFill>
                <a:latin typeface="Courier"/>
                <a:ea typeface="ＭＳ Ｐゴシック" pitchFamily="34" charset="-128"/>
                <a:cs typeface="Courier"/>
              </a:rPr>
              <a:t>nextCS</a:t>
            </a:r>
            <a:r>
              <a:rPr lang="en-US" sz="1600" dirty="0">
                <a:solidFill>
                  <a:srgbClr val="FF0000"/>
                </a:solidFill>
                <a:latin typeface="Courier"/>
                <a:ea typeface="ＭＳ Ｐゴシック" pitchFamily="34" charset="-128"/>
                <a:cs typeface="Courier"/>
              </a:rPr>
              <a:t>&gt;=</a:t>
            </a:r>
            <a:r>
              <a:rPr lang="en-US" sz="1600" dirty="0" err="1">
                <a:solidFill>
                  <a:srgbClr val="FF0000"/>
                </a:solidFill>
                <a:latin typeface="Courier"/>
                <a:ea typeface="ＭＳ Ｐゴシック" pitchFamily="34" charset="-128"/>
                <a:cs typeface="Courier"/>
              </a:rPr>
              <a:t>pc</a:t>
            </a:r>
            <a:r>
              <a:rPr lang="en-US" sz="1600" baseline="-25000" dirty="0" err="1">
                <a:solidFill>
                  <a:srgbClr val="FF0000"/>
                </a:solidFill>
                <a:latin typeface="Courier"/>
                <a:ea typeface="ＭＳ Ｐゴシック" pitchFamily="34" charset="-128"/>
                <a:cs typeface="Courier"/>
              </a:rPr>
              <a:t>i</a:t>
            </a:r>
            <a:r>
              <a:rPr lang="en-US" sz="1600" dirty="0">
                <a:solidFill>
                  <a:srgbClr val="FF0000"/>
                </a:solidFill>
                <a:latin typeface="Courier"/>
                <a:ea typeface="ＭＳ Ｐゴシック" pitchFamily="34" charset="-128"/>
                <a:cs typeface="Courier"/>
              </a:rPr>
              <a:t>)</a:t>
            </a:r>
            <a:r>
              <a:rPr lang="en-US" sz="1600" dirty="0">
                <a:latin typeface="Courier"/>
                <a:ea typeface="ＭＳ Ｐゴシック" pitchFamily="34" charset="-128"/>
                <a:cs typeface="Courier"/>
              </a:rPr>
              <a:t> </a:t>
            </a:r>
            <a:endParaRPr lang="en-US" sz="1600" i="1" dirty="0">
              <a:latin typeface="Courier"/>
              <a:ea typeface="ＭＳ Ｐゴシック" pitchFamily="34" charset="-128"/>
              <a:cs typeface="Courier"/>
            </a:endParaRPr>
          </a:p>
          <a:p>
            <a:pPr>
              <a:defRPr/>
            </a:pPr>
            <a:r>
              <a:rPr lang="en-US" sz="1600" b="1" dirty="0">
                <a:latin typeface="Courier"/>
                <a:ea typeface="ＭＳ Ｐゴシック" pitchFamily="34" charset="-128"/>
                <a:cs typeface="Courier"/>
              </a:rPr>
              <a:t>        F</a:t>
            </a:r>
            <a:r>
              <a:rPr lang="en-US" sz="1600" b="1" baseline="-25000" dirty="0">
                <a:latin typeface="Courier"/>
                <a:ea typeface="ＭＳ Ｐゴシック" pitchFamily="34" charset="-128"/>
                <a:cs typeface="Courier"/>
              </a:rPr>
              <a:t>i</a:t>
            </a:r>
            <a:r>
              <a:rPr lang="en-US" sz="1600" b="1"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err="1">
                <a:solidFill>
                  <a:srgbClr val="FF0000"/>
                </a:solidFill>
                <a:latin typeface="Courier"/>
                <a:ea typeface="ＭＳ Ｐゴシック" pitchFamily="34" charset="-128"/>
                <a:cs typeface="Courier"/>
              </a:rPr>
              <a:t>pc</a:t>
            </a:r>
            <a:r>
              <a:rPr lang="en-US" sz="1600" baseline="-25000" dirty="0" err="1">
                <a:solidFill>
                  <a:srgbClr val="FF0000"/>
                </a:solidFill>
                <a:latin typeface="Courier"/>
                <a:ea typeface="ＭＳ Ｐゴシック" pitchFamily="34" charset="-128"/>
                <a:cs typeface="Courier"/>
              </a:rPr>
              <a:t>i</a:t>
            </a:r>
            <a:r>
              <a:rPr lang="en-US" sz="1600" dirty="0">
                <a:solidFill>
                  <a:srgbClr val="FF0000"/>
                </a:solidFill>
                <a:latin typeface="Courier"/>
                <a:ea typeface="ＭＳ Ｐゴシック" pitchFamily="34" charset="-128"/>
                <a:cs typeface="Courier"/>
              </a:rPr>
              <a:t> = </a:t>
            </a:r>
            <a:r>
              <a:rPr lang="en-US" sz="1600" dirty="0" err="1">
                <a:solidFill>
                  <a:srgbClr val="FF0000"/>
                </a:solidFill>
                <a:latin typeface="Courier"/>
                <a:ea typeface="ＭＳ Ｐゴシック" pitchFamily="34" charset="-128"/>
                <a:cs typeface="Courier"/>
              </a:rPr>
              <a:t>nextCS</a:t>
            </a:r>
            <a:r>
              <a:rPr lang="en-US" sz="1600" dirty="0">
                <a:solidFill>
                  <a:srgbClr val="FF0000"/>
                </a:solidFill>
                <a:latin typeface="Courier"/>
                <a:ea typeface="ＭＳ Ｐゴシック" pitchFamily="34" charset="-128"/>
                <a:cs typeface="Courier"/>
              </a:rPr>
              <a:t>;</a:t>
            </a:r>
            <a:endParaRPr lang="en-US" sz="1600" b="1" dirty="0">
              <a:solidFill>
                <a:srgbClr val="FF0000"/>
              </a:solidFill>
              <a:latin typeface="Courier"/>
              <a:ea typeface="ＭＳ Ｐゴシック" pitchFamily="34" charset="-128"/>
              <a:cs typeface="Courier"/>
            </a:endParaRPr>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0596"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chemeClr val="bg1"/>
                </a:solidFill>
                <a:latin typeface="Courier" charset="0"/>
                <a:cs typeface="Courier" charset="0"/>
              </a:rPr>
              <a:t>switch(pc</a:t>
            </a:r>
            <a:r>
              <a:rPr lang="en-US" sz="1600" b="1" baseline="-25000">
                <a:solidFill>
                  <a:schemeClr val="bg1"/>
                </a:solidFill>
                <a:latin typeface="Courier" charset="0"/>
                <a:cs typeface="Courier" charset="0"/>
              </a:rPr>
              <a:t>k</a:t>
            </a:r>
            <a:r>
              <a:rPr lang="en-US" sz="1600" b="1">
                <a:solidFill>
                  <a:schemeClr val="bg1"/>
                </a:solidFill>
                <a:latin typeface="Courier" charset="0"/>
                <a:cs typeface="Courier" charset="0"/>
              </a:rPr>
              <a:t>) {</a:t>
            </a:r>
          </a:p>
          <a:p>
            <a:pPr eaLnBrk="1" hangingPunct="1"/>
            <a:r>
              <a:rPr lang="en-US" sz="1600" b="1">
                <a:solidFill>
                  <a:schemeClr val="bg1"/>
                </a:solidFill>
                <a:latin typeface="Courier" charset="0"/>
                <a:cs typeface="Courier" charset="0"/>
              </a:rPr>
              <a:t>  case 0: goto 0;</a:t>
            </a:r>
          </a:p>
          <a:p>
            <a:pPr eaLnBrk="1" hangingPunct="1"/>
            <a:r>
              <a:rPr lang="en-US" sz="1600" b="1">
                <a:solidFill>
                  <a:schemeClr val="bg1"/>
                </a:solidFill>
                <a:latin typeface="Courier" charset="0"/>
                <a:cs typeface="Courier" charset="0"/>
              </a:rPr>
              <a:t>  case 1: goto 1;</a:t>
            </a:r>
          </a:p>
          <a:p>
            <a:pPr eaLnBrk="1" hangingPunct="1"/>
            <a:r>
              <a:rPr lang="en-US" sz="1600" b="1">
                <a:solidFill>
                  <a:schemeClr val="bg1"/>
                </a:solidFill>
                <a:latin typeface="Courier" charset="0"/>
                <a:cs typeface="Courier" charset="0"/>
              </a:rPr>
              <a:t>  case 2: goto 2;	...</a:t>
            </a:r>
          </a:p>
          <a:p>
            <a:pPr eaLnBrk="1" hangingPunct="1"/>
            <a:r>
              <a:rPr lang="en-US" sz="1600" b="1">
                <a:solidFill>
                  <a:schemeClr val="bg1"/>
                </a:solidFill>
                <a:latin typeface="Courier" charset="0"/>
                <a:cs typeface="Courier" charset="0"/>
              </a:rPr>
              <a:t>  case M: goto M;</a:t>
            </a:r>
          </a:p>
          <a:p>
            <a:pPr eaLnBrk="1" hangingPunct="1"/>
            <a:r>
              <a:rPr lang="en-US" sz="1600" b="1">
                <a:solidFill>
                  <a:schemeClr val="bg1"/>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110597"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110598"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latin typeface="Courier" charset="0"/>
                <a:cs typeface="Courier" charset="0"/>
              </a:rPr>
              <a:t>F</a:t>
            </a:r>
            <a:r>
              <a:rPr lang="en-US" sz="1800" b="1" baseline="-25000">
                <a:latin typeface="Courier" charset="0"/>
                <a:cs typeface="Courier" charset="0"/>
              </a:rPr>
              <a:t>i</a:t>
            </a:r>
            <a:r>
              <a:rPr lang="en-US" sz="1800" b="1">
                <a:latin typeface="Courier" charset="0"/>
                <a:cs typeface="Courier" charset="0"/>
              </a:rPr>
              <a:t>()</a:t>
            </a:r>
          </a:p>
        </p:txBody>
      </p:sp>
      <p:sp>
        <p:nvSpPr>
          <p:cNvPr id="27" name="Up Arrow Callout 26"/>
          <p:cNvSpPr/>
          <p:nvPr/>
        </p:nvSpPr>
        <p:spPr>
          <a:xfrm>
            <a:off x="3352800" y="5029200"/>
            <a:ext cx="5867400" cy="1600200"/>
          </a:xfrm>
          <a:prstGeom prst="upArrowCallout">
            <a:avLst>
              <a:gd name="adj1" fmla="val 28143"/>
              <a:gd name="adj2" fmla="val 28362"/>
              <a:gd name="adj3" fmla="val 12268"/>
              <a:gd name="adj4" fmla="val 69783"/>
            </a:avLst>
          </a:prstGeom>
          <a:solidFill>
            <a:srgbClr val="FFCC00"/>
          </a:solidFill>
          <a:ln>
            <a:no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it-IT" b="1" dirty="0">
                <a:solidFill>
                  <a:srgbClr val="33CC33"/>
                </a:solidFill>
                <a:ea typeface="ＭＳ Ｐゴシック" pitchFamily="34" charset="-128"/>
                <a:cs typeface="Courier"/>
              </a:rPr>
              <a:t>  </a:t>
            </a:r>
            <a:r>
              <a:rPr lang="en-US" altLang="it-IT" dirty="0">
                <a:solidFill>
                  <a:srgbClr val="FF0000"/>
                </a:solidFill>
                <a:latin typeface="Courier"/>
                <a:ea typeface="ＭＳ Ｐゴシック" pitchFamily="34" charset="-128"/>
                <a:cs typeface="Courier"/>
              </a:rPr>
              <a:t>#define </a:t>
            </a:r>
            <a:r>
              <a:rPr lang="en-US" altLang="it-IT" b="1" dirty="0">
                <a:solidFill>
                  <a:srgbClr val="FF0000"/>
                </a:solidFill>
                <a:latin typeface="Courier"/>
                <a:ea typeface="ＭＳ Ｐゴシック" pitchFamily="34" charset="-128"/>
                <a:cs typeface="Courier"/>
              </a:rPr>
              <a:t>CS(j)                     </a:t>
            </a:r>
            <a:r>
              <a:rPr lang="en-US" altLang="it-IT" b="1" dirty="0">
                <a:solidFill>
                  <a:srgbClr val="33CC33"/>
                </a:solidFill>
                <a:ea typeface="ＭＳ Ｐゴシック" pitchFamily="34" charset="-128"/>
                <a:cs typeface="Courier"/>
              </a:rPr>
              <a:t>NEW</a:t>
            </a:r>
            <a:endParaRPr lang="en-US" altLang="it-IT" b="1" dirty="0">
              <a:solidFill>
                <a:srgbClr val="FF0000"/>
              </a:solidFill>
              <a:latin typeface="Courier"/>
              <a:ea typeface="ＭＳ Ｐゴシック" pitchFamily="34" charset="-128"/>
              <a:cs typeface="Courier"/>
            </a:endParaRPr>
          </a:p>
          <a:p>
            <a:pPr>
              <a:defRPr/>
            </a:pPr>
            <a:r>
              <a:rPr lang="en-US" altLang="it-IT" sz="2000" dirty="0">
                <a:solidFill>
                  <a:srgbClr val="FF0000"/>
                </a:solidFill>
                <a:latin typeface="Courier"/>
                <a:ea typeface="ＭＳ Ｐゴシック" pitchFamily="34" charset="-128"/>
                <a:cs typeface="Courier"/>
              </a:rPr>
              <a:t>  if (j&lt;</a:t>
            </a:r>
            <a:r>
              <a:rPr lang="en-US" altLang="it-IT" sz="2000" dirty="0" err="1">
                <a:solidFill>
                  <a:srgbClr val="FF0000"/>
                </a:solidFill>
                <a:latin typeface="Courier"/>
                <a:ea typeface="ＭＳ Ｐゴシック" pitchFamily="34" charset="-128"/>
                <a:cs typeface="Courier"/>
              </a:rPr>
              <a:t>pc</a:t>
            </a:r>
            <a:r>
              <a:rPr lang="en-US" altLang="it-IT" sz="2000" baseline="-25000" dirty="0" err="1">
                <a:solidFill>
                  <a:srgbClr val="FF0000"/>
                </a:solidFill>
                <a:latin typeface="Courier"/>
                <a:ea typeface="ＭＳ Ｐゴシック" pitchFamily="34" charset="-128"/>
                <a:cs typeface="Courier"/>
              </a:rPr>
              <a:t>i</a:t>
            </a:r>
            <a:r>
              <a:rPr lang="en-US" altLang="it-IT" sz="2000" dirty="0">
                <a:solidFill>
                  <a:srgbClr val="FF0000"/>
                </a:solidFill>
                <a:latin typeface="Courier"/>
                <a:ea typeface="ＭＳ Ｐゴシック" pitchFamily="34" charset="-128"/>
                <a:cs typeface="Courier"/>
              </a:rPr>
              <a:t> || j&gt;=</a:t>
            </a:r>
            <a:r>
              <a:rPr lang="en-US" altLang="it-IT" sz="2000" dirty="0" err="1">
                <a:solidFill>
                  <a:srgbClr val="FF0000"/>
                </a:solidFill>
                <a:latin typeface="Courier"/>
                <a:ea typeface="ＭＳ Ｐゴシック" pitchFamily="34" charset="-128"/>
                <a:cs typeface="Courier"/>
              </a:rPr>
              <a:t>nextCS</a:t>
            </a:r>
            <a:r>
              <a:rPr lang="en-US" altLang="it-IT" sz="2000" dirty="0">
                <a:solidFill>
                  <a:srgbClr val="FF0000"/>
                </a:solidFill>
                <a:latin typeface="Courier"/>
                <a:ea typeface="ＭＳ Ｐゴシック" pitchFamily="34" charset="-128"/>
                <a:cs typeface="Courier"/>
              </a:rPr>
              <a:t>) </a:t>
            </a:r>
            <a:r>
              <a:rPr lang="en-US" altLang="it-IT" sz="2000" dirty="0" err="1">
                <a:solidFill>
                  <a:srgbClr val="FF0000"/>
                </a:solidFill>
                <a:latin typeface="Courier"/>
                <a:ea typeface="ＭＳ Ｐゴシック" pitchFamily="34" charset="-128"/>
                <a:cs typeface="Courier"/>
              </a:rPr>
              <a:t>goto</a:t>
            </a:r>
            <a:r>
              <a:rPr lang="en-US" altLang="it-IT" sz="2000" dirty="0">
                <a:solidFill>
                  <a:srgbClr val="FF0000"/>
                </a:solidFill>
                <a:latin typeface="Courier"/>
                <a:ea typeface="ＭＳ Ｐゴシック" pitchFamily="34" charset="-128"/>
                <a:cs typeface="Courier"/>
              </a:rPr>
              <a:t> j+1; </a:t>
            </a:r>
            <a:endParaRPr lang="en-US" sz="2000" baseline="-25000" dirty="0">
              <a:latin typeface="Courier"/>
              <a:cs typeface="Courier"/>
            </a:endParaRPr>
          </a:p>
        </p:txBody>
      </p:sp>
      <p:sp>
        <p:nvSpPr>
          <p:cNvPr id="17" name="TextBox 16"/>
          <p:cNvSpPr txBox="1"/>
          <p:nvPr/>
        </p:nvSpPr>
        <p:spPr>
          <a:xfrm>
            <a:off x="762000" y="1828800"/>
            <a:ext cx="4267200" cy="3292475"/>
          </a:xfrm>
          <a:prstGeom prst="rect">
            <a:avLst/>
          </a:prstGeom>
          <a:noFill/>
        </p:spPr>
        <p:txBody>
          <a:bodyPr>
            <a:spAutoFit/>
          </a:bodyPr>
          <a:lstStyle/>
          <a:p>
            <a:pPr>
              <a:defRPr/>
            </a:pPr>
            <a:endParaRPr lang="en-US" sz="1600" dirty="0">
              <a:latin typeface="Arial" pitchFamily="34" charset="0"/>
              <a:ea typeface="ＭＳ Ｐゴシック" pitchFamily="34" charset="-128"/>
            </a:endParaRPr>
          </a:p>
          <a:p>
            <a:pPr>
              <a:defRPr/>
            </a:pPr>
            <a:r>
              <a:rPr lang="en-US" sz="1600" dirty="0">
                <a:latin typeface="Courier"/>
                <a:ea typeface="ＭＳ Ｐゴシック" pitchFamily="34" charset="-128"/>
                <a:cs typeface="Courier"/>
              </a:rPr>
              <a:t>pc</a:t>
            </a:r>
            <a:r>
              <a:rPr lang="en-US" sz="1600" baseline="-25000" dirty="0">
                <a:latin typeface="Courier"/>
                <a:ea typeface="ＭＳ Ｐゴシック" pitchFamily="34" charset="-128"/>
                <a:cs typeface="Courier"/>
              </a:rPr>
              <a:t>0</a:t>
            </a:r>
            <a:r>
              <a:rPr lang="en-US" sz="1600" dirty="0">
                <a:latin typeface="Courier"/>
                <a:ea typeface="ＭＳ Ｐゴシック" pitchFamily="34" charset="-128"/>
                <a:cs typeface="Courier"/>
              </a:rPr>
              <a:t>=0;   ... </a:t>
            </a:r>
            <a:r>
              <a:rPr lang="en-US" sz="1600" dirty="0" err="1">
                <a:latin typeface="Courier"/>
                <a:ea typeface="ＭＳ Ｐゴシック" pitchFamily="34" charset="-128"/>
                <a:cs typeface="Courier"/>
              </a:rPr>
              <a:t>pc</a:t>
            </a:r>
            <a:r>
              <a:rPr lang="en-US" sz="1600" baseline="-25000" dirty="0" err="1">
                <a:latin typeface="Courier"/>
                <a:ea typeface="ＭＳ Ｐゴシック" pitchFamily="34" charset="-128"/>
                <a:cs typeface="Courier"/>
              </a:rPr>
              <a:t>N</a:t>
            </a:r>
            <a:r>
              <a:rPr lang="en-US" sz="1600" dirty="0">
                <a:latin typeface="Courier"/>
                <a:ea typeface="ＭＳ Ｐゴシック" pitchFamily="34" charset="-128"/>
                <a:cs typeface="Courier"/>
              </a:rPr>
              <a:t>=0; </a:t>
            </a:r>
          </a:p>
          <a:p>
            <a:pPr>
              <a:defRPr/>
            </a:pPr>
            <a:r>
              <a:rPr lang="en-US" sz="1600" dirty="0">
                <a:latin typeface="Courier"/>
                <a:ea typeface="ＭＳ Ｐゴシック" pitchFamily="34" charset="-128"/>
                <a:cs typeface="Courier"/>
              </a:rPr>
              <a:t>local</a:t>
            </a:r>
            <a:r>
              <a:rPr lang="en-US" sz="1600" baseline="-25000" dirty="0">
                <a:latin typeface="Courier"/>
                <a:ea typeface="ＭＳ Ｐゴシック" pitchFamily="34" charset="-128"/>
                <a:cs typeface="Courier"/>
              </a:rPr>
              <a:t>0</a:t>
            </a:r>
            <a:r>
              <a:rPr lang="en-US" sz="1600" dirty="0">
                <a:latin typeface="Courier"/>
                <a:ea typeface="ＭＳ Ｐゴシック" pitchFamily="34" charset="-128"/>
                <a:cs typeface="Courier"/>
              </a:rPr>
              <a:t>;  ... </a:t>
            </a:r>
            <a:r>
              <a:rPr lang="en-US" sz="1600" dirty="0" err="1">
                <a:latin typeface="Courier"/>
                <a:ea typeface="ＭＳ Ｐゴシック" pitchFamily="34" charset="-128"/>
                <a:cs typeface="Courier"/>
              </a:rPr>
              <a:t>local</a:t>
            </a:r>
            <a:r>
              <a:rPr lang="en-US" sz="1600" baseline="-25000" dirty="0" err="1">
                <a:latin typeface="Courier"/>
                <a:ea typeface="ＭＳ Ｐゴシック" pitchFamily="34" charset="-128"/>
                <a:cs typeface="Courier"/>
              </a:rPr>
              <a:t>k</a:t>
            </a:r>
            <a:r>
              <a:rPr lang="en-US" sz="1600" dirty="0">
                <a:latin typeface="Courier"/>
                <a:ea typeface="ＭＳ Ｐゴシック" pitchFamily="34" charset="-128"/>
                <a:cs typeface="Courier"/>
              </a:rPr>
              <a:t>;</a:t>
            </a:r>
          </a:p>
          <a:p>
            <a:pPr>
              <a:defRPr/>
            </a:pPr>
            <a:r>
              <a:rPr lang="en-US" sz="1600" dirty="0" err="1">
                <a:solidFill>
                  <a:srgbClr val="FF0000"/>
                </a:solidFill>
                <a:latin typeface="Courier"/>
                <a:ea typeface="ＭＳ Ｐゴシック" pitchFamily="34" charset="-128"/>
                <a:cs typeface="Courier"/>
              </a:rPr>
              <a:t>nextCS</a:t>
            </a:r>
            <a:r>
              <a:rPr lang="en-US" sz="1600" dirty="0">
                <a:solidFill>
                  <a:srgbClr val="FF0000"/>
                </a:solidFill>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main() </a:t>
            </a:r>
          </a:p>
          <a:p>
            <a:pPr>
              <a:defRPr/>
            </a:pPr>
            <a:r>
              <a:rPr lang="en-US" sz="1600" b="1" dirty="0">
                <a:latin typeface="Courier"/>
                <a:ea typeface="ＭＳ Ｐゴシック" pitchFamily="34" charset="-128"/>
                <a:cs typeface="Courier"/>
              </a:rPr>
              <a:t>  for</a:t>
            </a:r>
            <a:r>
              <a:rPr lang="en-US" sz="1600" dirty="0">
                <a:latin typeface="Courier"/>
                <a:ea typeface="ＭＳ Ｐゴシック" pitchFamily="34" charset="-128"/>
                <a:cs typeface="Courier"/>
              </a:rPr>
              <a:t> (r=0; r&lt;K; r++)</a:t>
            </a:r>
          </a:p>
          <a:p>
            <a:pPr>
              <a:defRPr/>
            </a:pPr>
            <a:r>
              <a:rPr lang="en-US" sz="1600" dirty="0">
                <a:latin typeface="Courier"/>
                <a:ea typeface="ＭＳ Ｐゴシック" pitchFamily="34" charset="-128"/>
                <a:cs typeface="Courier"/>
              </a:rPr>
              <a:t>    </a:t>
            </a:r>
            <a:r>
              <a:rPr lang="en-US" sz="1600" b="1" dirty="0">
                <a:latin typeface="Courier"/>
                <a:ea typeface="ＭＳ Ｐゴシック" pitchFamily="34" charset="-128"/>
                <a:cs typeface="Courier"/>
              </a:rPr>
              <a:t>for</a:t>
            </a:r>
            <a:r>
              <a:rPr lang="en-US" sz="1600" dirty="0">
                <a:latin typeface="Courier"/>
                <a:ea typeface="ＭＳ Ｐゴシック" pitchFamily="34" charset="-128"/>
                <a:cs typeface="Courier"/>
              </a:rPr>
              <a:t>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=0;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&lt;N;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a:solidFill>
                  <a:schemeClr val="bg1">
                    <a:lumMod val="50000"/>
                  </a:schemeClr>
                </a:solidFill>
                <a:latin typeface="Courier"/>
                <a:ea typeface="ＭＳ Ｐゴシック" pitchFamily="34" charset="-128"/>
                <a:cs typeface="Courier"/>
              </a:rPr>
              <a:t>// </a:t>
            </a:r>
            <a:r>
              <a:rPr lang="en-US" sz="1600" i="1" dirty="0">
                <a:solidFill>
                  <a:schemeClr val="bg1">
                    <a:lumMod val="50000"/>
                  </a:schemeClr>
                </a:solidFill>
                <a:latin typeface="Courier"/>
                <a:ea typeface="ＭＳ Ｐゴシック" pitchFamily="34" charset="-128"/>
                <a:cs typeface="Courier"/>
              </a:rPr>
              <a:t>simulate T</a:t>
            </a:r>
            <a:r>
              <a:rPr lang="en-US" sz="1600" i="1" baseline="-25000" dirty="0">
                <a:solidFill>
                  <a:schemeClr val="bg1">
                    <a:lumMod val="50000"/>
                  </a:schemeClr>
                </a:solidFill>
                <a:latin typeface="Courier"/>
                <a:ea typeface="ＭＳ Ｐゴシック" pitchFamily="34" charset="-128"/>
                <a:cs typeface="Courier"/>
              </a:rPr>
              <a:t>i</a:t>
            </a:r>
          </a:p>
          <a:p>
            <a:pPr>
              <a:defRPr/>
            </a:pPr>
            <a:r>
              <a:rPr lang="en-US" sz="1600" b="1" dirty="0">
                <a:latin typeface="Courier"/>
                <a:ea typeface="ＭＳ Ｐゴシック" pitchFamily="34" charset="-128"/>
                <a:cs typeface="Courier"/>
              </a:rPr>
              <a:t>      if (</a:t>
            </a:r>
            <a:r>
              <a:rPr lang="en-US" sz="1600" dirty="0" err="1">
                <a:latin typeface="Courier"/>
                <a:ea typeface="ＭＳ Ｐゴシック" pitchFamily="34" charset="-128"/>
                <a:cs typeface="Courier"/>
              </a:rPr>
              <a:t>active</a:t>
            </a:r>
            <a:r>
              <a:rPr lang="en-US" sz="1600" i="1" baseline="-25000" dirty="0" err="1">
                <a:latin typeface="Courier"/>
                <a:ea typeface="ＭＳ Ｐゴシック" pitchFamily="34" charset="-128"/>
                <a:cs typeface="Courier"/>
              </a:rPr>
              <a:t>i</a:t>
            </a:r>
            <a:r>
              <a:rPr lang="en-US" sz="1600"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err="1">
                <a:solidFill>
                  <a:srgbClr val="FF0000"/>
                </a:solidFill>
                <a:latin typeface="Courier"/>
                <a:ea typeface="ＭＳ Ｐゴシック" pitchFamily="34" charset="-128"/>
                <a:cs typeface="Courier"/>
              </a:rPr>
              <a:t>nextCS</a:t>
            </a:r>
            <a:r>
              <a:rPr lang="en-US" sz="1600" dirty="0">
                <a:solidFill>
                  <a:srgbClr val="FF0000"/>
                </a:solidFill>
                <a:latin typeface="Courier"/>
                <a:ea typeface="ＭＳ Ｐゴシック" pitchFamily="34" charset="-128"/>
                <a:cs typeface="Courier"/>
              </a:rPr>
              <a:t> = </a:t>
            </a:r>
            <a:r>
              <a:rPr lang="en-US" sz="1600" dirty="0" err="1">
                <a:solidFill>
                  <a:srgbClr val="FF0000"/>
                </a:solidFill>
                <a:latin typeface="Courier"/>
                <a:ea typeface="ＭＳ Ｐゴシック" pitchFamily="34" charset="-128"/>
                <a:cs typeface="Courier"/>
              </a:rPr>
              <a:t>nondet</a:t>
            </a:r>
            <a:r>
              <a:rPr lang="en-US" sz="1600" dirty="0">
                <a:solidFill>
                  <a:srgbClr val="FF0000"/>
                </a:solidFill>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a:solidFill>
                  <a:srgbClr val="FF0000"/>
                </a:solidFill>
                <a:latin typeface="Courier"/>
                <a:ea typeface="ＭＳ Ｐゴシック" pitchFamily="34" charset="-128"/>
                <a:cs typeface="Courier"/>
              </a:rPr>
              <a:t>assume(</a:t>
            </a:r>
            <a:r>
              <a:rPr lang="en-US" sz="1600" dirty="0" err="1">
                <a:solidFill>
                  <a:srgbClr val="FF0000"/>
                </a:solidFill>
                <a:latin typeface="Courier"/>
                <a:ea typeface="ＭＳ Ｐゴシック" pitchFamily="34" charset="-128"/>
                <a:cs typeface="Courier"/>
              </a:rPr>
              <a:t>nextCS</a:t>
            </a:r>
            <a:r>
              <a:rPr lang="en-US" sz="1600" dirty="0">
                <a:solidFill>
                  <a:srgbClr val="FF0000"/>
                </a:solidFill>
                <a:latin typeface="Courier"/>
                <a:ea typeface="ＭＳ Ｐゴシック" pitchFamily="34" charset="-128"/>
                <a:cs typeface="Courier"/>
              </a:rPr>
              <a:t>&gt;=</a:t>
            </a:r>
            <a:r>
              <a:rPr lang="en-US" sz="1600" dirty="0" err="1">
                <a:solidFill>
                  <a:srgbClr val="FF0000"/>
                </a:solidFill>
                <a:latin typeface="Courier"/>
                <a:ea typeface="ＭＳ Ｐゴシック" pitchFamily="34" charset="-128"/>
                <a:cs typeface="Courier"/>
              </a:rPr>
              <a:t>pc</a:t>
            </a:r>
            <a:r>
              <a:rPr lang="en-US" sz="1600" baseline="-25000" dirty="0" err="1">
                <a:solidFill>
                  <a:srgbClr val="FF0000"/>
                </a:solidFill>
                <a:latin typeface="Courier"/>
                <a:ea typeface="ＭＳ Ｐゴシック" pitchFamily="34" charset="-128"/>
                <a:cs typeface="Courier"/>
              </a:rPr>
              <a:t>i</a:t>
            </a:r>
            <a:r>
              <a:rPr lang="en-US" sz="1600" dirty="0">
                <a:solidFill>
                  <a:srgbClr val="FF0000"/>
                </a:solidFill>
                <a:latin typeface="Courier"/>
                <a:ea typeface="ＭＳ Ｐゴシック" pitchFamily="34" charset="-128"/>
                <a:cs typeface="Courier"/>
              </a:rPr>
              <a:t>)</a:t>
            </a:r>
            <a:r>
              <a:rPr lang="en-US" sz="1600" dirty="0">
                <a:latin typeface="Courier"/>
                <a:ea typeface="ＭＳ Ｐゴシック" pitchFamily="34" charset="-128"/>
                <a:cs typeface="Courier"/>
              </a:rPr>
              <a:t> </a:t>
            </a:r>
            <a:endParaRPr lang="en-US" sz="1600" i="1" dirty="0">
              <a:latin typeface="Courier"/>
              <a:ea typeface="ＭＳ Ｐゴシック" pitchFamily="34" charset="-128"/>
              <a:cs typeface="Courier"/>
            </a:endParaRPr>
          </a:p>
          <a:p>
            <a:pPr>
              <a:defRPr/>
            </a:pPr>
            <a:r>
              <a:rPr lang="en-US" sz="1600" b="1" dirty="0">
                <a:latin typeface="Courier"/>
                <a:ea typeface="ＭＳ Ｐゴシック" pitchFamily="34" charset="-128"/>
                <a:cs typeface="Courier"/>
              </a:rPr>
              <a:t>        F</a:t>
            </a:r>
            <a:r>
              <a:rPr lang="en-US" sz="1600" b="1" baseline="-25000" dirty="0">
                <a:latin typeface="Courier"/>
                <a:ea typeface="ＭＳ Ｐゴシック" pitchFamily="34" charset="-128"/>
                <a:cs typeface="Courier"/>
              </a:rPr>
              <a:t>i</a:t>
            </a:r>
            <a:r>
              <a:rPr lang="en-US" sz="1600" b="1"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err="1">
                <a:solidFill>
                  <a:srgbClr val="FF0000"/>
                </a:solidFill>
                <a:latin typeface="Courier"/>
                <a:ea typeface="ＭＳ Ｐゴシック" pitchFamily="34" charset="-128"/>
                <a:cs typeface="Courier"/>
              </a:rPr>
              <a:t>pc</a:t>
            </a:r>
            <a:r>
              <a:rPr lang="en-US" sz="1600" baseline="-25000" dirty="0" err="1">
                <a:solidFill>
                  <a:srgbClr val="FF0000"/>
                </a:solidFill>
                <a:latin typeface="Courier"/>
                <a:ea typeface="ＭＳ Ｐゴシック" pitchFamily="34" charset="-128"/>
                <a:cs typeface="Courier"/>
              </a:rPr>
              <a:t>i</a:t>
            </a:r>
            <a:r>
              <a:rPr lang="en-US" sz="1600" dirty="0">
                <a:solidFill>
                  <a:srgbClr val="FF0000"/>
                </a:solidFill>
                <a:latin typeface="Courier"/>
                <a:ea typeface="ＭＳ Ｐゴシック" pitchFamily="34" charset="-128"/>
                <a:cs typeface="Courier"/>
              </a:rPr>
              <a:t> = </a:t>
            </a:r>
            <a:r>
              <a:rPr lang="en-US" sz="1600" dirty="0" err="1">
                <a:solidFill>
                  <a:srgbClr val="FF0000"/>
                </a:solidFill>
                <a:latin typeface="Courier"/>
                <a:ea typeface="ＭＳ Ｐゴシック" pitchFamily="34" charset="-128"/>
                <a:cs typeface="Courier"/>
              </a:rPr>
              <a:t>nextCS</a:t>
            </a:r>
            <a:r>
              <a:rPr lang="en-US" sz="1600" dirty="0">
                <a:solidFill>
                  <a:srgbClr val="FF0000"/>
                </a:solidFill>
                <a:latin typeface="Courier"/>
                <a:ea typeface="ＭＳ Ｐゴシック" pitchFamily="34" charset="-128"/>
                <a:cs typeface="Courier"/>
              </a:rPr>
              <a:t>;</a:t>
            </a:r>
            <a:endParaRPr lang="en-US" sz="1600" b="1" dirty="0">
              <a:solidFill>
                <a:srgbClr val="FF0000"/>
              </a:solidFill>
              <a:latin typeface="Courier"/>
              <a:ea typeface="ＭＳ Ｐゴシック" pitchFamily="34" charset="-128"/>
              <a:cs typeface="Courier"/>
            </a:endParaRPr>
          </a:p>
        </p:txBody>
      </p:sp>
      <p:sp>
        <p:nvSpPr>
          <p:cNvPr id="11" name="Title 1"/>
          <p:cNvSpPr txBox="1">
            <a:spLocks/>
          </p:cNvSpPr>
          <p:nvPr/>
        </p:nvSpPr>
        <p:spPr bwMode="auto">
          <a:xfrm>
            <a:off x="0" y="0"/>
            <a:ext cx="9220200" cy="762000"/>
          </a:xfrm>
          <a:prstGeom prst="rect">
            <a:avLst/>
          </a:prstGeom>
          <a:noFill/>
          <a:ln>
            <a:noFill/>
          </a:ln>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sz="2500" b="1" dirty="0">
                <a:solidFill>
                  <a:srgbClr val="FF0000"/>
                </a:solidFill>
                <a:latin typeface="Arial" charset="0"/>
                <a:cs typeface="Arial" charset="0"/>
              </a:rPr>
              <a:t>  </a:t>
            </a:r>
            <a:r>
              <a:rPr lang="en-US" sz="2500" b="1" dirty="0" err="1">
                <a:solidFill>
                  <a:srgbClr val="FF0000"/>
                </a:solidFill>
                <a:latin typeface="Arial" charset="0"/>
                <a:cs typeface="Arial" charset="0"/>
              </a:rPr>
              <a:t>CSeq</a:t>
            </a:r>
            <a:r>
              <a:rPr lang="en-US" sz="2500" b="1" dirty="0">
                <a:solidFill>
                  <a:srgbClr val="FF0000"/>
                </a:solidFill>
                <a:latin typeface="Arial" charset="0"/>
                <a:cs typeface="Arial" charset="0"/>
              </a:rPr>
              <a:t>-Lazy </a:t>
            </a:r>
            <a:r>
              <a:rPr lang="en-US" sz="2500" b="1" dirty="0" err="1">
                <a:solidFill>
                  <a:srgbClr val="FF0000"/>
                </a:solidFill>
                <a:latin typeface="Arial" charset="0"/>
                <a:cs typeface="Arial" charset="0"/>
              </a:rPr>
              <a:t>Sequentialization</a:t>
            </a:r>
            <a:r>
              <a:rPr lang="en-US" sz="2500" b="1" dirty="0">
                <a:solidFill>
                  <a:srgbClr val="FF0000"/>
                </a:solidFill>
                <a:latin typeface="Arial" charset="0"/>
                <a:cs typeface="Arial" charset="0"/>
              </a:rPr>
              <a:t>:</a:t>
            </a:r>
            <a:r>
              <a:rPr lang="en-US" sz="2500" b="1" dirty="0">
                <a:solidFill>
                  <a:srgbClr val="0000FF"/>
                </a:solidFill>
                <a:latin typeface="Arial" charset="0"/>
                <a:cs typeface="Arial" charset="0"/>
              </a:rPr>
              <a:t>    </a:t>
            </a:r>
            <a:r>
              <a:rPr lang="en-US" sz="2000" b="1" dirty="0">
                <a:solidFill>
                  <a:srgbClr val="0000FF"/>
                </a:solidFill>
                <a:latin typeface="Arial" charset="0"/>
                <a:cs typeface="Arial" charset="0"/>
              </a:rPr>
              <a:t>CROSS PRODUCT SIMULATION</a:t>
            </a:r>
            <a:endParaRPr lang="en-US" sz="2500" b="1" dirty="0">
              <a:solidFill>
                <a:srgbClr val="0000FF"/>
              </a:solidFill>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30" name="Rounded Rectangle 29"/>
          <p:cNvSpPr>
            <a:spLocks noChangeAspect="1"/>
          </p:cNvSpPr>
          <p:nvPr/>
        </p:nvSpPr>
        <p:spPr>
          <a:xfrm>
            <a:off x="519113" y="2057400"/>
            <a:ext cx="3657600" cy="31369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Rounded Rectangle 9"/>
          <p:cNvSpPr>
            <a:spLocks noChangeAspect="1"/>
          </p:cNvSpPr>
          <p:nvPr/>
        </p:nvSpPr>
        <p:spPr>
          <a:xfrm>
            <a:off x="5581650" y="990600"/>
            <a:ext cx="2495550" cy="41910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2644" name="TextBox 10"/>
          <p:cNvSpPr txBox="1">
            <a:spLocks noChangeArrowheads="1"/>
          </p:cNvSpPr>
          <p:nvPr/>
        </p:nvSpPr>
        <p:spPr bwMode="auto">
          <a:xfrm>
            <a:off x="5653088" y="1260475"/>
            <a:ext cx="227171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600" b="1">
                <a:solidFill>
                  <a:schemeClr val="bg1"/>
                </a:solidFill>
                <a:latin typeface="Courier" charset="0"/>
                <a:cs typeface="Courier" charset="0"/>
              </a:rPr>
              <a:t>switch(pc</a:t>
            </a:r>
            <a:r>
              <a:rPr lang="en-US" sz="1600" b="1" baseline="-25000">
                <a:solidFill>
                  <a:schemeClr val="bg1"/>
                </a:solidFill>
                <a:latin typeface="Courier" charset="0"/>
                <a:cs typeface="Courier" charset="0"/>
              </a:rPr>
              <a:t>k</a:t>
            </a:r>
            <a:r>
              <a:rPr lang="en-US" sz="1600" b="1">
                <a:solidFill>
                  <a:schemeClr val="bg1"/>
                </a:solidFill>
                <a:latin typeface="Courier" charset="0"/>
                <a:cs typeface="Courier" charset="0"/>
              </a:rPr>
              <a:t>) {</a:t>
            </a:r>
          </a:p>
          <a:p>
            <a:pPr eaLnBrk="1" hangingPunct="1"/>
            <a:r>
              <a:rPr lang="en-US" sz="1600" b="1">
                <a:solidFill>
                  <a:schemeClr val="bg1"/>
                </a:solidFill>
                <a:latin typeface="Courier" charset="0"/>
                <a:cs typeface="Courier" charset="0"/>
              </a:rPr>
              <a:t>  case 0: goto 0;</a:t>
            </a:r>
          </a:p>
          <a:p>
            <a:pPr eaLnBrk="1" hangingPunct="1"/>
            <a:r>
              <a:rPr lang="en-US" sz="1600" b="1">
                <a:solidFill>
                  <a:schemeClr val="bg1"/>
                </a:solidFill>
                <a:latin typeface="Courier" charset="0"/>
                <a:cs typeface="Courier" charset="0"/>
              </a:rPr>
              <a:t>  case 1: goto 1;</a:t>
            </a:r>
          </a:p>
          <a:p>
            <a:pPr eaLnBrk="1" hangingPunct="1"/>
            <a:r>
              <a:rPr lang="en-US" sz="1600" b="1">
                <a:solidFill>
                  <a:schemeClr val="bg1"/>
                </a:solidFill>
                <a:latin typeface="Courier" charset="0"/>
                <a:cs typeface="Courier" charset="0"/>
              </a:rPr>
              <a:t>  case 2: goto 2;	...</a:t>
            </a:r>
          </a:p>
          <a:p>
            <a:pPr eaLnBrk="1" hangingPunct="1"/>
            <a:r>
              <a:rPr lang="en-US" sz="1600" b="1">
                <a:solidFill>
                  <a:schemeClr val="bg1"/>
                </a:solidFill>
                <a:latin typeface="Courier" charset="0"/>
                <a:cs typeface="Courier" charset="0"/>
              </a:rPr>
              <a:t>  case M: goto M;</a:t>
            </a:r>
          </a:p>
          <a:p>
            <a:pPr eaLnBrk="1" hangingPunct="1"/>
            <a:r>
              <a:rPr lang="en-US" sz="1600" b="1">
                <a:solidFill>
                  <a:schemeClr val="bg1"/>
                </a:solidFill>
                <a:latin typeface="Courier" charset="0"/>
                <a:cs typeface="Courier" charset="0"/>
              </a:rPr>
              <a:t>}</a:t>
            </a:r>
          </a:p>
          <a:p>
            <a:pPr eaLnBrk="1" hangingPunct="1"/>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0: </a:t>
            </a:r>
            <a:r>
              <a:rPr lang="en-US" sz="1600" b="1">
                <a:solidFill>
                  <a:srgbClr val="FF0000"/>
                </a:solidFill>
                <a:latin typeface="Courier" charset="0"/>
                <a:cs typeface="Courier" charset="0"/>
              </a:rPr>
              <a:t>CS(0);</a:t>
            </a:r>
            <a:r>
              <a:rPr lang="en-US" sz="1600" b="1">
                <a:solidFill>
                  <a:srgbClr val="0000FF"/>
                </a:solidFill>
                <a:latin typeface="Courier" charset="0"/>
                <a:cs typeface="Courier" charset="0"/>
              </a:rPr>
              <a:t> </a:t>
            </a:r>
            <a:r>
              <a:rPr lang="en-US" sz="1600">
                <a:latin typeface="Courier" charset="0"/>
                <a:cs typeface="Courier" charset="0"/>
              </a:rPr>
              <a:t>stmt0;</a:t>
            </a:r>
          </a:p>
          <a:p>
            <a:pPr eaLnBrk="1" hangingPunct="1"/>
            <a:r>
              <a:rPr lang="en-US" sz="1600" b="1">
                <a:solidFill>
                  <a:srgbClr val="0000FF"/>
                </a:solidFill>
                <a:latin typeface="Courier" charset="0"/>
                <a:cs typeface="Courier" charset="0"/>
              </a:rPr>
              <a:t>1: </a:t>
            </a:r>
            <a:r>
              <a:rPr lang="en-US" sz="1600" b="1">
                <a:solidFill>
                  <a:srgbClr val="FF0000"/>
                </a:solidFill>
                <a:latin typeface="Courier" charset="0"/>
                <a:cs typeface="Courier" charset="0"/>
              </a:rPr>
              <a:t>CS(1);</a:t>
            </a:r>
            <a:r>
              <a:rPr lang="en-US" sz="1600" b="1">
                <a:solidFill>
                  <a:srgbClr val="0000FF"/>
                </a:solidFill>
                <a:latin typeface="Courier" charset="0"/>
                <a:cs typeface="Courier" charset="0"/>
              </a:rPr>
              <a:t> </a:t>
            </a:r>
            <a:r>
              <a:rPr lang="en-US" sz="1600">
                <a:latin typeface="Courier" charset="0"/>
                <a:cs typeface="Courier" charset="0"/>
              </a:rPr>
              <a:t>stmt1;</a:t>
            </a:r>
          </a:p>
          <a:p>
            <a:pPr eaLnBrk="1" hangingPunct="1"/>
            <a:r>
              <a:rPr lang="en-US" sz="1600" b="1">
                <a:solidFill>
                  <a:srgbClr val="0000FF"/>
                </a:solidFill>
                <a:latin typeface="Courier" charset="0"/>
                <a:cs typeface="Courier" charset="0"/>
              </a:rPr>
              <a:t>2: </a:t>
            </a:r>
            <a:r>
              <a:rPr lang="en-US" sz="1600" b="1">
                <a:solidFill>
                  <a:srgbClr val="FF0000"/>
                </a:solidFill>
                <a:latin typeface="Courier" charset="0"/>
                <a:cs typeface="Courier" charset="0"/>
              </a:rPr>
              <a:t>CS(2); </a:t>
            </a:r>
            <a:r>
              <a:rPr lang="en-US" sz="1600">
                <a:latin typeface="Courier" charset="0"/>
                <a:cs typeface="Courier" charset="0"/>
              </a:rPr>
              <a:t>stmt2;</a:t>
            </a:r>
          </a:p>
          <a:p>
            <a:pPr eaLnBrk="1" hangingPunct="1"/>
            <a:r>
              <a:rPr lang="en-US" sz="1600" b="1">
                <a:solidFill>
                  <a:schemeClr val="bg1"/>
                </a:solidFill>
                <a:latin typeface="Courier" charset="0"/>
                <a:cs typeface="Courier" charset="0"/>
              </a:rPr>
              <a:t>   </a:t>
            </a:r>
            <a:r>
              <a:rPr lang="en-US" sz="1600" b="1">
                <a:solidFill>
                  <a:srgbClr val="0000FF"/>
                </a:solidFill>
                <a:latin typeface="Courier" charset="0"/>
                <a:cs typeface="Courier" charset="0"/>
              </a:rPr>
              <a:t>.</a:t>
            </a:r>
            <a:r>
              <a:rPr lang="en-US" sz="1600" b="1">
                <a:solidFill>
                  <a:schemeClr val="bg1"/>
                </a:solidFill>
                <a:latin typeface="Courier" charset="0"/>
                <a:cs typeface="Courier" charset="0"/>
              </a:rPr>
              <a:t>       </a:t>
            </a:r>
            <a:r>
              <a:rPr lang="en-US" sz="1600" b="1">
                <a:latin typeface="Courier" charset="0"/>
                <a:cs typeface="Courier" charset="0"/>
              </a:rPr>
              <a:t>.</a:t>
            </a:r>
            <a:endParaRPr lang="en-US" sz="1600" b="1">
              <a:solidFill>
                <a:schemeClr val="bg1"/>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a:t>
            </a:r>
            <a:r>
              <a:rPr lang="en-US" sz="1600" b="1">
                <a:solidFill>
                  <a:schemeClr val="bg1"/>
                </a:solidFill>
                <a:latin typeface="Courier" charset="0"/>
                <a:cs typeface="Courier" charset="0"/>
              </a:rPr>
              <a:t> E XE  </a:t>
            </a:r>
            <a:r>
              <a:rPr lang="en-US" sz="1600" b="1">
                <a:latin typeface="Courier" charset="0"/>
                <a:cs typeface="Courier" charset="0"/>
              </a:rPr>
              <a:t>.</a:t>
            </a:r>
            <a:endParaRPr lang="en-US" sz="1600">
              <a:solidFill>
                <a:srgbClr val="0000FF"/>
              </a:solidFill>
              <a:latin typeface="Courier" charset="0"/>
              <a:cs typeface="Courier" charset="0"/>
            </a:endParaRPr>
          </a:p>
          <a:p>
            <a:pPr eaLnBrk="1" hangingPunct="1"/>
            <a:r>
              <a:rPr lang="en-US" sz="1600">
                <a:latin typeface="Courier" charset="0"/>
                <a:cs typeface="Courier" charset="0"/>
              </a:rPr>
              <a:t>   </a:t>
            </a:r>
            <a:r>
              <a:rPr lang="en-US" sz="1600">
                <a:solidFill>
                  <a:srgbClr val="0000FF"/>
                </a:solidFill>
                <a:latin typeface="Courier" charset="0"/>
                <a:cs typeface="Courier" charset="0"/>
              </a:rPr>
              <a:t>.       </a:t>
            </a:r>
            <a:r>
              <a:rPr lang="en-US" sz="1600">
                <a:solidFill>
                  <a:srgbClr val="000000"/>
                </a:solidFill>
                <a:latin typeface="Courier" charset="0"/>
                <a:cs typeface="Courier" charset="0"/>
              </a:rPr>
              <a:t>.</a:t>
            </a:r>
            <a:endParaRPr lang="en-US" sz="1600" b="1">
              <a:solidFill>
                <a:srgbClr val="0000FF"/>
              </a:solidFill>
              <a:latin typeface="Courier" charset="0"/>
              <a:cs typeface="Courier" charset="0"/>
            </a:endParaRPr>
          </a:p>
          <a:p>
            <a:pPr eaLnBrk="1" hangingPunct="1"/>
            <a:r>
              <a:rPr lang="en-US" sz="1600" b="1">
                <a:solidFill>
                  <a:srgbClr val="0000FF"/>
                </a:solidFill>
                <a:latin typeface="Courier" charset="0"/>
                <a:cs typeface="Courier" charset="0"/>
              </a:rPr>
              <a:t>M: </a:t>
            </a:r>
            <a:r>
              <a:rPr lang="en-US" sz="1600" b="1">
                <a:solidFill>
                  <a:srgbClr val="FF0000"/>
                </a:solidFill>
                <a:latin typeface="Courier" charset="0"/>
                <a:cs typeface="Courier" charset="0"/>
              </a:rPr>
              <a:t>CS(M);</a:t>
            </a:r>
            <a:r>
              <a:rPr lang="en-US" sz="1600" b="1">
                <a:solidFill>
                  <a:srgbClr val="0000FF"/>
                </a:solidFill>
                <a:latin typeface="Courier" charset="0"/>
                <a:cs typeface="Courier" charset="0"/>
              </a:rPr>
              <a:t> </a:t>
            </a:r>
            <a:r>
              <a:rPr lang="en-US" sz="1600">
                <a:latin typeface="Courier" charset="0"/>
                <a:cs typeface="Courier" charset="0"/>
              </a:rPr>
              <a:t>stmt</a:t>
            </a:r>
            <a:r>
              <a:rPr lang="en-US" sz="1600" baseline="-25000">
                <a:latin typeface="Courier" charset="0"/>
                <a:cs typeface="Courier" charset="0"/>
              </a:rPr>
              <a:t>M;</a:t>
            </a:r>
          </a:p>
        </p:txBody>
      </p:sp>
      <p:sp>
        <p:nvSpPr>
          <p:cNvPr id="112645" name="TextBox 12"/>
          <p:cNvSpPr txBox="1">
            <a:spLocks noChangeArrowheads="1"/>
          </p:cNvSpPr>
          <p:nvPr/>
        </p:nvSpPr>
        <p:spPr bwMode="auto">
          <a:xfrm>
            <a:off x="685800" y="1611313"/>
            <a:ext cx="320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800" b="1">
                <a:latin typeface="Arial" charset="0"/>
              </a:rPr>
              <a:t>main driver</a:t>
            </a:r>
          </a:p>
        </p:txBody>
      </p:sp>
      <p:sp>
        <p:nvSpPr>
          <p:cNvPr id="112646" name="TextBox 13"/>
          <p:cNvSpPr txBox="1">
            <a:spLocks noChangeArrowheads="1"/>
          </p:cNvSpPr>
          <p:nvPr/>
        </p:nvSpPr>
        <p:spPr bwMode="auto">
          <a:xfrm>
            <a:off x="4648200" y="9144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r" eaLnBrk="1" hangingPunct="1"/>
            <a:r>
              <a:rPr lang="en-US" sz="1800" b="1">
                <a:latin typeface="Courier" charset="0"/>
                <a:cs typeface="Courier" charset="0"/>
              </a:rPr>
              <a:t>F</a:t>
            </a:r>
            <a:r>
              <a:rPr lang="en-US" sz="1800" b="1" baseline="-25000">
                <a:latin typeface="Courier" charset="0"/>
                <a:cs typeface="Courier" charset="0"/>
              </a:rPr>
              <a:t>i</a:t>
            </a:r>
            <a:r>
              <a:rPr lang="en-US" sz="1800" b="1">
                <a:latin typeface="Courier" charset="0"/>
                <a:cs typeface="Courier" charset="0"/>
              </a:rPr>
              <a:t>()</a:t>
            </a:r>
          </a:p>
        </p:txBody>
      </p:sp>
      <p:sp>
        <p:nvSpPr>
          <p:cNvPr id="27" name="Up Arrow Callout 26"/>
          <p:cNvSpPr/>
          <p:nvPr/>
        </p:nvSpPr>
        <p:spPr>
          <a:xfrm>
            <a:off x="3352800" y="5029200"/>
            <a:ext cx="5867400" cy="1600200"/>
          </a:xfrm>
          <a:prstGeom prst="upArrowCallout">
            <a:avLst>
              <a:gd name="adj1" fmla="val 28143"/>
              <a:gd name="adj2" fmla="val 28362"/>
              <a:gd name="adj3" fmla="val 12268"/>
              <a:gd name="adj4" fmla="val 69783"/>
            </a:avLst>
          </a:prstGeom>
          <a:solidFill>
            <a:srgbClr val="FFCC00"/>
          </a:solidFill>
          <a:ln>
            <a:no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it-IT" b="1" dirty="0">
                <a:solidFill>
                  <a:srgbClr val="33CC33"/>
                </a:solidFill>
                <a:ea typeface="ＭＳ Ｐゴシック" pitchFamily="34" charset="-128"/>
                <a:cs typeface="Courier"/>
              </a:rPr>
              <a:t>  </a:t>
            </a:r>
            <a:r>
              <a:rPr lang="en-US" altLang="it-IT" dirty="0">
                <a:solidFill>
                  <a:srgbClr val="FF0000"/>
                </a:solidFill>
                <a:latin typeface="Courier"/>
                <a:ea typeface="ＭＳ Ｐゴシック" pitchFamily="34" charset="-128"/>
                <a:cs typeface="Courier"/>
              </a:rPr>
              <a:t>#define </a:t>
            </a:r>
            <a:r>
              <a:rPr lang="en-US" altLang="it-IT" b="1" dirty="0">
                <a:solidFill>
                  <a:srgbClr val="FF0000"/>
                </a:solidFill>
                <a:latin typeface="Courier"/>
                <a:ea typeface="ＭＳ Ｐゴシック" pitchFamily="34" charset="-128"/>
                <a:cs typeface="Courier"/>
              </a:rPr>
              <a:t>CS(j)                     </a:t>
            </a:r>
            <a:r>
              <a:rPr lang="en-US" altLang="it-IT" b="1" dirty="0">
                <a:solidFill>
                  <a:srgbClr val="33CC33"/>
                </a:solidFill>
                <a:ea typeface="ＭＳ Ｐゴシック" pitchFamily="34" charset="-128"/>
                <a:cs typeface="Courier"/>
              </a:rPr>
              <a:t>NEW</a:t>
            </a:r>
            <a:endParaRPr lang="en-US" altLang="it-IT" b="1" dirty="0">
              <a:solidFill>
                <a:srgbClr val="FF0000"/>
              </a:solidFill>
              <a:latin typeface="Courier"/>
              <a:ea typeface="ＭＳ Ｐゴシック" pitchFamily="34" charset="-128"/>
              <a:cs typeface="Courier"/>
            </a:endParaRPr>
          </a:p>
          <a:p>
            <a:pPr>
              <a:defRPr/>
            </a:pPr>
            <a:r>
              <a:rPr lang="en-US" altLang="it-IT" sz="2000" dirty="0">
                <a:solidFill>
                  <a:srgbClr val="FF0000"/>
                </a:solidFill>
                <a:latin typeface="Courier"/>
                <a:ea typeface="ＭＳ Ｐゴシック" pitchFamily="34" charset="-128"/>
                <a:cs typeface="Courier"/>
              </a:rPr>
              <a:t>  if (j&lt;</a:t>
            </a:r>
            <a:r>
              <a:rPr lang="en-US" altLang="it-IT" sz="2000" dirty="0" err="1">
                <a:solidFill>
                  <a:srgbClr val="FF0000"/>
                </a:solidFill>
                <a:latin typeface="Courier"/>
                <a:ea typeface="ＭＳ Ｐゴシック" pitchFamily="34" charset="-128"/>
                <a:cs typeface="Courier"/>
              </a:rPr>
              <a:t>pc</a:t>
            </a:r>
            <a:r>
              <a:rPr lang="en-US" altLang="it-IT" sz="2000" baseline="-25000" dirty="0" err="1">
                <a:solidFill>
                  <a:srgbClr val="FF0000"/>
                </a:solidFill>
                <a:latin typeface="Courier"/>
                <a:ea typeface="ＭＳ Ｐゴシック" pitchFamily="34" charset="-128"/>
                <a:cs typeface="Courier"/>
              </a:rPr>
              <a:t>i</a:t>
            </a:r>
            <a:r>
              <a:rPr lang="en-US" altLang="it-IT" sz="2000" dirty="0">
                <a:solidFill>
                  <a:srgbClr val="FF0000"/>
                </a:solidFill>
                <a:latin typeface="Courier"/>
                <a:ea typeface="ＭＳ Ｐゴシック" pitchFamily="34" charset="-128"/>
                <a:cs typeface="Courier"/>
              </a:rPr>
              <a:t> || j&gt;=</a:t>
            </a:r>
            <a:r>
              <a:rPr lang="en-US" altLang="it-IT" sz="2000" dirty="0" err="1">
                <a:solidFill>
                  <a:srgbClr val="FF0000"/>
                </a:solidFill>
                <a:latin typeface="Courier"/>
                <a:ea typeface="ＭＳ Ｐゴシック" pitchFamily="34" charset="-128"/>
                <a:cs typeface="Courier"/>
              </a:rPr>
              <a:t>nextCS</a:t>
            </a:r>
            <a:r>
              <a:rPr lang="en-US" altLang="it-IT" sz="2000" dirty="0">
                <a:solidFill>
                  <a:srgbClr val="FF0000"/>
                </a:solidFill>
                <a:latin typeface="Courier"/>
                <a:ea typeface="ＭＳ Ｐゴシック" pitchFamily="34" charset="-128"/>
                <a:cs typeface="Courier"/>
              </a:rPr>
              <a:t>) </a:t>
            </a:r>
            <a:r>
              <a:rPr lang="en-US" altLang="it-IT" sz="2000" dirty="0" err="1">
                <a:solidFill>
                  <a:srgbClr val="FF0000"/>
                </a:solidFill>
                <a:latin typeface="Courier"/>
                <a:ea typeface="ＭＳ Ｐゴシック" pitchFamily="34" charset="-128"/>
                <a:cs typeface="Courier"/>
              </a:rPr>
              <a:t>goto</a:t>
            </a:r>
            <a:r>
              <a:rPr lang="en-US" altLang="it-IT" sz="2000" dirty="0">
                <a:solidFill>
                  <a:srgbClr val="FF0000"/>
                </a:solidFill>
                <a:latin typeface="Courier"/>
                <a:ea typeface="ＭＳ Ｐゴシック" pitchFamily="34" charset="-128"/>
                <a:cs typeface="Courier"/>
              </a:rPr>
              <a:t> j+1; </a:t>
            </a:r>
            <a:endParaRPr lang="en-US" sz="2000" baseline="-25000" dirty="0">
              <a:latin typeface="Courier"/>
              <a:cs typeface="Courier"/>
            </a:endParaRPr>
          </a:p>
        </p:txBody>
      </p:sp>
      <p:sp>
        <p:nvSpPr>
          <p:cNvPr id="12" name="Curved Right Arrow 11"/>
          <p:cNvSpPr/>
          <p:nvPr/>
        </p:nvSpPr>
        <p:spPr>
          <a:xfrm>
            <a:off x="5048250" y="3327400"/>
            <a:ext cx="438150" cy="304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5" name="Curved Right Arrow 14"/>
          <p:cNvSpPr/>
          <p:nvPr/>
        </p:nvSpPr>
        <p:spPr>
          <a:xfrm>
            <a:off x="5029200" y="3625850"/>
            <a:ext cx="438150" cy="304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6" name="Curved Right Arrow 15"/>
          <p:cNvSpPr/>
          <p:nvPr/>
        </p:nvSpPr>
        <p:spPr>
          <a:xfrm>
            <a:off x="5035550" y="3949700"/>
            <a:ext cx="438150" cy="304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7" name="Curved Right Arrow 16"/>
          <p:cNvSpPr/>
          <p:nvPr/>
        </p:nvSpPr>
        <p:spPr>
          <a:xfrm>
            <a:off x="5048250" y="4648200"/>
            <a:ext cx="438150" cy="3048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12654" name="TextBox 17"/>
          <p:cNvSpPr txBox="1">
            <a:spLocks noChangeArrowheads="1"/>
          </p:cNvSpPr>
          <p:nvPr/>
        </p:nvSpPr>
        <p:spPr bwMode="auto">
          <a:xfrm rot="-5400000">
            <a:off x="4953000" y="414178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9" name="TextBox 18"/>
          <p:cNvSpPr txBox="1"/>
          <p:nvPr/>
        </p:nvSpPr>
        <p:spPr>
          <a:xfrm>
            <a:off x="762000" y="1828800"/>
            <a:ext cx="4267200" cy="3292475"/>
          </a:xfrm>
          <a:prstGeom prst="rect">
            <a:avLst/>
          </a:prstGeom>
          <a:noFill/>
        </p:spPr>
        <p:txBody>
          <a:bodyPr>
            <a:spAutoFit/>
          </a:bodyPr>
          <a:lstStyle/>
          <a:p>
            <a:pPr>
              <a:defRPr/>
            </a:pPr>
            <a:endParaRPr lang="en-US" sz="1600" dirty="0">
              <a:latin typeface="Arial" pitchFamily="34" charset="0"/>
              <a:ea typeface="ＭＳ Ｐゴシック" pitchFamily="34" charset="-128"/>
            </a:endParaRPr>
          </a:p>
          <a:p>
            <a:pPr>
              <a:defRPr/>
            </a:pPr>
            <a:r>
              <a:rPr lang="en-US" sz="1600" dirty="0">
                <a:latin typeface="Courier"/>
                <a:ea typeface="ＭＳ Ｐゴシック" pitchFamily="34" charset="-128"/>
                <a:cs typeface="Courier"/>
              </a:rPr>
              <a:t>pc</a:t>
            </a:r>
            <a:r>
              <a:rPr lang="en-US" sz="1600" baseline="-25000" dirty="0">
                <a:latin typeface="Courier"/>
                <a:ea typeface="ＭＳ Ｐゴシック" pitchFamily="34" charset="-128"/>
                <a:cs typeface="Courier"/>
              </a:rPr>
              <a:t>0</a:t>
            </a:r>
            <a:r>
              <a:rPr lang="en-US" sz="1600" dirty="0">
                <a:latin typeface="Courier"/>
                <a:ea typeface="ＭＳ Ｐゴシック" pitchFamily="34" charset="-128"/>
                <a:cs typeface="Courier"/>
              </a:rPr>
              <a:t>=0;   ... </a:t>
            </a:r>
            <a:r>
              <a:rPr lang="en-US" sz="1600" dirty="0" err="1">
                <a:latin typeface="Courier"/>
                <a:ea typeface="ＭＳ Ｐゴシック" pitchFamily="34" charset="-128"/>
                <a:cs typeface="Courier"/>
              </a:rPr>
              <a:t>pc</a:t>
            </a:r>
            <a:r>
              <a:rPr lang="en-US" sz="1600" baseline="-25000" dirty="0" err="1">
                <a:latin typeface="Courier"/>
                <a:ea typeface="ＭＳ Ｐゴシック" pitchFamily="34" charset="-128"/>
                <a:cs typeface="Courier"/>
              </a:rPr>
              <a:t>N</a:t>
            </a:r>
            <a:r>
              <a:rPr lang="en-US" sz="1600" dirty="0">
                <a:latin typeface="Courier"/>
                <a:ea typeface="ＭＳ Ｐゴシック" pitchFamily="34" charset="-128"/>
                <a:cs typeface="Courier"/>
              </a:rPr>
              <a:t>=0; </a:t>
            </a:r>
          </a:p>
          <a:p>
            <a:pPr>
              <a:defRPr/>
            </a:pPr>
            <a:r>
              <a:rPr lang="en-US" sz="1600" dirty="0">
                <a:latin typeface="Courier"/>
                <a:ea typeface="ＭＳ Ｐゴシック" pitchFamily="34" charset="-128"/>
                <a:cs typeface="Courier"/>
              </a:rPr>
              <a:t>local</a:t>
            </a:r>
            <a:r>
              <a:rPr lang="en-US" sz="1600" baseline="-25000" dirty="0">
                <a:latin typeface="Courier"/>
                <a:ea typeface="ＭＳ Ｐゴシック" pitchFamily="34" charset="-128"/>
                <a:cs typeface="Courier"/>
              </a:rPr>
              <a:t>0</a:t>
            </a:r>
            <a:r>
              <a:rPr lang="en-US" sz="1600" dirty="0">
                <a:latin typeface="Courier"/>
                <a:ea typeface="ＭＳ Ｐゴシック" pitchFamily="34" charset="-128"/>
                <a:cs typeface="Courier"/>
              </a:rPr>
              <a:t>;  ... </a:t>
            </a:r>
            <a:r>
              <a:rPr lang="en-US" sz="1600" dirty="0" err="1">
                <a:latin typeface="Courier"/>
                <a:ea typeface="ＭＳ Ｐゴシック" pitchFamily="34" charset="-128"/>
                <a:cs typeface="Courier"/>
              </a:rPr>
              <a:t>local</a:t>
            </a:r>
            <a:r>
              <a:rPr lang="en-US" sz="1600" baseline="-25000" dirty="0" err="1">
                <a:latin typeface="Courier"/>
                <a:ea typeface="ＭＳ Ｐゴシック" pitchFamily="34" charset="-128"/>
                <a:cs typeface="Courier"/>
              </a:rPr>
              <a:t>k</a:t>
            </a:r>
            <a:r>
              <a:rPr lang="en-US" sz="1600" dirty="0">
                <a:latin typeface="Courier"/>
                <a:ea typeface="ＭＳ Ｐゴシック" pitchFamily="34" charset="-128"/>
                <a:cs typeface="Courier"/>
              </a:rPr>
              <a:t>;</a:t>
            </a:r>
          </a:p>
          <a:p>
            <a:pPr>
              <a:defRPr/>
            </a:pPr>
            <a:r>
              <a:rPr lang="en-US" sz="1600" b="1" dirty="0" err="1">
                <a:solidFill>
                  <a:srgbClr val="FF0000"/>
                </a:solidFill>
                <a:latin typeface="Courier"/>
                <a:ea typeface="ＭＳ Ｐゴシック" pitchFamily="34" charset="-128"/>
                <a:cs typeface="Courier"/>
              </a:rPr>
              <a:t>nextCS</a:t>
            </a:r>
            <a:r>
              <a:rPr lang="en-US" sz="1600" b="1" dirty="0">
                <a:solidFill>
                  <a:srgbClr val="FF0000"/>
                </a:solidFill>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main() </a:t>
            </a:r>
          </a:p>
          <a:p>
            <a:pPr>
              <a:defRPr/>
            </a:pPr>
            <a:r>
              <a:rPr lang="en-US" sz="1600" b="1" dirty="0">
                <a:latin typeface="Courier"/>
                <a:ea typeface="ＭＳ Ｐゴシック" pitchFamily="34" charset="-128"/>
                <a:cs typeface="Courier"/>
              </a:rPr>
              <a:t>  for</a:t>
            </a:r>
            <a:r>
              <a:rPr lang="en-US" sz="1600" dirty="0">
                <a:latin typeface="Courier"/>
                <a:ea typeface="ＭＳ Ｐゴシック" pitchFamily="34" charset="-128"/>
                <a:cs typeface="Courier"/>
              </a:rPr>
              <a:t> (r=0; r&lt;K; r++)</a:t>
            </a:r>
          </a:p>
          <a:p>
            <a:pPr>
              <a:defRPr/>
            </a:pPr>
            <a:r>
              <a:rPr lang="en-US" sz="1600" dirty="0">
                <a:latin typeface="Courier"/>
                <a:ea typeface="ＭＳ Ｐゴシック" pitchFamily="34" charset="-128"/>
                <a:cs typeface="Courier"/>
              </a:rPr>
              <a:t>    </a:t>
            </a:r>
            <a:r>
              <a:rPr lang="en-US" sz="1600" b="1" dirty="0">
                <a:latin typeface="Courier"/>
                <a:ea typeface="ＭＳ Ｐゴシック" pitchFamily="34" charset="-128"/>
                <a:cs typeface="Courier"/>
              </a:rPr>
              <a:t>for</a:t>
            </a:r>
            <a:r>
              <a:rPr lang="en-US" sz="1600" dirty="0">
                <a:latin typeface="Courier"/>
                <a:ea typeface="ＭＳ Ｐゴシック" pitchFamily="34" charset="-128"/>
                <a:cs typeface="Courier"/>
              </a:rPr>
              <a:t>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=0;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&lt;N; </a:t>
            </a:r>
            <a:r>
              <a:rPr lang="en-US" sz="1600" dirty="0" err="1">
                <a:latin typeface="Courier"/>
                <a:ea typeface="ＭＳ Ｐゴシック" pitchFamily="34" charset="-128"/>
                <a:cs typeface="Courier"/>
              </a:rPr>
              <a:t>i</a:t>
            </a:r>
            <a:r>
              <a:rPr lang="en-US" sz="1600"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dirty="0">
                <a:solidFill>
                  <a:schemeClr val="bg1">
                    <a:lumMod val="50000"/>
                  </a:schemeClr>
                </a:solidFill>
                <a:latin typeface="Courier"/>
                <a:ea typeface="ＭＳ Ｐゴシック" pitchFamily="34" charset="-128"/>
                <a:cs typeface="Courier"/>
              </a:rPr>
              <a:t>// </a:t>
            </a:r>
            <a:r>
              <a:rPr lang="en-US" sz="1600" i="1" dirty="0">
                <a:solidFill>
                  <a:schemeClr val="bg1">
                    <a:lumMod val="50000"/>
                  </a:schemeClr>
                </a:solidFill>
                <a:latin typeface="Courier"/>
                <a:ea typeface="ＭＳ Ｐゴシック" pitchFamily="34" charset="-128"/>
                <a:cs typeface="Courier"/>
              </a:rPr>
              <a:t>simulate T</a:t>
            </a:r>
            <a:r>
              <a:rPr lang="en-US" sz="1600" i="1" baseline="-25000" dirty="0">
                <a:solidFill>
                  <a:schemeClr val="bg1">
                    <a:lumMod val="50000"/>
                  </a:schemeClr>
                </a:solidFill>
                <a:latin typeface="Courier"/>
                <a:ea typeface="ＭＳ Ｐゴシック" pitchFamily="34" charset="-128"/>
                <a:cs typeface="Courier"/>
              </a:rPr>
              <a:t>i</a:t>
            </a:r>
          </a:p>
          <a:p>
            <a:pPr>
              <a:defRPr/>
            </a:pPr>
            <a:r>
              <a:rPr lang="en-US" sz="1600" b="1" dirty="0">
                <a:latin typeface="Courier"/>
                <a:ea typeface="ＭＳ Ｐゴシック" pitchFamily="34" charset="-128"/>
                <a:cs typeface="Courier"/>
              </a:rPr>
              <a:t>      if (</a:t>
            </a:r>
            <a:r>
              <a:rPr lang="en-US" sz="1600" dirty="0" err="1">
                <a:latin typeface="Courier"/>
                <a:ea typeface="ＭＳ Ｐゴシック" pitchFamily="34" charset="-128"/>
                <a:cs typeface="Courier"/>
              </a:rPr>
              <a:t>active</a:t>
            </a:r>
            <a:r>
              <a:rPr lang="en-US" sz="1600" i="1" baseline="-25000" dirty="0" err="1">
                <a:latin typeface="Courier"/>
                <a:ea typeface="ＭＳ Ｐゴシック" pitchFamily="34" charset="-128"/>
                <a:cs typeface="Courier"/>
              </a:rPr>
              <a:t>i</a:t>
            </a:r>
            <a:r>
              <a:rPr lang="en-US" sz="1600"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b="1" dirty="0" err="1">
                <a:solidFill>
                  <a:srgbClr val="FF0000"/>
                </a:solidFill>
                <a:latin typeface="Courier"/>
                <a:ea typeface="ＭＳ Ｐゴシック" pitchFamily="34" charset="-128"/>
                <a:cs typeface="Courier"/>
              </a:rPr>
              <a:t>nextCS</a:t>
            </a:r>
            <a:r>
              <a:rPr lang="en-US" sz="1600" b="1" dirty="0">
                <a:solidFill>
                  <a:srgbClr val="FF0000"/>
                </a:solidFill>
                <a:latin typeface="Courier"/>
                <a:ea typeface="ＭＳ Ｐゴシック" pitchFamily="34" charset="-128"/>
                <a:cs typeface="Courier"/>
              </a:rPr>
              <a:t> = </a:t>
            </a:r>
            <a:r>
              <a:rPr lang="en-US" sz="1600" b="1" dirty="0" err="1">
                <a:solidFill>
                  <a:srgbClr val="FF0000"/>
                </a:solidFill>
                <a:latin typeface="Courier"/>
                <a:ea typeface="ＭＳ Ｐゴシック" pitchFamily="34" charset="-128"/>
                <a:cs typeface="Courier"/>
              </a:rPr>
              <a:t>nondet</a:t>
            </a:r>
            <a:r>
              <a:rPr lang="en-US" sz="1600" b="1" dirty="0">
                <a:solidFill>
                  <a:srgbClr val="FF0000"/>
                </a:solidFill>
                <a:latin typeface="Courier"/>
                <a:ea typeface="ＭＳ Ｐゴシック" pitchFamily="34" charset="-128"/>
                <a:cs typeface="Courier"/>
              </a:rPr>
              <a:t>;</a:t>
            </a:r>
          </a:p>
          <a:p>
            <a:pPr>
              <a:defRPr/>
            </a:pPr>
            <a:r>
              <a:rPr lang="en-US" sz="1600" b="1" dirty="0">
                <a:latin typeface="Courier"/>
                <a:ea typeface="ＭＳ Ｐゴシック" pitchFamily="34" charset="-128"/>
                <a:cs typeface="Courier"/>
              </a:rPr>
              <a:t>        </a:t>
            </a:r>
            <a:r>
              <a:rPr lang="en-US" sz="1600" b="1" dirty="0">
                <a:solidFill>
                  <a:srgbClr val="FF0000"/>
                </a:solidFill>
                <a:latin typeface="Courier"/>
                <a:ea typeface="ＭＳ Ｐゴシック" pitchFamily="34" charset="-128"/>
                <a:cs typeface="Courier"/>
              </a:rPr>
              <a:t>assume(</a:t>
            </a:r>
            <a:r>
              <a:rPr lang="en-US" sz="1600" b="1" dirty="0" err="1">
                <a:solidFill>
                  <a:srgbClr val="FF0000"/>
                </a:solidFill>
                <a:latin typeface="Courier"/>
                <a:ea typeface="ＭＳ Ｐゴシック" pitchFamily="34" charset="-128"/>
                <a:cs typeface="Courier"/>
              </a:rPr>
              <a:t>nextCS</a:t>
            </a:r>
            <a:r>
              <a:rPr lang="en-US" sz="1600" b="1" dirty="0">
                <a:solidFill>
                  <a:srgbClr val="FF0000"/>
                </a:solidFill>
                <a:latin typeface="Courier"/>
                <a:ea typeface="ＭＳ Ｐゴシック" pitchFamily="34" charset="-128"/>
                <a:cs typeface="Courier"/>
              </a:rPr>
              <a:t>&gt;=</a:t>
            </a:r>
            <a:r>
              <a:rPr lang="en-US" sz="1600" b="1" dirty="0" err="1">
                <a:solidFill>
                  <a:srgbClr val="FF0000"/>
                </a:solidFill>
                <a:latin typeface="Courier"/>
                <a:ea typeface="ＭＳ Ｐゴシック" pitchFamily="34" charset="-128"/>
                <a:cs typeface="Courier"/>
              </a:rPr>
              <a:t>pc</a:t>
            </a:r>
            <a:r>
              <a:rPr lang="en-US" sz="1600" b="1" baseline="-25000" dirty="0" err="1">
                <a:solidFill>
                  <a:srgbClr val="FF0000"/>
                </a:solidFill>
                <a:latin typeface="Courier"/>
                <a:ea typeface="ＭＳ Ｐゴシック" pitchFamily="34" charset="-128"/>
                <a:cs typeface="Courier"/>
              </a:rPr>
              <a:t>i</a:t>
            </a:r>
            <a:r>
              <a:rPr lang="en-US" sz="1600" b="1" dirty="0">
                <a:solidFill>
                  <a:srgbClr val="FF0000"/>
                </a:solidFill>
                <a:latin typeface="Courier"/>
                <a:ea typeface="ＭＳ Ｐゴシック" pitchFamily="34" charset="-128"/>
                <a:cs typeface="Courier"/>
              </a:rPr>
              <a:t>)</a:t>
            </a:r>
            <a:r>
              <a:rPr lang="en-US" sz="1600" dirty="0">
                <a:latin typeface="Courier"/>
                <a:ea typeface="ＭＳ Ｐゴシック" pitchFamily="34" charset="-128"/>
                <a:cs typeface="Courier"/>
              </a:rPr>
              <a:t> </a:t>
            </a:r>
            <a:endParaRPr lang="en-US" sz="1600" i="1" dirty="0">
              <a:latin typeface="Courier"/>
              <a:ea typeface="ＭＳ Ｐゴシック" pitchFamily="34" charset="-128"/>
              <a:cs typeface="Courier"/>
            </a:endParaRPr>
          </a:p>
          <a:p>
            <a:pPr>
              <a:defRPr/>
            </a:pPr>
            <a:r>
              <a:rPr lang="en-US" sz="1600" b="1" dirty="0">
                <a:latin typeface="Courier"/>
                <a:ea typeface="ＭＳ Ｐゴシック" pitchFamily="34" charset="-128"/>
                <a:cs typeface="Courier"/>
              </a:rPr>
              <a:t>        F</a:t>
            </a:r>
            <a:r>
              <a:rPr lang="en-US" sz="1600" b="1" baseline="-25000" dirty="0">
                <a:latin typeface="Courier"/>
                <a:ea typeface="ＭＳ Ｐゴシック" pitchFamily="34" charset="-128"/>
                <a:cs typeface="Courier"/>
              </a:rPr>
              <a:t>i</a:t>
            </a:r>
            <a:r>
              <a:rPr lang="en-US" sz="1600" b="1" dirty="0">
                <a:latin typeface="Courier"/>
                <a:ea typeface="ＭＳ Ｐゴシック" pitchFamily="34" charset="-128"/>
                <a:cs typeface="Courier"/>
              </a:rPr>
              <a:t>();</a:t>
            </a:r>
          </a:p>
          <a:p>
            <a:pPr>
              <a:defRPr/>
            </a:pPr>
            <a:r>
              <a:rPr lang="en-US" sz="1600" dirty="0">
                <a:latin typeface="Courier"/>
                <a:ea typeface="ＭＳ Ｐゴシック" pitchFamily="34" charset="-128"/>
                <a:cs typeface="Courier"/>
              </a:rPr>
              <a:t>        </a:t>
            </a:r>
            <a:r>
              <a:rPr lang="en-US" sz="1600" b="1" dirty="0" err="1">
                <a:solidFill>
                  <a:srgbClr val="FF0000"/>
                </a:solidFill>
                <a:latin typeface="Courier"/>
                <a:ea typeface="ＭＳ Ｐゴシック" pitchFamily="34" charset="-128"/>
                <a:cs typeface="Courier"/>
              </a:rPr>
              <a:t>pc</a:t>
            </a:r>
            <a:r>
              <a:rPr lang="en-US" sz="1600" b="1" baseline="-25000" dirty="0" err="1">
                <a:solidFill>
                  <a:srgbClr val="FF0000"/>
                </a:solidFill>
                <a:latin typeface="Courier"/>
                <a:ea typeface="ＭＳ Ｐゴシック" pitchFamily="34" charset="-128"/>
                <a:cs typeface="Courier"/>
              </a:rPr>
              <a:t>i</a:t>
            </a:r>
            <a:r>
              <a:rPr lang="en-US" sz="1600" b="1" dirty="0">
                <a:solidFill>
                  <a:srgbClr val="FF0000"/>
                </a:solidFill>
                <a:latin typeface="Courier"/>
                <a:ea typeface="ＭＳ Ｐゴシック" pitchFamily="34" charset="-128"/>
                <a:cs typeface="Courier"/>
              </a:rPr>
              <a:t> = </a:t>
            </a:r>
            <a:r>
              <a:rPr lang="en-US" sz="1600" b="1" dirty="0" err="1">
                <a:solidFill>
                  <a:srgbClr val="FF0000"/>
                </a:solidFill>
                <a:latin typeface="Courier"/>
                <a:ea typeface="ＭＳ Ｐゴシック" pitchFamily="34" charset="-128"/>
                <a:cs typeface="Courier"/>
              </a:rPr>
              <a:t>nextCS</a:t>
            </a:r>
            <a:r>
              <a:rPr lang="en-US" sz="1600" b="1" dirty="0">
                <a:solidFill>
                  <a:srgbClr val="FF0000"/>
                </a:solidFill>
                <a:latin typeface="Courier"/>
                <a:ea typeface="ＭＳ Ｐゴシック" pitchFamily="34" charset="-128"/>
                <a:cs typeface="Courier"/>
              </a:rPr>
              <a:t>;</a:t>
            </a:r>
          </a:p>
        </p:txBody>
      </p:sp>
      <p:sp>
        <p:nvSpPr>
          <p:cNvPr id="20" name="Title 1"/>
          <p:cNvSpPr txBox="1">
            <a:spLocks/>
          </p:cNvSpPr>
          <p:nvPr/>
        </p:nvSpPr>
        <p:spPr bwMode="auto">
          <a:xfrm>
            <a:off x="0" y="0"/>
            <a:ext cx="9220200" cy="762000"/>
          </a:xfrm>
          <a:prstGeom prst="rect">
            <a:avLst/>
          </a:prstGeom>
          <a:noFill/>
          <a:ln>
            <a:noFill/>
          </a:ln>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sz="2500" b="1" dirty="0">
                <a:solidFill>
                  <a:srgbClr val="FF0000"/>
                </a:solidFill>
                <a:latin typeface="Arial" charset="0"/>
                <a:cs typeface="Arial" charset="0"/>
              </a:rPr>
              <a:t>  </a:t>
            </a:r>
            <a:r>
              <a:rPr lang="en-US" sz="2500" b="1" dirty="0" err="1">
                <a:solidFill>
                  <a:srgbClr val="FF0000"/>
                </a:solidFill>
                <a:latin typeface="Arial" charset="0"/>
                <a:cs typeface="Arial" charset="0"/>
              </a:rPr>
              <a:t>CSeq</a:t>
            </a:r>
            <a:r>
              <a:rPr lang="en-US" sz="2500" b="1" dirty="0">
                <a:solidFill>
                  <a:srgbClr val="FF0000"/>
                </a:solidFill>
                <a:latin typeface="Arial" charset="0"/>
                <a:cs typeface="Arial" charset="0"/>
              </a:rPr>
              <a:t>-Lazy </a:t>
            </a:r>
            <a:r>
              <a:rPr lang="en-US" sz="2500" b="1" dirty="0" err="1">
                <a:solidFill>
                  <a:srgbClr val="FF0000"/>
                </a:solidFill>
                <a:latin typeface="Arial" charset="0"/>
                <a:cs typeface="Arial" charset="0"/>
              </a:rPr>
              <a:t>Sequentialization</a:t>
            </a:r>
            <a:r>
              <a:rPr lang="en-US" sz="2500" b="1" dirty="0">
                <a:solidFill>
                  <a:srgbClr val="FF0000"/>
                </a:solidFill>
                <a:latin typeface="Arial" charset="0"/>
                <a:cs typeface="Arial" charset="0"/>
              </a:rPr>
              <a:t>:</a:t>
            </a:r>
            <a:r>
              <a:rPr lang="en-US" sz="2500" b="1" dirty="0">
                <a:solidFill>
                  <a:srgbClr val="0000FF"/>
                </a:solidFill>
                <a:latin typeface="Arial" charset="0"/>
                <a:cs typeface="Arial" charset="0"/>
              </a:rPr>
              <a:t>    </a:t>
            </a:r>
            <a:r>
              <a:rPr lang="en-US" sz="2000" b="1" dirty="0">
                <a:solidFill>
                  <a:srgbClr val="0000FF"/>
                </a:solidFill>
                <a:latin typeface="Arial" charset="0"/>
                <a:cs typeface="Arial" charset="0"/>
              </a:rPr>
              <a:t>CROSS PRODUCT SIMULATION</a:t>
            </a:r>
            <a:endParaRPr lang="en-US" sz="2500" b="1" dirty="0">
              <a:solidFill>
                <a:srgbClr val="0000FF"/>
              </a:solidFill>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19" name="Rounded Rectangle 18"/>
          <p:cNvSpPr>
            <a:spLocks noChangeAspect="1"/>
          </p:cNvSpPr>
          <p:nvPr/>
        </p:nvSpPr>
        <p:spPr>
          <a:xfrm>
            <a:off x="5429250" y="1371600"/>
            <a:ext cx="2286000" cy="32766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4691" name="TextBox 19"/>
          <p:cNvSpPr txBox="1">
            <a:spLocks noChangeArrowheads="1"/>
          </p:cNvSpPr>
          <p:nvPr/>
        </p:nvSpPr>
        <p:spPr bwMode="auto">
          <a:xfrm>
            <a:off x="76200" y="914400"/>
            <a:ext cx="373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2000" b="1">
                <a:latin typeface="Arial" charset="0"/>
              </a:rPr>
              <a:t>resuming + context-switch</a:t>
            </a:r>
            <a:endParaRPr lang="en-US" sz="2000" b="1" baseline="-25000"/>
          </a:p>
        </p:txBody>
      </p:sp>
      <p:sp>
        <p:nvSpPr>
          <p:cNvPr id="21" name="TextBox 20"/>
          <p:cNvSpPr txBox="1"/>
          <p:nvPr/>
        </p:nvSpPr>
        <p:spPr>
          <a:xfrm>
            <a:off x="5581650" y="1501775"/>
            <a:ext cx="2133600" cy="3108325"/>
          </a:xfrm>
          <a:prstGeom prst="rect">
            <a:avLst/>
          </a:prstGeom>
          <a:noFill/>
        </p:spPr>
        <p:txBody>
          <a:bodyPr>
            <a:spAutoFit/>
          </a:bodyPr>
          <a:lstStyle/>
          <a:p>
            <a:pPr>
              <a:defRPr/>
            </a:pPr>
            <a:r>
              <a:rPr lang="en-US" sz="1600" b="1" dirty="0">
                <a:solidFill>
                  <a:srgbClr val="0000FF"/>
                </a:solidFill>
                <a:latin typeface="Courier"/>
                <a:cs typeface="Courier"/>
              </a:rPr>
              <a:t>0: CS(0); </a:t>
            </a:r>
            <a:r>
              <a:rPr lang="en-US" sz="1600" dirty="0">
                <a:latin typeface="Courier"/>
                <a:cs typeface="Courier"/>
              </a:rPr>
              <a:t>stmt0;</a:t>
            </a:r>
          </a:p>
          <a:p>
            <a:pPr>
              <a:defRPr/>
            </a:pPr>
            <a:r>
              <a:rPr lang="en-US" sz="1600" b="1" dirty="0">
                <a:solidFill>
                  <a:srgbClr val="0000FF"/>
                </a:solidFill>
                <a:latin typeface="Courier"/>
                <a:cs typeface="Courier"/>
              </a:rPr>
              <a:t>1: CS(1); </a:t>
            </a:r>
            <a:r>
              <a:rPr lang="en-US" sz="1600" dirty="0">
                <a:latin typeface="Courier"/>
                <a:cs typeface="Courier"/>
              </a:rPr>
              <a:t>stmt1;</a:t>
            </a:r>
          </a:p>
          <a:p>
            <a:pPr>
              <a:defRPr/>
            </a:pPr>
            <a:r>
              <a:rPr lang="en-US" sz="1600" b="1" dirty="0">
                <a:solidFill>
                  <a:srgbClr val="0000FF"/>
                </a:solidFill>
                <a:latin typeface="Courier"/>
                <a:cs typeface="Courier"/>
              </a:rPr>
              <a:t>2: CS(2); </a:t>
            </a:r>
            <a:r>
              <a:rPr lang="en-US" sz="1600" dirty="0">
                <a:latin typeface="Courier"/>
                <a:cs typeface="Courier"/>
              </a:rPr>
              <a:t>stmt2;</a:t>
            </a:r>
          </a:p>
          <a:p>
            <a:pPr>
              <a:defRPr/>
            </a:pPr>
            <a:endParaRPr lang="en-US" sz="1600" dirty="0">
              <a:latin typeface="Courier"/>
              <a:cs typeface="Courier"/>
            </a:endParaRPr>
          </a:p>
          <a:p>
            <a:pPr>
              <a:defRPr/>
            </a:pPr>
            <a:r>
              <a:rPr lang="en-US" sz="1600" dirty="0">
                <a:latin typeface="Courier"/>
                <a:cs typeface="Courier"/>
              </a:rPr>
              <a:t>   </a:t>
            </a:r>
          </a:p>
          <a:p>
            <a:pPr>
              <a:defRPr/>
            </a:pPr>
            <a:r>
              <a:rPr lang="en-US" sz="1600" b="1" dirty="0">
                <a:solidFill>
                  <a:srgbClr val="CC0099"/>
                </a:solidFill>
                <a:latin typeface="Courier"/>
                <a:cs typeface="Courier"/>
              </a:rPr>
              <a:t>  </a:t>
            </a:r>
            <a:r>
              <a:rPr lang="en-US" sz="2000" b="1" dirty="0">
                <a:solidFill>
                  <a:srgbClr val="CC0099"/>
                </a:solidFill>
                <a:latin typeface="+mj-lt"/>
                <a:cs typeface="Courier"/>
              </a:rPr>
              <a:t>EXECUTE </a:t>
            </a:r>
            <a:endParaRPr lang="en-US" sz="1600" b="1" dirty="0">
              <a:solidFill>
                <a:srgbClr val="CC0099"/>
              </a:solidFill>
              <a:latin typeface="+mj-lt"/>
              <a:cs typeface="Courier"/>
            </a:endParaRPr>
          </a:p>
          <a:p>
            <a:pPr>
              <a:defRPr/>
            </a:pPr>
            <a:r>
              <a:rPr lang="en-US" sz="1600" dirty="0">
                <a:latin typeface="Courier"/>
                <a:cs typeface="Courier"/>
              </a:rPr>
              <a:t>  </a:t>
            </a:r>
          </a:p>
          <a:p>
            <a:pPr>
              <a:defRPr/>
            </a:pPr>
            <a:endParaRPr lang="en-US" sz="1600" dirty="0">
              <a:latin typeface="Courier"/>
              <a:cs typeface="Courier"/>
            </a:endParaRPr>
          </a:p>
          <a:p>
            <a:pPr>
              <a:defRPr/>
            </a:pPr>
            <a:endParaRPr lang="en-US" sz="1200" b="1" dirty="0">
              <a:solidFill>
                <a:srgbClr val="0000FF"/>
              </a:solidFill>
              <a:latin typeface="Courier"/>
              <a:cs typeface="Courier"/>
            </a:endParaRPr>
          </a:p>
          <a:p>
            <a:pPr>
              <a:defRPr/>
            </a:pPr>
            <a:endParaRPr lang="en-US" sz="1600" b="1" dirty="0">
              <a:solidFill>
                <a:srgbClr val="0000FF"/>
              </a:solidFill>
              <a:latin typeface="Courier"/>
              <a:cs typeface="Courier"/>
            </a:endParaRPr>
          </a:p>
          <a:p>
            <a:pPr>
              <a:defRPr/>
            </a:pPr>
            <a:endParaRPr lang="en-US" sz="1600" b="1" dirty="0">
              <a:solidFill>
                <a:srgbClr val="0000FF"/>
              </a:solidFill>
              <a:latin typeface="Courier"/>
              <a:cs typeface="Courier"/>
            </a:endParaRPr>
          </a:p>
          <a:p>
            <a:pPr>
              <a:defRPr/>
            </a:pPr>
            <a:r>
              <a:rPr lang="en-US" sz="1600" b="1" dirty="0">
                <a:solidFill>
                  <a:srgbClr val="0000FF"/>
                </a:solidFill>
                <a:latin typeface="Courier"/>
                <a:cs typeface="Courier"/>
              </a:rPr>
              <a:t>M: CS(M); </a:t>
            </a:r>
            <a:r>
              <a:rPr lang="en-US" sz="1600" dirty="0" err="1">
                <a:latin typeface="Courier"/>
                <a:cs typeface="Courier"/>
              </a:rPr>
              <a:t>stmt</a:t>
            </a:r>
            <a:r>
              <a:rPr lang="en-US" sz="1600" baseline="-25000" dirty="0" err="1">
                <a:latin typeface="Courier"/>
                <a:cs typeface="Courier"/>
              </a:rPr>
              <a:t>M</a:t>
            </a:r>
            <a:r>
              <a:rPr lang="en-US" sz="1600" baseline="-25000" dirty="0">
                <a:latin typeface="Courier"/>
                <a:cs typeface="Courier"/>
              </a:rPr>
              <a:t>;</a:t>
            </a:r>
          </a:p>
        </p:txBody>
      </p:sp>
      <p:sp>
        <p:nvSpPr>
          <p:cNvPr id="114693" name="TextBox 33"/>
          <p:cNvSpPr txBox="1">
            <a:spLocks noChangeArrowheads="1"/>
          </p:cNvSpPr>
          <p:nvPr/>
        </p:nvSpPr>
        <p:spPr bwMode="auto">
          <a:xfrm>
            <a:off x="7715250" y="3200400"/>
            <a:ext cx="1276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it-IT" sz="2000">
                <a:solidFill>
                  <a:srgbClr val="000000"/>
                </a:solidFill>
                <a:latin typeface="Courier" charset="0"/>
                <a:cs typeface="Courier" charset="0"/>
              </a:rPr>
              <a:t>nextCS</a:t>
            </a:r>
            <a:endParaRPr lang="en-GB" sz="2000" baseline="-25000">
              <a:solidFill>
                <a:srgbClr val="000000"/>
              </a:solidFill>
              <a:latin typeface="Courier" charset="0"/>
              <a:cs typeface="Courier" charset="0"/>
            </a:endParaRPr>
          </a:p>
        </p:txBody>
      </p:sp>
      <p:sp>
        <p:nvSpPr>
          <p:cNvPr id="39" name="Curved Right Arrow 38"/>
          <p:cNvSpPr/>
          <p:nvPr/>
        </p:nvSpPr>
        <p:spPr>
          <a:xfrm>
            <a:off x="5048250" y="3505200"/>
            <a:ext cx="347663" cy="36195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42" name="Curved Right Arrow 41"/>
          <p:cNvSpPr/>
          <p:nvPr/>
        </p:nvSpPr>
        <p:spPr>
          <a:xfrm>
            <a:off x="5048250" y="4114800"/>
            <a:ext cx="352425" cy="381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14696" name="TextBox 42"/>
          <p:cNvSpPr txBox="1">
            <a:spLocks noChangeArrowheads="1"/>
          </p:cNvSpPr>
          <p:nvPr/>
        </p:nvSpPr>
        <p:spPr bwMode="auto">
          <a:xfrm rot="-5400000">
            <a:off x="4972050" y="369093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14697" name="TextBox 44"/>
          <p:cNvSpPr txBox="1">
            <a:spLocks noChangeArrowheads="1"/>
          </p:cNvSpPr>
          <p:nvPr/>
        </p:nvSpPr>
        <p:spPr bwMode="auto">
          <a:xfrm rot="-5400000">
            <a:off x="4429125" y="3629025"/>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it-IT" sz="2000">
                <a:solidFill>
                  <a:srgbClr val="000000"/>
                </a:solidFill>
              </a:rPr>
              <a:t>skip</a:t>
            </a:r>
            <a:endParaRPr lang="en-GB" sz="2000" baseline="-25000">
              <a:solidFill>
                <a:srgbClr val="000000"/>
              </a:solidFill>
            </a:endParaRPr>
          </a:p>
        </p:txBody>
      </p:sp>
      <p:cxnSp>
        <p:nvCxnSpPr>
          <p:cNvPr id="47" name="Straight Arrow Connector 46"/>
          <p:cNvCxnSpPr>
            <a:cxnSpLocks noChangeAspect="1"/>
          </p:cNvCxnSpPr>
          <p:nvPr/>
        </p:nvCxnSpPr>
        <p:spPr>
          <a:xfrm>
            <a:off x="5429250" y="2590800"/>
            <a:ext cx="2286000" cy="0"/>
          </a:xfrm>
          <a:prstGeom prst="straightConnector1">
            <a:avLst/>
          </a:prstGeom>
          <a:ln w="63500">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114699" name="TextBox 49"/>
          <p:cNvSpPr txBox="1">
            <a:spLocks noChangeArrowheads="1"/>
          </p:cNvSpPr>
          <p:nvPr/>
        </p:nvSpPr>
        <p:spPr bwMode="auto">
          <a:xfrm>
            <a:off x="7715250" y="2362200"/>
            <a:ext cx="1276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it-IT" sz="2000">
                <a:latin typeface="Courier" charset="0"/>
                <a:cs typeface="Courier" charset="0"/>
              </a:rPr>
              <a:t>pc</a:t>
            </a:r>
            <a:r>
              <a:rPr lang="it-IT" sz="2000" baseline="-25000">
                <a:latin typeface="Courier" charset="0"/>
                <a:cs typeface="Courier" charset="0"/>
              </a:rPr>
              <a:t>i</a:t>
            </a:r>
            <a:endParaRPr lang="en-GB" sz="2000" baseline="-25000">
              <a:latin typeface="Courier" charset="0"/>
              <a:cs typeface="Courier" charset="0"/>
            </a:endParaRPr>
          </a:p>
        </p:txBody>
      </p:sp>
      <p:cxnSp>
        <p:nvCxnSpPr>
          <p:cNvPr id="51" name="Straight Arrow Connector 50"/>
          <p:cNvCxnSpPr>
            <a:cxnSpLocks noChangeAspect="1"/>
          </p:cNvCxnSpPr>
          <p:nvPr/>
        </p:nvCxnSpPr>
        <p:spPr>
          <a:xfrm>
            <a:off x="5434013" y="3429000"/>
            <a:ext cx="2286000" cy="0"/>
          </a:xfrm>
          <a:prstGeom prst="straightConnector1">
            <a:avLst/>
          </a:prstGeom>
          <a:ln w="63500">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52" name="Curved Right Arrow 51"/>
          <p:cNvSpPr/>
          <p:nvPr/>
        </p:nvSpPr>
        <p:spPr>
          <a:xfrm>
            <a:off x="5048250" y="1600200"/>
            <a:ext cx="339725" cy="36195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53" name="Curved Right Arrow 52"/>
          <p:cNvSpPr/>
          <p:nvPr/>
        </p:nvSpPr>
        <p:spPr>
          <a:xfrm>
            <a:off x="5048250" y="2209800"/>
            <a:ext cx="361950" cy="381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14703" name="TextBox 53"/>
          <p:cNvSpPr txBox="1">
            <a:spLocks noChangeArrowheads="1"/>
          </p:cNvSpPr>
          <p:nvPr/>
        </p:nvSpPr>
        <p:spPr bwMode="auto">
          <a:xfrm rot="-5400000">
            <a:off x="4972050" y="180975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14704" name="TextBox 54"/>
          <p:cNvSpPr txBox="1">
            <a:spLocks noChangeArrowheads="1"/>
          </p:cNvSpPr>
          <p:nvPr/>
        </p:nvSpPr>
        <p:spPr bwMode="auto">
          <a:xfrm rot="-5400000">
            <a:off x="4429125" y="1743075"/>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it-IT" sz="2000">
                <a:solidFill>
                  <a:srgbClr val="000000"/>
                </a:solidFill>
              </a:rPr>
              <a:t>skip</a:t>
            </a:r>
            <a:endParaRPr lang="en-GB" sz="2000" baseline="-25000">
              <a:solidFill>
                <a:srgbClr val="000000"/>
              </a:solidFill>
            </a:endParaRPr>
          </a:p>
        </p:txBody>
      </p:sp>
      <p:sp>
        <p:nvSpPr>
          <p:cNvPr id="24" name="Up Arrow Callout 23"/>
          <p:cNvSpPr/>
          <p:nvPr/>
        </p:nvSpPr>
        <p:spPr>
          <a:xfrm>
            <a:off x="3352800" y="4876800"/>
            <a:ext cx="5867400" cy="1600200"/>
          </a:xfrm>
          <a:prstGeom prst="upArrowCallout">
            <a:avLst>
              <a:gd name="adj1" fmla="val 28143"/>
              <a:gd name="adj2" fmla="val 28362"/>
              <a:gd name="adj3" fmla="val 12268"/>
              <a:gd name="adj4" fmla="val 69783"/>
            </a:avLst>
          </a:prstGeom>
          <a:solidFill>
            <a:srgbClr val="FFCC00"/>
          </a:solidFill>
          <a:ln>
            <a:no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it-IT" b="1" dirty="0">
                <a:solidFill>
                  <a:srgbClr val="33CC33"/>
                </a:solidFill>
                <a:ea typeface="ＭＳ Ｐゴシック" pitchFamily="34" charset="-128"/>
                <a:cs typeface="Courier"/>
              </a:rPr>
              <a:t>  </a:t>
            </a:r>
            <a:r>
              <a:rPr lang="en-US" altLang="it-IT" dirty="0">
                <a:solidFill>
                  <a:srgbClr val="FF0000"/>
                </a:solidFill>
                <a:latin typeface="Courier"/>
                <a:ea typeface="ＭＳ Ｐゴシック" pitchFamily="34" charset="-128"/>
                <a:cs typeface="Courier"/>
              </a:rPr>
              <a:t>#define </a:t>
            </a:r>
            <a:r>
              <a:rPr lang="en-US" altLang="it-IT" b="1" dirty="0">
                <a:solidFill>
                  <a:srgbClr val="0000FF"/>
                </a:solidFill>
                <a:latin typeface="Courier"/>
                <a:ea typeface="ＭＳ Ｐゴシック" pitchFamily="34" charset="-128"/>
                <a:cs typeface="Courier"/>
              </a:rPr>
              <a:t>CS(j)</a:t>
            </a:r>
            <a:r>
              <a:rPr lang="en-US" altLang="it-IT" b="1" dirty="0">
                <a:solidFill>
                  <a:srgbClr val="FF0000"/>
                </a:solidFill>
                <a:latin typeface="Courier"/>
                <a:ea typeface="ＭＳ Ｐゴシック" pitchFamily="34" charset="-128"/>
                <a:cs typeface="Courier"/>
              </a:rPr>
              <a:t>                     </a:t>
            </a:r>
            <a:r>
              <a:rPr lang="en-US" altLang="it-IT" b="1" dirty="0">
                <a:solidFill>
                  <a:srgbClr val="33CC33"/>
                </a:solidFill>
                <a:ea typeface="ＭＳ Ｐゴシック" pitchFamily="34" charset="-128"/>
                <a:cs typeface="Courier"/>
              </a:rPr>
              <a:t>NEW</a:t>
            </a:r>
            <a:endParaRPr lang="en-US" altLang="it-IT" b="1" dirty="0">
              <a:solidFill>
                <a:srgbClr val="FF0000"/>
              </a:solidFill>
              <a:latin typeface="Courier"/>
              <a:ea typeface="ＭＳ Ｐゴシック" pitchFamily="34" charset="-128"/>
              <a:cs typeface="Courier"/>
            </a:endParaRPr>
          </a:p>
          <a:p>
            <a:pPr>
              <a:defRPr/>
            </a:pPr>
            <a:r>
              <a:rPr lang="en-US" altLang="it-IT" sz="2000" dirty="0">
                <a:solidFill>
                  <a:srgbClr val="FF0000"/>
                </a:solidFill>
                <a:latin typeface="Courier"/>
                <a:ea typeface="ＭＳ Ｐゴシック" pitchFamily="34" charset="-128"/>
                <a:cs typeface="Courier"/>
              </a:rPr>
              <a:t>  if (j&lt;</a:t>
            </a:r>
            <a:r>
              <a:rPr lang="en-US" altLang="it-IT" sz="2000" dirty="0" err="1">
                <a:solidFill>
                  <a:srgbClr val="FF0000"/>
                </a:solidFill>
                <a:latin typeface="Courier"/>
                <a:ea typeface="ＭＳ Ｐゴシック" pitchFamily="34" charset="-128"/>
                <a:cs typeface="Courier"/>
              </a:rPr>
              <a:t>pc</a:t>
            </a:r>
            <a:r>
              <a:rPr lang="en-US" altLang="it-IT" sz="2000" baseline="-25000" dirty="0" err="1">
                <a:solidFill>
                  <a:srgbClr val="FF0000"/>
                </a:solidFill>
                <a:latin typeface="Courier"/>
                <a:ea typeface="ＭＳ Ｐゴシック" pitchFamily="34" charset="-128"/>
                <a:cs typeface="Courier"/>
              </a:rPr>
              <a:t>i</a:t>
            </a:r>
            <a:r>
              <a:rPr lang="en-US" altLang="it-IT" sz="2000" dirty="0">
                <a:solidFill>
                  <a:srgbClr val="FF0000"/>
                </a:solidFill>
                <a:latin typeface="Courier"/>
                <a:ea typeface="ＭＳ Ｐゴシック" pitchFamily="34" charset="-128"/>
                <a:cs typeface="Courier"/>
              </a:rPr>
              <a:t> || j&gt;=</a:t>
            </a:r>
            <a:r>
              <a:rPr lang="en-US" altLang="it-IT" sz="2000" dirty="0" err="1">
                <a:solidFill>
                  <a:srgbClr val="FF0000"/>
                </a:solidFill>
                <a:latin typeface="Courier"/>
                <a:ea typeface="ＭＳ Ｐゴシック" pitchFamily="34" charset="-128"/>
                <a:cs typeface="Courier"/>
              </a:rPr>
              <a:t>nextCS</a:t>
            </a:r>
            <a:r>
              <a:rPr lang="en-US" altLang="it-IT" sz="2000" dirty="0">
                <a:solidFill>
                  <a:srgbClr val="FF0000"/>
                </a:solidFill>
                <a:latin typeface="Courier"/>
                <a:ea typeface="ＭＳ Ｐゴシック" pitchFamily="34" charset="-128"/>
                <a:cs typeface="Courier"/>
              </a:rPr>
              <a:t>) </a:t>
            </a:r>
            <a:r>
              <a:rPr lang="en-US" altLang="it-IT" sz="2000" dirty="0" err="1">
                <a:solidFill>
                  <a:srgbClr val="FF0000"/>
                </a:solidFill>
                <a:latin typeface="Courier"/>
                <a:ea typeface="ＭＳ Ｐゴシック" pitchFamily="34" charset="-128"/>
                <a:cs typeface="Courier"/>
              </a:rPr>
              <a:t>goto</a:t>
            </a:r>
            <a:r>
              <a:rPr lang="en-US" altLang="it-IT" sz="2000" dirty="0">
                <a:solidFill>
                  <a:srgbClr val="FF0000"/>
                </a:solidFill>
                <a:latin typeface="Courier"/>
                <a:ea typeface="ＭＳ Ｐゴシック" pitchFamily="34" charset="-128"/>
                <a:cs typeface="Courier"/>
              </a:rPr>
              <a:t> j+1; </a:t>
            </a:r>
            <a:endParaRPr lang="en-US" sz="2000" baseline="-25000" dirty="0">
              <a:latin typeface="Courier"/>
              <a:cs typeface="Courier"/>
            </a:endParaRPr>
          </a:p>
        </p:txBody>
      </p:sp>
      <p:sp>
        <p:nvSpPr>
          <p:cNvPr id="22" name="Title 1"/>
          <p:cNvSpPr txBox="1">
            <a:spLocks/>
          </p:cNvSpPr>
          <p:nvPr/>
        </p:nvSpPr>
        <p:spPr bwMode="auto">
          <a:xfrm>
            <a:off x="0" y="0"/>
            <a:ext cx="9220200" cy="762000"/>
          </a:xfrm>
          <a:prstGeom prst="rect">
            <a:avLst/>
          </a:prstGeom>
          <a:noFill/>
          <a:ln>
            <a:noFill/>
          </a:ln>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r>
              <a:rPr lang="en-US" sz="2500" b="1" dirty="0">
                <a:solidFill>
                  <a:srgbClr val="FF0000"/>
                </a:solidFill>
                <a:latin typeface="Arial" charset="0"/>
                <a:cs typeface="Arial" charset="0"/>
              </a:rPr>
              <a:t>  </a:t>
            </a:r>
            <a:r>
              <a:rPr lang="en-US" sz="2500" b="1" dirty="0" err="1">
                <a:solidFill>
                  <a:srgbClr val="FF0000"/>
                </a:solidFill>
                <a:latin typeface="Arial" charset="0"/>
                <a:cs typeface="Arial" charset="0"/>
              </a:rPr>
              <a:t>CSeq</a:t>
            </a:r>
            <a:r>
              <a:rPr lang="en-US" sz="2500" b="1" dirty="0">
                <a:solidFill>
                  <a:srgbClr val="FF0000"/>
                </a:solidFill>
                <a:latin typeface="Arial" charset="0"/>
                <a:cs typeface="Arial" charset="0"/>
              </a:rPr>
              <a:t>-Lazy </a:t>
            </a:r>
            <a:r>
              <a:rPr lang="en-US" sz="2500" b="1" dirty="0" err="1">
                <a:solidFill>
                  <a:srgbClr val="FF0000"/>
                </a:solidFill>
                <a:latin typeface="Arial" charset="0"/>
                <a:cs typeface="Arial" charset="0"/>
              </a:rPr>
              <a:t>Sequentialization</a:t>
            </a:r>
            <a:r>
              <a:rPr lang="en-US" sz="2500" b="1" dirty="0">
                <a:solidFill>
                  <a:srgbClr val="FF0000"/>
                </a:solidFill>
                <a:latin typeface="Arial" charset="0"/>
                <a:cs typeface="Arial" charset="0"/>
              </a:rPr>
              <a:t>:</a:t>
            </a:r>
            <a:r>
              <a:rPr lang="en-US" sz="2500" b="1" dirty="0">
                <a:solidFill>
                  <a:srgbClr val="0000FF"/>
                </a:solidFill>
                <a:latin typeface="Arial" charset="0"/>
                <a:cs typeface="Arial" charset="0"/>
              </a:rPr>
              <a:t>    </a:t>
            </a:r>
            <a:r>
              <a:rPr lang="en-US" sz="2000" b="1" dirty="0">
                <a:solidFill>
                  <a:srgbClr val="0000FF"/>
                </a:solidFill>
                <a:latin typeface="Arial" charset="0"/>
                <a:cs typeface="Arial" charset="0"/>
              </a:rPr>
              <a:t>CROSS PRODUCT SIMULATION</a:t>
            </a:r>
            <a:endParaRPr lang="en-US" sz="2500" b="1" dirty="0">
              <a:solidFill>
                <a:srgbClr val="0000FF"/>
              </a:solidFill>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a:spLocks noChangeAspect="1"/>
          </p:cNvSpPr>
          <p:nvPr/>
        </p:nvSpPr>
        <p:spPr>
          <a:xfrm>
            <a:off x="5429250" y="1371600"/>
            <a:ext cx="2286000" cy="32766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6738" name="Title 1"/>
          <p:cNvSpPr>
            <a:spLocks noGrp="1"/>
          </p:cNvSpPr>
          <p:nvPr>
            <p:ph type="title"/>
          </p:nvPr>
        </p:nvSpPr>
        <p:spPr>
          <a:xfrm>
            <a:off x="0" y="0"/>
            <a:ext cx="9144000" cy="762000"/>
          </a:xfrm>
        </p:spPr>
        <p:txBody>
          <a:bodyPr/>
          <a:lstStyle/>
          <a:p>
            <a:r>
              <a:rPr lang="en-US" sz="3200" dirty="0">
                <a:latin typeface="Arial" charset="0"/>
                <a:cs typeface="Arial" charset="0"/>
              </a:rPr>
              <a:t>  Individual Threads </a:t>
            </a:r>
            <a:r>
              <a:rPr lang="en-US" sz="3200" dirty="0" err="1">
                <a:latin typeface="Arial" charset="0"/>
                <a:cs typeface="Arial" charset="0"/>
              </a:rPr>
              <a:t>Sequentialization</a:t>
            </a:r>
            <a:endParaRPr lang="en-US" sz="3200" dirty="0">
              <a:latin typeface="Arial" charset="0"/>
              <a:cs typeface="Arial" charset="0"/>
            </a:endParaRPr>
          </a:p>
        </p:txBody>
      </p:sp>
      <p:sp>
        <p:nvSpPr>
          <p:cNvPr id="116739"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21" name="TextBox 20"/>
          <p:cNvSpPr txBox="1"/>
          <p:nvPr/>
        </p:nvSpPr>
        <p:spPr>
          <a:xfrm>
            <a:off x="5581650" y="1501775"/>
            <a:ext cx="2133600" cy="3108325"/>
          </a:xfrm>
          <a:prstGeom prst="rect">
            <a:avLst/>
          </a:prstGeom>
          <a:noFill/>
        </p:spPr>
        <p:txBody>
          <a:bodyPr>
            <a:spAutoFit/>
          </a:bodyPr>
          <a:lstStyle/>
          <a:p>
            <a:pPr>
              <a:defRPr/>
            </a:pPr>
            <a:r>
              <a:rPr lang="en-US" sz="1600" b="1" dirty="0">
                <a:solidFill>
                  <a:srgbClr val="0000FF"/>
                </a:solidFill>
                <a:latin typeface="Courier"/>
                <a:cs typeface="Courier"/>
              </a:rPr>
              <a:t>0: CS(0); </a:t>
            </a:r>
            <a:r>
              <a:rPr lang="en-US" sz="1600" dirty="0">
                <a:latin typeface="Courier"/>
                <a:cs typeface="Courier"/>
              </a:rPr>
              <a:t>stmt0;</a:t>
            </a:r>
          </a:p>
          <a:p>
            <a:pPr>
              <a:defRPr/>
            </a:pPr>
            <a:r>
              <a:rPr lang="en-US" sz="1600" b="1" dirty="0">
                <a:solidFill>
                  <a:srgbClr val="0000FF"/>
                </a:solidFill>
                <a:latin typeface="Courier"/>
                <a:cs typeface="Courier"/>
              </a:rPr>
              <a:t>1: CS(1); </a:t>
            </a:r>
            <a:r>
              <a:rPr lang="en-US" sz="1600" dirty="0">
                <a:latin typeface="Courier"/>
                <a:cs typeface="Courier"/>
              </a:rPr>
              <a:t>stmt1;</a:t>
            </a:r>
          </a:p>
          <a:p>
            <a:pPr>
              <a:defRPr/>
            </a:pPr>
            <a:r>
              <a:rPr lang="en-US" sz="1600" b="1" dirty="0">
                <a:solidFill>
                  <a:srgbClr val="0000FF"/>
                </a:solidFill>
                <a:latin typeface="Courier"/>
                <a:cs typeface="Courier"/>
              </a:rPr>
              <a:t>2: CS(2); </a:t>
            </a:r>
            <a:r>
              <a:rPr lang="en-US" sz="1600" dirty="0">
                <a:latin typeface="Courier"/>
                <a:cs typeface="Courier"/>
              </a:rPr>
              <a:t>stmt2;</a:t>
            </a:r>
          </a:p>
          <a:p>
            <a:pPr>
              <a:defRPr/>
            </a:pPr>
            <a:endParaRPr lang="en-US" sz="1600" dirty="0">
              <a:latin typeface="Courier"/>
              <a:cs typeface="Courier"/>
            </a:endParaRPr>
          </a:p>
          <a:p>
            <a:pPr>
              <a:defRPr/>
            </a:pPr>
            <a:r>
              <a:rPr lang="en-US" sz="1600" dirty="0">
                <a:latin typeface="Courier"/>
                <a:cs typeface="Courier"/>
              </a:rPr>
              <a:t>   </a:t>
            </a:r>
          </a:p>
          <a:p>
            <a:pPr>
              <a:defRPr/>
            </a:pPr>
            <a:r>
              <a:rPr lang="en-US" sz="1600" b="1" dirty="0">
                <a:solidFill>
                  <a:srgbClr val="CC0099"/>
                </a:solidFill>
                <a:latin typeface="Courier"/>
                <a:cs typeface="Courier"/>
              </a:rPr>
              <a:t>  </a:t>
            </a:r>
            <a:r>
              <a:rPr lang="en-US" sz="2000" b="1" dirty="0">
                <a:solidFill>
                  <a:srgbClr val="CC0099"/>
                </a:solidFill>
                <a:latin typeface="+mj-lt"/>
                <a:cs typeface="Courier"/>
              </a:rPr>
              <a:t>EXECUTE </a:t>
            </a:r>
            <a:endParaRPr lang="en-US" sz="1600" b="1" dirty="0">
              <a:solidFill>
                <a:srgbClr val="CC0099"/>
              </a:solidFill>
              <a:latin typeface="+mj-lt"/>
              <a:cs typeface="Courier"/>
            </a:endParaRPr>
          </a:p>
          <a:p>
            <a:pPr>
              <a:defRPr/>
            </a:pPr>
            <a:r>
              <a:rPr lang="en-US" sz="1600" dirty="0">
                <a:latin typeface="Courier"/>
                <a:cs typeface="Courier"/>
              </a:rPr>
              <a:t>  </a:t>
            </a:r>
          </a:p>
          <a:p>
            <a:pPr>
              <a:defRPr/>
            </a:pPr>
            <a:endParaRPr lang="en-US" sz="1600" dirty="0">
              <a:latin typeface="Courier"/>
              <a:cs typeface="Courier"/>
            </a:endParaRPr>
          </a:p>
          <a:p>
            <a:pPr>
              <a:defRPr/>
            </a:pPr>
            <a:endParaRPr lang="en-US" sz="1200" b="1" dirty="0">
              <a:solidFill>
                <a:srgbClr val="0000FF"/>
              </a:solidFill>
              <a:latin typeface="Courier"/>
              <a:cs typeface="Courier"/>
            </a:endParaRPr>
          </a:p>
          <a:p>
            <a:pPr>
              <a:defRPr/>
            </a:pPr>
            <a:endParaRPr lang="en-US" sz="1600" b="1" dirty="0">
              <a:solidFill>
                <a:srgbClr val="0000FF"/>
              </a:solidFill>
              <a:latin typeface="Courier"/>
              <a:cs typeface="Courier"/>
            </a:endParaRPr>
          </a:p>
          <a:p>
            <a:pPr>
              <a:defRPr/>
            </a:pPr>
            <a:endParaRPr lang="en-US" sz="1600" b="1" dirty="0">
              <a:solidFill>
                <a:srgbClr val="0000FF"/>
              </a:solidFill>
              <a:latin typeface="Courier"/>
              <a:cs typeface="Courier"/>
            </a:endParaRPr>
          </a:p>
          <a:p>
            <a:pPr>
              <a:defRPr/>
            </a:pPr>
            <a:r>
              <a:rPr lang="en-US" sz="1600" b="1" dirty="0">
                <a:solidFill>
                  <a:srgbClr val="0000FF"/>
                </a:solidFill>
                <a:latin typeface="Courier"/>
                <a:cs typeface="Courier"/>
              </a:rPr>
              <a:t>M: CS(M); </a:t>
            </a:r>
            <a:r>
              <a:rPr lang="en-US" sz="1600" dirty="0" err="1">
                <a:latin typeface="Courier"/>
                <a:cs typeface="Courier"/>
              </a:rPr>
              <a:t>stmt</a:t>
            </a:r>
            <a:r>
              <a:rPr lang="en-US" sz="1600" baseline="-25000" dirty="0" err="1">
                <a:latin typeface="Courier"/>
                <a:cs typeface="Courier"/>
              </a:rPr>
              <a:t>M</a:t>
            </a:r>
            <a:r>
              <a:rPr lang="en-US" sz="1600" baseline="-25000" dirty="0">
                <a:latin typeface="Courier"/>
                <a:cs typeface="Courier"/>
              </a:rPr>
              <a:t>;</a:t>
            </a:r>
          </a:p>
        </p:txBody>
      </p:sp>
      <p:sp>
        <p:nvSpPr>
          <p:cNvPr id="39" name="Curved Right Arrow 38"/>
          <p:cNvSpPr/>
          <p:nvPr/>
        </p:nvSpPr>
        <p:spPr>
          <a:xfrm>
            <a:off x="5048250" y="3505200"/>
            <a:ext cx="347663" cy="36195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42" name="Curved Right Arrow 41"/>
          <p:cNvSpPr/>
          <p:nvPr/>
        </p:nvSpPr>
        <p:spPr>
          <a:xfrm>
            <a:off x="5048250" y="4114800"/>
            <a:ext cx="352425" cy="381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16743" name="TextBox 42"/>
          <p:cNvSpPr txBox="1">
            <a:spLocks noChangeArrowheads="1"/>
          </p:cNvSpPr>
          <p:nvPr/>
        </p:nvSpPr>
        <p:spPr bwMode="auto">
          <a:xfrm rot="-5400000">
            <a:off x="4972050" y="369093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cxnSp>
        <p:nvCxnSpPr>
          <p:cNvPr id="47" name="Straight Arrow Connector 46"/>
          <p:cNvCxnSpPr>
            <a:cxnSpLocks noChangeAspect="1"/>
          </p:cNvCxnSpPr>
          <p:nvPr/>
        </p:nvCxnSpPr>
        <p:spPr>
          <a:xfrm>
            <a:off x="5429250" y="2590800"/>
            <a:ext cx="2286000" cy="0"/>
          </a:xfrm>
          <a:prstGeom prst="straightConnector1">
            <a:avLst/>
          </a:prstGeom>
          <a:ln w="63500">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cxnSpLocks noChangeAspect="1"/>
          </p:cNvCxnSpPr>
          <p:nvPr/>
        </p:nvCxnSpPr>
        <p:spPr>
          <a:xfrm>
            <a:off x="5434013" y="3429000"/>
            <a:ext cx="2286000" cy="0"/>
          </a:xfrm>
          <a:prstGeom prst="straightConnector1">
            <a:avLst/>
          </a:prstGeom>
          <a:ln w="63500">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52" name="Curved Right Arrow 51"/>
          <p:cNvSpPr/>
          <p:nvPr/>
        </p:nvSpPr>
        <p:spPr>
          <a:xfrm>
            <a:off x="5048250" y="1600200"/>
            <a:ext cx="339725" cy="36195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53" name="Curved Right Arrow 52"/>
          <p:cNvSpPr/>
          <p:nvPr/>
        </p:nvSpPr>
        <p:spPr>
          <a:xfrm>
            <a:off x="5048250" y="2209800"/>
            <a:ext cx="361950" cy="381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16748" name="TextBox 53"/>
          <p:cNvSpPr txBox="1">
            <a:spLocks noChangeArrowheads="1"/>
          </p:cNvSpPr>
          <p:nvPr/>
        </p:nvSpPr>
        <p:spPr bwMode="auto">
          <a:xfrm rot="-5400000">
            <a:off x="4972050" y="180975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25" name="Right Arrow Callout 24"/>
          <p:cNvSpPr/>
          <p:nvPr/>
        </p:nvSpPr>
        <p:spPr>
          <a:xfrm>
            <a:off x="304800" y="1676400"/>
            <a:ext cx="4648200" cy="3810000"/>
          </a:xfrm>
          <a:prstGeom prst="rightArrowCallout">
            <a:avLst>
              <a:gd name="adj1" fmla="val 19075"/>
              <a:gd name="adj2" fmla="val 25000"/>
              <a:gd name="adj3" fmla="val 12407"/>
              <a:gd name="adj4" fmla="val 85582"/>
            </a:avLst>
          </a:prstGeom>
          <a:solidFill>
            <a:srgbClr val="FFFF99"/>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400" b="1" dirty="0">
              <a:solidFill>
                <a:schemeClr val="tx1"/>
              </a:solidFill>
            </a:endParaRPr>
          </a:p>
          <a:p>
            <a:pPr algn="ctr">
              <a:defRPr/>
            </a:pPr>
            <a:endParaRPr lang="en-US" sz="2400" b="1" dirty="0">
              <a:solidFill>
                <a:schemeClr val="tx1"/>
              </a:solidFill>
            </a:endParaRPr>
          </a:p>
          <a:p>
            <a:pPr algn="ctr">
              <a:defRPr/>
            </a:pPr>
            <a:r>
              <a:rPr lang="en-US" sz="2400" b="1" dirty="0">
                <a:solidFill>
                  <a:schemeClr val="tx1"/>
                </a:solidFill>
              </a:rPr>
              <a:t>Formula encoding:</a:t>
            </a:r>
          </a:p>
          <a:p>
            <a:pPr algn="ctr">
              <a:defRPr/>
            </a:pPr>
            <a:endParaRPr lang="en-US" dirty="0">
              <a:solidFill>
                <a:schemeClr val="bg1"/>
              </a:solidFill>
            </a:endParaRPr>
          </a:p>
          <a:p>
            <a:pPr algn="ctr">
              <a:defRPr/>
            </a:pPr>
            <a:r>
              <a:rPr lang="en-US" sz="2400" dirty="0" err="1">
                <a:solidFill>
                  <a:srgbClr val="FF0000"/>
                </a:solidFill>
              </a:rPr>
              <a:t>goto</a:t>
            </a:r>
            <a:r>
              <a:rPr lang="en-US" sz="2400" dirty="0">
                <a:solidFill>
                  <a:srgbClr val="FF0000"/>
                </a:solidFill>
              </a:rPr>
              <a:t> statement to formula</a:t>
            </a:r>
          </a:p>
          <a:p>
            <a:pPr algn="ctr">
              <a:defRPr/>
            </a:pPr>
            <a:endParaRPr lang="en-US" dirty="0">
              <a:solidFill>
                <a:schemeClr val="tx1"/>
              </a:solidFill>
            </a:endParaRPr>
          </a:p>
          <a:p>
            <a:pPr algn="ctr">
              <a:defRPr/>
            </a:pPr>
            <a:r>
              <a:rPr lang="en-US" dirty="0">
                <a:solidFill>
                  <a:schemeClr val="tx1"/>
                </a:solidFill>
              </a:rPr>
              <a:t>add a guard for each crossing control-flow edge</a:t>
            </a:r>
          </a:p>
          <a:p>
            <a:pPr algn="ctr">
              <a:defRPr/>
            </a:pPr>
            <a:endParaRPr lang="en-US" dirty="0">
              <a:solidFill>
                <a:schemeClr val="tx1"/>
              </a:solidFill>
            </a:endParaRPr>
          </a:p>
          <a:p>
            <a:pPr algn="ctr">
              <a:defRPr/>
            </a:pPr>
            <a:r>
              <a:rPr lang="en-US" sz="3600" b="1" dirty="0">
                <a:solidFill>
                  <a:srgbClr val="FF0000"/>
                </a:solidFill>
              </a:rPr>
              <a:t>= O(M) guards</a:t>
            </a:r>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a:spLocks noChangeAspect="1"/>
          </p:cNvSpPr>
          <p:nvPr/>
        </p:nvSpPr>
        <p:spPr>
          <a:xfrm>
            <a:off x="5429250" y="1371600"/>
            <a:ext cx="2286000" cy="3276600"/>
          </a:xfrm>
          <a:prstGeom prst="roundRect">
            <a:avLst/>
          </a:prstGeom>
          <a:solidFill>
            <a:schemeClr val="bg1"/>
          </a:solidFill>
          <a:ln w="57150" cmpd="sng">
            <a:solidFill>
              <a:srgbClr val="0000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8786" name="Title 1"/>
          <p:cNvSpPr>
            <a:spLocks noGrp="1"/>
          </p:cNvSpPr>
          <p:nvPr>
            <p:ph type="title"/>
          </p:nvPr>
        </p:nvSpPr>
        <p:spPr>
          <a:xfrm>
            <a:off x="0" y="0"/>
            <a:ext cx="9144000" cy="762000"/>
          </a:xfrm>
        </p:spPr>
        <p:txBody>
          <a:bodyPr/>
          <a:lstStyle/>
          <a:p>
            <a:r>
              <a:rPr lang="en-US" sz="3200" dirty="0">
                <a:latin typeface="Arial" charset="0"/>
                <a:cs typeface="Arial" charset="0"/>
              </a:rPr>
              <a:t>  Individual Threads </a:t>
            </a:r>
            <a:r>
              <a:rPr lang="en-US" sz="3200" dirty="0" err="1">
                <a:latin typeface="Arial" charset="0"/>
                <a:cs typeface="Arial" charset="0"/>
              </a:rPr>
              <a:t>Sequentialization</a:t>
            </a:r>
            <a:endParaRPr lang="en-US" sz="3200" dirty="0">
              <a:latin typeface="Arial" charset="0"/>
              <a:cs typeface="Arial" charset="0"/>
            </a:endParaRPr>
          </a:p>
        </p:txBody>
      </p:sp>
      <p:sp>
        <p:nvSpPr>
          <p:cNvPr id="118787" name="Content Placeholder 2"/>
          <p:cNvSpPr>
            <a:spLocks noGrp="1"/>
          </p:cNvSpPr>
          <p:nvPr>
            <p:ph idx="1"/>
          </p:nvPr>
        </p:nvSpPr>
        <p:spPr bwMode="auto">
          <a:xfrm>
            <a:off x="152400" y="977900"/>
            <a:ext cx="8839200" cy="5715000"/>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a:buFontTx/>
              <a:buNone/>
            </a:pPr>
            <a:r>
              <a:rPr lang="en-US">
                <a:latin typeface="Arial" charset="0"/>
                <a:cs typeface="Arial" charset="0"/>
              </a:rPr>
              <a:t>  </a:t>
            </a:r>
          </a:p>
        </p:txBody>
      </p:sp>
      <p:sp>
        <p:nvSpPr>
          <p:cNvPr id="21" name="TextBox 20"/>
          <p:cNvSpPr txBox="1"/>
          <p:nvPr/>
        </p:nvSpPr>
        <p:spPr>
          <a:xfrm>
            <a:off x="5581650" y="1501775"/>
            <a:ext cx="2133600" cy="3108325"/>
          </a:xfrm>
          <a:prstGeom prst="rect">
            <a:avLst/>
          </a:prstGeom>
          <a:noFill/>
        </p:spPr>
        <p:txBody>
          <a:bodyPr>
            <a:spAutoFit/>
          </a:bodyPr>
          <a:lstStyle/>
          <a:p>
            <a:pPr>
              <a:defRPr/>
            </a:pPr>
            <a:r>
              <a:rPr lang="en-US" sz="1600" b="1" dirty="0">
                <a:solidFill>
                  <a:srgbClr val="0000FF"/>
                </a:solidFill>
                <a:latin typeface="Courier"/>
                <a:cs typeface="Courier"/>
              </a:rPr>
              <a:t>0: CS(0); </a:t>
            </a:r>
            <a:r>
              <a:rPr lang="en-US" sz="1600" dirty="0">
                <a:latin typeface="Courier"/>
                <a:cs typeface="Courier"/>
              </a:rPr>
              <a:t>stmt0;</a:t>
            </a:r>
          </a:p>
          <a:p>
            <a:pPr>
              <a:defRPr/>
            </a:pPr>
            <a:r>
              <a:rPr lang="en-US" sz="1600" b="1" dirty="0">
                <a:solidFill>
                  <a:srgbClr val="0000FF"/>
                </a:solidFill>
                <a:latin typeface="Courier"/>
                <a:cs typeface="Courier"/>
              </a:rPr>
              <a:t>1: CS(1); </a:t>
            </a:r>
            <a:r>
              <a:rPr lang="en-US" sz="1600" dirty="0">
                <a:latin typeface="Courier"/>
                <a:cs typeface="Courier"/>
              </a:rPr>
              <a:t>stmt1;</a:t>
            </a:r>
          </a:p>
          <a:p>
            <a:pPr>
              <a:defRPr/>
            </a:pPr>
            <a:r>
              <a:rPr lang="en-US" sz="1600" b="1" dirty="0">
                <a:solidFill>
                  <a:srgbClr val="0000FF"/>
                </a:solidFill>
                <a:latin typeface="Courier"/>
                <a:cs typeface="Courier"/>
              </a:rPr>
              <a:t>2: CS(2); </a:t>
            </a:r>
            <a:r>
              <a:rPr lang="en-US" sz="1600" dirty="0">
                <a:latin typeface="Courier"/>
                <a:cs typeface="Courier"/>
              </a:rPr>
              <a:t>stmt2;</a:t>
            </a:r>
          </a:p>
          <a:p>
            <a:pPr>
              <a:defRPr/>
            </a:pPr>
            <a:endParaRPr lang="en-US" sz="1600" dirty="0">
              <a:latin typeface="Courier"/>
              <a:cs typeface="Courier"/>
            </a:endParaRPr>
          </a:p>
          <a:p>
            <a:pPr>
              <a:defRPr/>
            </a:pPr>
            <a:r>
              <a:rPr lang="en-US" sz="1600" dirty="0">
                <a:latin typeface="Courier"/>
                <a:cs typeface="Courier"/>
              </a:rPr>
              <a:t>   </a:t>
            </a:r>
          </a:p>
          <a:p>
            <a:pPr>
              <a:defRPr/>
            </a:pPr>
            <a:r>
              <a:rPr lang="en-US" sz="1600" b="1" dirty="0">
                <a:solidFill>
                  <a:srgbClr val="CC0099"/>
                </a:solidFill>
                <a:latin typeface="Courier"/>
                <a:cs typeface="Courier"/>
              </a:rPr>
              <a:t>  </a:t>
            </a:r>
            <a:r>
              <a:rPr lang="en-US" sz="2000" b="1" dirty="0">
                <a:solidFill>
                  <a:srgbClr val="CC0099"/>
                </a:solidFill>
                <a:latin typeface="+mj-lt"/>
                <a:cs typeface="Courier"/>
              </a:rPr>
              <a:t>EXECUTE </a:t>
            </a:r>
            <a:endParaRPr lang="en-US" sz="1600" b="1" dirty="0">
              <a:solidFill>
                <a:srgbClr val="CC0099"/>
              </a:solidFill>
              <a:latin typeface="+mj-lt"/>
              <a:cs typeface="Courier"/>
            </a:endParaRPr>
          </a:p>
          <a:p>
            <a:pPr>
              <a:defRPr/>
            </a:pPr>
            <a:r>
              <a:rPr lang="en-US" sz="1600" dirty="0">
                <a:latin typeface="Courier"/>
                <a:cs typeface="Courier"/>
              </a:rPr>
              <a:t>  </a:t>
            </a:r>
          </a:p>
          <a:p>
            <a:pPr>
              <a:defRPr/>
            </a:pPr>
            <a:endParaRPr lang="en-US" sz="1600" dirty="0">
              <a:latin typeface="Courier"/>
              <a:cs typeface="Courier"/>
            </a:endParaRPr>
          </a:p>
          <a:p>
            <a:pPr>
              <a:defRPr/>
            </a:pPr>
            <a:endParaRPr lang="en-US" sz="1200" b="1" dirty="0">
              <a:solidFill>
                <a:srgbClr val="0000FF"/>
              </a:solidFill>
              <a:latin typeface="Courier"/>
              <a:cs typeface="Courier"/>
            </a:endParaRPr>
          </a:p>
          <a:p>
            <a:pPr>
              <a:defRPr/>
            </a:pPr>
            <a:endParaRPr lang="en-US" sz="1600" b="1" dirty="0">
              <a:solidFill>
                <a:srgbClr val="0000FF"/>
              </a:solidFill>
              <a:latin typeface="Courier"/>
              <a:cs typeface="Courier"/>
            </a:endParaRPr>
          </a:p>
          <a:p>
            <a:pPr>
              <a:defRPr/>
            </a:pPr>
            <a:endParaRPr lang="en-US" sz="1600" b="1" dirty="0">
              <a:solidFill>
                <a:srgbClr val="0000FF"/>
              </a:solidFill>
              <a:latin typeface="Courier"/>
              <a:cs typeface="Courier"/>
            </a:endParaRPr>
          </a:p>
          <a:p>
            <a:pPr>
              <a:defRPr/>
            </a:pPr>
            <a:r>
              <a:rPr lang="en-US" sz="1600" b="1" dirty="0">
                <a:solidFill>
                  <a:srgbClr val="0000FF"/>
                </a:solidFill>
                <a:latin typeface="Courier"/>
                <a:cs typeface="Courier"/>
              </a:rPr>
              <a:t>M: CS(M); </a:t>
            </a:r>
            <a:r>
              <a:rPr lang="en-US" sz="1600" dirty="0" err="1">
                <a:latin typeface="Courier"/>
                <a:cs typeface="Courier"/>
              </a:rPr>
              <a:t>stmt</a:t>
            </a:r>
            <a:r>
              <a:rPr lang="en-US" sz="1600" baseline="-25000" dirty="0" err="1">
                <a:latin typeface="Courier"/>
                <a:cs typeface="Courier"/>
              </a:rPr>
              <a:t>M</a:t>
            </a:r>
            <a:r>
              <a:rPr lang="en-US" sz="1600" baseline="-25000" dirty="0">
                <a:latin typeface="Courier"/>
                <a:cs typeface="Courier"/>
              </a:rPr>
              <a:t>;</a:t>
            </a:r>
          </a:p>
        </p:txBody>
      </p:sp>
      <p:sp>
        <p:nvSpPr>
          <p:cNvPr id="39" name="Curved Right Arrow 38"/>
          <p:cNvSpPr/>
          <p:nvPr/>
        </p:nvSpPr>
        <p:spPr>
          <a:xfrm>
            <a:off x="5048250" y="3505200"/>
            <a:ext cx="347663" cy="36195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42" name="Curved Right Arrow 41"/>
          <p:cNvSpPr/>
          <p:nvPr/>
        </p:nvSpPr>
        <p:spPr>
          <a:xfrm>
            <a:off x="5048250" y="4114800"/>
            <a:ext cx="352425" cy="381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18791" name="TextBox 42"/>
          <p:cNvSpPr txBox="1">
            <a:spLocks noChangeArrowheads="1"/>
          </p:cNvSpPr>
          <p:nvPr/>
        </p:nvSpPr>
        <p:spPr bwMode="auto">
          <a:xfrm rot="-5400000">
            <a:off x="4972050" y="3690938"/>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cxnSp>
        <p:nvCxnSpPr>
          <p:cNvPr id="47" name="Straight Arrow Connector 46"/>
          <p:cNvCxnSpPr>
            <a:cxnSpLocks noChangeAspect="1"/>
          </p:cNvCxnSpPr>
          <p:nvPr/>
        </p:nvCxnSpPr>
        <p:spPr>
          <a:xfrm>
            <a:off x="5429250" y="2590800"/>
            <a:ext cx="2286000" cy="0"/>
          </a:xfrm>
          <a:prstGeom prst="straightConnector1">
            <a:avLst/>
          </a:prstGeom>
          <a:ln w="63500">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cxnSpLocks noChangeAspect="1"/>
          </p:cNvCxnSpPr>
          <p:nvPr/>
        </p:nvCxnSpPr>
        <p:spPr>
          <a:xfrm>
            <a:off x="5434013" y="3429000"/>
            <a:ext cx="2286000" cy="0"/>
          </a:xfrm>
          <a:prstGeom prst="straightConnector1">
            <a:avLst/>
          </a:prstGeom>
          <a:ln w="63500">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52" name="Curved Right Arrow 51"/>
          <p:cNvSpPr/>
          <p:nvPr/>
        </p:nvSpPr>
        <p:spPr>
          <a:xfrm>
            <a:off x="5048250" y="1600200"/>
            <a:ext cx="339725" cy="36195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53" name="Curved Right Arrow 52"/>
          <p:cNvSpPr/>
          <p:nvPr/>
        </p:nvSpPr>
        <p:spPr>
          <a:xfrm>
            <a:off x="5048250" y="2209800"/>
            <a:ext cx="361950" cy="381000"/>
          </a:xfrm>
          <a:prstGeom prst="curvedRightArrow">
            <a:avLst/>
          </a:prstGeom>
          <a:solidFill>
            <a:srgbClr val="CC0099"/>
          </a:solidFill>
          <a:ln>
            <a:noFill/>
          </a:ln>
          <a:effectLst/>
        </p:spPr>
        <p:style>
          <a:lnRef idx="1">
            <a:schemeClr val="accent1"/>
          </a:lnRef>
          <a:fillRef idx="3">
            <a:schemeClr val="accent1"/>
          </a:fillRef>
          <a:effectRef idx="2">
            <a:schemeClr val="accent1"/>
          </a:effectRef>
          <a:fontRef idx="minor">
            <a:schemeClr val="lt1"/>
          </a:fontRef>
        </p:style>
        <p:txBody>
          <a:bodyPr/>
          <a:lstStyle/>
          <a:p>
            <a:pPr>
              <a:defRPr/>
            </a:pPr>
            <a:endParaRPr lang="en-US"/>
          </a:p>
        </p:txBody>
      </p:sp>
      <p:sp>
        <p:nvSpPr>
          <p:cNvPr id="118796" name="TextBox 53"/>
          <p:cNvSpPr txBox="1">
            <a:spLocks noChangeArrowheads="1"/>
          </p:cNvSpPr>
          <p:nvPr/>
        </p:nvSpPr>
        <p:spPr bwMode="auto">
          <a:xfrm rot="-5400000">
            <a:off x="4972050" y="1809750"/>
            <a:ext cx="45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1800" b="1">
                <a:solidFill>
                  <a:srgbClr val="CC0099"/>
                </a:solidFill>
              </a:rPr>
              <a:t> ... </a:t>
            </a:r>
          </a:p>
        </p:txBody>
      </p:sp>
      <p:sp>
        <p:nvSpPr>
          <p:cNvPr id="15" name="Up Arrow Callout 14"/>
          <p:cNvSpPr/>
          <p:nvPr/>
        </p:nvSpPr>
        <p:spPr>
          <a:xfrm>
            <a:off x="3235325" y="4826000"/>
            <a:ext cx="5867400" cy="1600200"/>
          </a:xfrm>
          <a:prstGeom prst="upArrowCallout">
            <a:avLst>
              <a:gd name="adj1" fmla="val 28143"/>
              <a:gd name="adj2" fmla="val 28362"/>
              <a:gd name="adj3" fmla="val 12268"/>
              <a:gd name="adj4" fmla="val 69783"/>
            </a:avLst>
          </a:prstGeom>
          <a:solidFill>
            <a:srgbClr val="FFCC00"/>
          </a:solidFill>
          <a:ln>
            <a:noFill/>
          </a:ln>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it-IT" b="1" dirty="0">
                <a:solidFill>
                  <a:srgbClr val="33CC33"/>
                </a:solidFill>
                <a:ea typeface="ＭＳ Ｐゴシック" pitchFamily="34" charset="-128"/>
                <a:cs typeface="Courier"/>
              </a:rPr>
              <a:t>  </a:t>
            </a:r>
            <a:r>
              <a:rPr lang="en-US" altLang="it-IT" dirty="0">
                <a:solidFill>
                  <a:srgbClr val="FF0000"/>
                </a:solidFill>
                <a:latin typeface="Courier"/>
                <a:ea typeface="ＭＳ Ｐゴシック" pitchFamily="34" charset="-128"/>
                <a:cs typeface="Courier"/>
              </a:rPr>
              <a:t>#define </a:t>
            </a:r>
            <a:r>
              <a:rPr lang="en-US" altLang="it-IT" b="1" dirty="0">
                <a:solidFill>
                  <a:srgbClr val="FF0000"/>
                </a:solidFill>
                <a:latin typeface="Courier"/>
                <a:ea typeface="ＭＳ Ｐゴシック" pitchFamily="34" charset="-128"/>
                <a:cs typeface="Courier"/>
              </a:rPr>
              <a:t>CS(j) </a:t>
            </a:r>
          </a:p>
          <a:p>
            <a:pPr>
              <a:defRPr/>
            </a:pPr>
            <a:r>
              <a:rPr lang="en-US" altLang="it-IT" sz="2000" b="1" dirty="0">
                <a:solidFill>
                  <a:srgbClr val="FF0000"/>
                </a:solidFill>
                <a:latin typeface="Courier"/>
                <a:ea typeface="ＭＳ Ｐゴシック" pitchFamily="34" charset="-128"/>
                <a:cs typeface="Courier"/>
              </a:rPr>
              <a:t>  </a:t>
            </a:r>
            <a:r>
              <a:rPr lang="en-US" altLang="it-IT" sz="2000" dirty="0">
                <a:solidFill>
                  <a:srgbClr val="FF0000"/>
                </a:solidFill>
                <a:latin typeface="Courier"/>
                <a:ea typeface="ＭＳ Ｐゴシック" pitchFamily="34" charset="-128"/>
                <a:cs typeface="Courier"/>
              </a:rPr>
              <a:t>if (j&lt;</a:t>
            </a:r>
            <a:r>
              <a:rPr lang="en-US" altLang="it-IT" sz="2000" dirty="0" err="1">
                <a:solidFill>
                  <a:srgbClr val="FF0000"/>
                </a:solidFill>
                <a:latin typeface="Courier"/>
                <a:ea typeface="ＭＳ Ｐゴシック" pitchFamily="34" charset="-128"/>
                <a:cs typeface="Courier"/>
              </a:rPr>
              <a:t>pc</a:t>
            </a:r>
            <a:r>
              <a:rPr lang="en-US" altLang="it-IT" sz="2000" baseline="-25000" dirty="0" err="1">
                <a:solidFill>
                  <a:srgbClr val="FF0000"/>
                </a:solidFill>
                <a:latin typeface="Courier"/>
                <a:ea typeface="ＭＳ Ｐゴシック" pitchFamily="34" charset="-128"/>
                <a:cs typeface="Courier"/>
              </a:rPr>
              <a:t>i</a:t>
            </a:r>
            <a:r>
              <a:rPr lang="en-US" altLang="it-IT" sz="2000" dirty="0">
                <a:solidFill>
                  <a:srgbClr val="FF0000"/>
                </a:solidFill>
                <a:latin typeface="Courier"/>
                <a:ea typeface="ＭＳ Ｐゴシック" pitchFamily="34" charset="-128"/>
                <a:cs typeface="Courier"/>
              </a:rPr>
              <a:t> || j&gt;=</a:t>
            </a:r>
            <a:r>
              <a:rPr lang="en-US" altLang="it-IT" sz="2000" dirty="0" err="1">
                <a:solidFill>
                  <a:srgbClr val="FF0000"/>
                </a:solidFill>
                <a:latin typeface="Courier"/>
                <a:ea typeface="ＭＳ Ｐゴシック" pitchFamily="34" charset="-128"/>
                <a:cs typeface="Courier"/>
              </a:rPr>
              <a:t>next_CS</a:t>
            </a:r>
            <a:r>
              <a:rPr lang="en-US" altLang="it-IT" sz="2000" dirty="0">
                <a:solidFill>
                  <a:srgbClr val="FF0000"/>
                </a:solidFill>
                <a:latin typeface="Courier"/>
                <a:ea typeface="ＭＳ Ｐゴシック" pitchFamily="34" charset="-128"/>
                <a:cs typeface="Courier"/>
              </a:rPr>
              <a:t>) </a:t>
            </a:r>
            <a:r>
              <a:rPr lang="en-US" altLang="it-IT" sz="2000" dirty="0" err="1">
                <a:solidFill>
                  <a:srgbClr val="FF0000"/>
                </a:solidFill>
                <a:latin typeface="Courier"/>
                <a:ea typeface="ＭＳ Ｐゴシック" pitchFamily="34" charset="-128"/>
                <a:cs typeface="Courier"/>
              </a:rPr>
              <a:t>goto</a:t>
            </a:r>
            <a:r>
              <a:rPr lang="en-US" altLang="it-IT" sz="2000" dirty="0">
                <a:solidFill>
                  <a:srgbClr val="FF0000"/>
                </a:solidFill>
                <a:latin typeface="Courier"/>
                <a:ea typeface="ＭＳ Ｐゴシック" pitchFamily="34" charset="-128"/>
                <a:cs typeface="Courier"/>
              </a:rPr>
              <a:t> pc+1; </a:t>
            </a:r>
            <a:endParaRPr lang="en-US" sz="2000" baseline="-25000" dirty="0">
              <a:latin typeface="Courier"/>
              <a:cs typeface="Courier"/>
            </a:endParaRPr>
          </a:p>
        </p:txBody>
      </p:sp>
      <p:sp>
        <p:nvSpPr>
          <p:cNvPr id="118798" name="Line 9"/>
          <p:cNvSpPr>
            <a:spLocks noChangeShapeType="1"/>
          </p:cNvSpPr>
          <p:nvPr/>
        </p:nvSpPr>
        <p:spPr bwMode="auto">
          <a:xfrm flipH="1" flipV="1">
            <a:off x="3505200" y="4191000"/>
            <a:ext cx="1143000" cy="1219200"/>
          </a:xfrm>
          <a:prstGeom prst="line">
            <a:avLst/>
          </a:prstGeom>
          <a:noFill/>
          <a:ln w="9525">
            <a:solidFill>
              <a:schemeClr val="tx1"/>
            </a:solidFill>
            <a:round/>
            <a:headEnd type="oval"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Rectangle 3"/>
          <p:cNvSpPr/>
          <p:nvPr/>
        </p:nvSpPr>
        <p:spPr>
          <a:xfrm>
            <a:off x="533400" y="2590800"/>
            <a:ext cx="3657600" cy="1981200"/>
          </a:xfrm>
          <a:prstGeom prst="rect">
            <a:avLst/>
          </a:prstGeom>
          <a:solidFill>
            <a:srgbClr val="FFFF99"/>
          </a:solidFill>
        </p:spPr>
        <p:style>
          <a:lnRef idx="1">
            <a:schemeClr val="accent1"/>
          </a:lnRef>
          <a:fillRef idx="3">
            <a:schemeClr val="accent1"/>
          </a:fillRef>
          <a:effectRef idx="2">
            <a:schemeClr val="accent1"/>
          </a:effectRef>
          <a:fontRef idx="minor">
            <a:schemeClr val="lt1"/>
          </a:fontRef>
        </p:style>
        <p:txBody>
          <a:bodyPr anchor="ctr"/>
          <a:lstStyle/>
          <a:p>
            <a:pPr algn="just">
              <a:defRPr/>
            </a:pPr>
            <a:r>
              <a:rPr lang="en-US" sz="2000" b="1" dirty="0">
                <a:solidFill>
                  <a:schemeClr val="tx1"/>
                </a:solidFill>
              </a:rPr>
              <a:t>inject light-weight, non-invasive control code </a:t>
            </a:r>
          </a:p>
          <a:p>
            <a:pPr algn="just">
              <a:defRPr/>
            </a:pPr>
            <a:endParaRPr lang="en-US" sz="2000" b="1" dirty="0">
              <a:solidFill>
                <a:schemeClr val="tx1"/>
              </a:solidFill>
            </a:endParaRPr>
          </a:p>
          <a:p>
            <a:pPr marL="285750" indent="-285750">
              <a:buFont typeface="Arial"/>
              <a:buChar char="•"/>
              <a:defRPr/>
            </a:pPr>
            <a:r>
              <a:rPr lang="en-US" sz="2000" dirty="0">
                <a:solidFill>
                  <a:srgbClr val="000000"/>
                </a:solidFill>
              </a:rPr>
              <a:t>no non-determinism</a:t>
            </a:r>
            <a:endParaRPr lang="en-US" sz="2000" b="1" dirty="0">
              <a:solidFill>
                <a:schemeClr val="tx1"/>
              </a:solidFill>
            </a:endParaRPr>
          </a:p>
          <a:p>
            <a:pPr marL="285750" indent="-285750">
              <a:buFont typeface="Arial"/>
              <a:buChar char="•"/>
              <a:defRPr/>
            </a:pPr>
            <a:r>
              <a:rPr lang="en-US" dirty="0">
                <a:solidFill>
                  <a:srgbClr val="000000"/>
                </a:solidFill>
              </a:rPr>
              <a:t>no assignments</a:t>
            </a:r>
          </a:p>
          <a:p>
            <a:pPr marL="285750" indent="-285750">
              <a:buFont typeface="Arial"/>
              <a:buChar char="•"/>
              <a:defRPr/>
            </a:pPr>
            <a:r>
              <a:rPr lang="en-US">
                <a:solidFill>
                  <a:srgbClr val="000000"/>
                </a:solidFill>
              </a:rPr>
              <a:t>no </a:t>
            </a:r>
            <a:r>
              <a:rPr lang="en-US" dirty="0">
                <a:solidFill>
                  <a:srgbClr val="000000"/>
                </a:solidFill>
              </a:rPr>
              <a:t>return</a:t>
            </a:r>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GB" altLang="it-IT" sz="3200" dirty="0" smtClean="0"/>
              <a:t>Branching </a:t>
            </a:r>
            <a:r>
              <a:rPr lang="en-GB" altLang="it-IT" sz="3200" dirty="0" err="1" smtClean="0"/>
              <a:t>stmts</a:t>
            </a:r>
            <a:endParaRPr lang="en-GB" altLang="it-IT" sz="3200" dirty="0" smtClean="0"/>
          </a:p>
        </p:txBody>
      </p:sp>
      <p:sp>
        <p:nvSpPr>
          <p:cNvPr id="52228" name="Content Placeholder 2"/>
          <p:cNvSpPr txBox="1">
            <a:spLocks/>
          </p:cNvSpPr>
          <p:nvPr/>
        </p:nvSpPr>
        <p:spPr bwMode="auto">
          <a:xfrm>
            <a:off x="1752600" y="4743449"/>
            <a:ext cx="6298223" cy="1809751"/>
          </a:xfrm>
          <a:prstGeom prst="rect">
            <a:avLst/>
          </a:prstGeom>
          <a:solidFill>
            <a:schemeClr val="accent6">
              <a:lumMod val="20000"/>
              <a:lumOff val="80000"/>
            </a:schemeClr>
          </a:solidFill>
          <a:ln>
            <a:noFill/>
          </a:ln>
          <a:extLst/>
        </p:spPr>
        <p:txBody>
          <a:bodyPr/>
          <a:lstStyle>
            <a:lvl1pPr eaLnBrk="0" hangingPunct="0">
              <a:spcBef>
                <a:spcPct val="20000"/>
              </a:spcBef>
              <a:buFont typeface="Arial" pitchFamily="34" charset="0"/>
              <a:buChar char="•"/>
              <a:defRPr sz="3200">
                <a:solidFill>
                  <a:schemeClr val="tx1"/>
                </a:solidFill>
                <a:latin typeface="Comic Sans MS" pitchFamily="66" charset="0"/>
              </a:defRPr>
            </a:lvl1pPr>
            <a:lvl2pPr marL="800100" indent="-342900" eaLnBrk="0" hangingPunct="0">
              <a:spcBef>
                <a:spcPct val="20000"/>
              </a:spcBef>
              <a:buFont typeface="Arial" pitchFamily="34" charset="0"/>
              <a:buChar char="–"/>
              <a:defRPr sz="2800">
                <a:solidFill>
                  <a:schemeClr val="tx1"/>
                </a:solidFill>
                <a:latin typeface="Comic Sans MS" pitchFamily="66" charset="0"/>
              </a:defRPr>
            </a:lvl2pPr>
            <a:lvl3pPr marL="1143000" indent="-228600" eaLnBrk="0" hangingPunct="0">
              <a:spcBef>
                <a:spcPct val="20000"/>
              </a:spcBef>
              <a:buFont typeface="Arial" pitchFamily="34" charset="0"/>
              <a:buChar char="•"/>
              <a:defRPr sz="2400">
                <a:solidFill>
                  <a:schemeClr val="tx1"/>
                </a:solidFill>
                <a:latin typeface="Comic Sans MS" pitchFamily="66" charset="0"/>
              </a:defRPr>
            </a:lvl3pPr>
            <a:lvl4pPr marL="1600200" indent="-228600" eaLnBrk="0" hangingPunct="0">
              <a:spcBef>
                <a:spcPct val="20000"/>
              </a:spcBef>
              <a:buFont typeface="Arial" pitchFamily="34" charset="0"/>
              <a:buChar char="–"/>
              <a:defRPr sz="2000">
                <a:solidFill>
                  <a:schemeClr val="tx1"/>
                </a:solidFill>
                <a:latin typeface="Comic Sans MS" pitchFamily="66" charset="0"/>
              </a:defRPr>
            </a:lvl4pPr>
            <a:lvl5pPr marL="2057400" indent="-228600" eaLnBrk="0" hangingPunct="0">
              <a:spcBef>
                <a:spcPct val="20000"/>
              </a:spcBef>
              <a:buFont typeface="Arial" pitchFamily="34" charset="0"/>
              <a:buChar char="»"/>
              <a:defRPr sz="2000">
                <a:solidFill>
                  <a:schemeClr val="tx1"/>
                </a:solidFill>
                <a:latin typeface="Comic Sans MS" pitchFamily="66"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9pPr>
          </a:lstStyle>
          <a:p>
            <a:pPr>
              <a:buClr>
                <a:schemeClr val="tx1"/>
              </a:buClr>
              <a:buNone/>
              <a:defRPr/>
            </a:pPr>
            <a:r>
              <a:rPr lang="it-IT" altLang="it-IT" sz="2000" dirty="0" err="1"/>
              <a:t>Rule</a:t>
            </a:r>
            <a:r>
              <a:rPr lang="it-IT" altLang="it-IT" sz="2000" dirty="0"/>
              <a:t> out </a:t>
            </a:r>
            <a:r>
              <a:rPr lang="it-IT" altLang="it-IT" sz="2000" dirty="0" err="1"/>
              <a:t>spurious</a:t>
            </a:r>
            <a:r>
              <a:rPr lang="it-IT" altLang="it-IT" sz="2000" dirty="0"/>
              <a:t> </a:t>
            </a:r>
            <a:r>
              <a:rPr lang="it-IT" altLang="it-IT" sz="2000" dirty="0" err="1"/>
              <a:t>thread</a:t>
            </a:r>
            <a:r>
              <a:rPr lang="it-IT" altLang="it-IT" sz="2000" dirty="0"/>
              <a:t> </a:t>
            </a:r>
            <a:r>
              <a:rPr lang="it-IT" altLang="it-IT" sz="2000" dirty="0" err="1"/>
              <a:t>executions</a:t>
            </a:r>
            <a:endParaRPr lang="it-IT" altLang="it-IT" sz="2000" dirty="0"/>
          </a:p>
          <a:p>
            <a:pPr>
              <a:buClr>
                <a:schemeClr val="tx1"/>
              </a:buClr>
              <a:buFontTx/>
              <a:buNone/>
              <a:defRPr/>
            </a:pPr>
            <a:endParaRPr lang="it-IT" altLang="it-IT" sz="2200" dirty="0" smtClean="0">
              <a:solidFill>
                <a:srgbClr val="FF0000"/>
              </a:solidFill>
            </a:endParaRPr>
          </a:p>
          <a:p>
            <a:pPr>
              <a:buClr>
                <a:schemeClr val="tx1"/>
              </a:buClr>
              <a:buFontTx/>
              <a:buNone/>
              <a:defRPr/>
            </a:pPr>
            <a:r>
              <a:rPr lang="it-IT" altLang="it-IT" sz="2200" dirty="0" smtClean="0">
                <a:solidFill>
                  <a:srgbClr val="FF0000"/>
                </a:solidFill>
              </a:rPr>
              <a:t>Use macro:</a:t>
            </a:r>
          </a:p>
          <a:p>
            <a:pPr>
              <a:buClr>
                <a:schemeClr val="tx1"/>
              </a:buClr>
              <a:buFont typeface="Arial" pitchFamily="34" charset="0"/>
              <a:buNone/>
              <a:defRPr/>
            </a:pPr>
            <a:r>
              <a:rPr lang="it-IT" sz="2400" dirty="0" smtClean="0">
                <a:latin typeface="Courier"/>
                <a:cs typeface="Courier"/>
              </a:rPr>
              <a:t>#</a:t>
            </a:r>
            <a:r>
              <a:rPr lang="it-IT" sz="2400" dirty="0" err="1" smtClean="0">
                <a:latin typeface="Courier"/>
                <a:cs typeface="Courier"/>
              </a:rPr>
              <a:t>define</a:t>
            </a:r>
            <a:r>
              <a:rPr lang="it-IT" sz="2400" dirty="0" smtClean="0">
                <a:latin typeface="Courier"/>
                <a:cs typeface="Courier"/>
              </a:rPr>
              <a:t> G(L)  assume(</a:t>
            </a:r>
            <a:r>
              <a:rPr lang="it-IT" sz="2400" dirty="0" err="1" smtClean="0">
                <a:latin typeface="Courier"/>
                <a:cs typeface="Courier"/>
              </a:rPr>
              <a:t>cs</a:t>
            </a:r>
            <a:r>
              <a:rPr lang="it-IT" sz="2400" dirty="0" smtClean="0">
                <a:latin typeface="Courier"/>
                <a:cs typeface="Courier"/>
              </a:rPr>
              <a:t> &gt;= L);</a:t>
            </a:r>
          </a:p>
          <a:p>
            <a:pPr>
              <a:buClr>
                <a:schemeClr val="tx1"/>
              </a:buClr>
              <a:buFontTx/>
              <a:buNone/>
              <a:defRPr/>
            </a:pPr>
            <a:endParaRPr lang="it-IT" altLang="it-IT" sz="2200" dirty="0" smtClean="0">
              <a:solidFill>
                <a:srgbClr val="FF0000"/>
              </a:solidFill>
            </a:endParaRPr>
          </a:p>
        </p:txBody>
      </p:sp>
      <p:sp>
        <p:nvSpPr>
          <p:cNvPr id="48133" name="TextBox 2"/>
          <p:cNvSpPr txBox="1">
            <a:spLocks noChangeArrowheads="1"/>
          </p:cNvSpPr>
          <p:nvPr/>
        </p:nvSpPr>
        <p:spPr bwMode="auto">
          <a:xfrm>
            <a:off x="2542442" y="1403349"/>
            <a:ext cx="2562958"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omic Sans MS" pitchFamily="66" charset="0"/>
              </a:defRPr>
            </a:lvl1pPr>
            <a:lvl2pPr marL="742950" indent="-285750" eaLnBrk="0" hangingPunct="0">
              <a:spcBef>
                <a:spcPct val="20000"/>
              </a:spcBef>
              <a:buFont typeface="Arial" pitchFamily="34" charset="0"/>
              <a:buChar char="–"/>
              <a:defRPr sz="2800">
                <a:solidFill>
                  <a:schemeClr val="tx1"/>
                </a:solidFill>
                <a:latin typeface="Comic Sans MS" pitchFamily="66" charset="0"/>
              </a:defRPr>
            </a:lvl2pPr>
            <a:lvl3pPr marL="1143000" indent="-228600" eaLnBrk="0" hangingPunct="0">
              <a:spcBef>
                <a:spcPct val="20000"/>
              </a:spcBef>
              <a:buFont typeface="Arial" pitchFamily="34" charset="0"/>
              <a:buChar char="•"/>
              <a:defRPr sz="2400">
                <a:solidFill>
                  <a:schemeClr val="tx1"/>
                </a:solidFill>
                <a:latin typeface="Comic Sans MS" pitchFamily="66" charset="0"/>
              </a:defRPr>
            </a:lvl3pPr>
            <a:lvl4pPr marL="1600200" indent="-228600" eaLnBrk="0" hangingPunct="0">
              <a:spcBef>
                <a:spcPct val="20000"/>
              </a:spcBef>
              <a:buFont typeface="Arial" pitchFamily="34" charset="0"/>
              <a:buChar char="–"/>
              <a:defRPr sz="2000">
                <a:solidFill>
                  <a:schemeClr val="tx1"/>
                </a:solidFill>
                <a:latin typeface="Comic Sans MS" pitchFamily="66" charset="0"/>
              </a:defRPr>
            </a:lvl4pPr>
            <a:lvl5pPr marL="2057400" indent="-228600" eaLnBrk="0" hangingPunct="0">
              <a:spcBef>
                <a:spcPct val="20000"/>
              </a:spcBef>
              <a:buFont typeface="Arial" pitchFamily="34" charset="0"/>
              <a:buChar char="»"/>
              <a:defRPr sz="2000">
                <a:solidFill>
                  <a:schemeClr val="tx1"/>
                </a:solidFill>
                <a:latin typeface="Comic Sans MS" pitchFamily="66"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9pPr>
          </a:lstStyle>
          <a:p>
            <a:pPr eaLnBrk="1" hangingPunct="1">
              <a:spcBef>
                <a:spcPct val="0"/>
              </a:spcBef>
              <a:buClr>
                <a:schemeClr val="tx1"/>
              </a:buClr>
              <a:buFontTx/>
              <a:buNone/>
            </a:pPr>
            <a:r>
              <a:rPr lang="it-IT" altLang="it-IT" sz="2400" b="1" dirty="0" err="1">
                <a:latin typeface="Courier"/>
                <a:cs typeface="Courier"/>
              </a:rPr>
              <a:t>if</a:t>
            </a:r>
            <a:r>
              <a:rPr lang="it-IT" altLang="it-IT" sz="2400" b="1" dirty="0">
                <a:latin typeface="Courier"/>
                <a:cs typeface="Courier"/>
              </a:rPr>
              <a:t> </a:t>
            </a:r>
            <a:r>
              <a:rPr lang="it-IT" altLang="it-IT" sz="2400" b="1" dirty="0" err="1">
                <a:latin typeface="Courier"/>
                <a:cs typeface="Courier"/>
              </a:rPr>
              <a:t>cond</a:t>
            </a:r>
            <a:r>
              <a:rPr lang="it-IT" altLang="it-IT" sz="2400" b="1" dirty="0">
                <a:latin typeface="Courier"/>
                <a:cs typeface="Courier"/>
              </a:rPr>
              <a:t> </a:t>
            </a:r>
          </a:p>
          <a:p>
            <a:pPr eaLnBrk="1" hangingPunct="1">
              <a:spcBef>
                <a:spcPct val="0"/>
              </a:spcBef>
              <a:buClr>
                <a:schemeClr val="tx1"/>
              </a:buClr>
              <a:buFontTx/>
              <a:buNone/>
            </a:pPr>
            <a:r>
              <a:rPr lang="it-IT" altLang="it-IT" sz="2400" b="1" dirty="0">
                <a:latin typeface="Courier"/>
                <a:cs typeface="Courier"/>
              </a:rPr>
              <a:t>{</a:t>
            </a:r>
          </a:p>
          <a:p>
            <a:pPr eaLnBrk="1" hangingPunct="1">
              <a:spcBef>
                <a:spcPct val="0"/>
              </a:spcBef>
              <a:buClr>
                <a:schemeClr val="tx1"/>
              </a:buClr>
              <a:buFontTx/>
              <a:buNone/>
            </a:pPr>
            <a:r>
              <a:rPr lang="it-IT" altLang="it-IT" sz="2400" b="1" dirty="0">
                <a:latin typeface="Courier"/>
                <a:cs typeface="Courier"/>
              </a:rPr>
              <a:t>  </a:t>
            </a:r>
            <a:r>
              <a:rPr lang="it-IT" altLang="it-IT" sz="2400" b="1" dirty="0" smtClean="0">
                <a:latin typeface="Courier"/>
                <a:cs typeface="Courier"/>
              </a:rPr>
              <a:t> body1</a:t>
            </a:r>
            <a:r>
              <a:rPr lang="it-IT" altLang="it-IT" sz="2400" b="1" dirty="0" smtClean="0">
                <a:latin typeface="Arial Narrow" pitchFamily="34" charset="0"/>
              </a:rPr>
              <a:t>        </a:t>
            </a:r>
            <a:r>
              <a:rPr lang="en-GB" altLang="it-IT" b="1" dirty="0" smtClean="0">
                <a:solidFill>
                  <a:srgbClr val="FF0000"/>
                </a:solidFill>
                <a:latin typeface="Arial Narrow" pitchFamily="34" charset="0"/>
                <a:ea typeface="Arial Unicode MS" pitchFamily="34" charset="-128"/>
                <a:cs typeface="Arial Unicode MS" pitchFamily="34" charset="-128"/>
              </a:rPr>
              <a:t>↝</a:t>
            </a:r>
            <a:endParaRPr lang="it-IT" altLang="it-IT" sz="2400" b="1" dirty="0">
              <a:solidFill>
                <a:srgbClr val="FF0000"/>
              </a:solidFill>
              <a:latin typeface="Arial Narrow" pitchFamily="34" charset="0"/>
            </a:endParaRPr>
          </a:p>
          <a:p>
            <a:pPr eaLnBrk="1" hangingPunct="1">
              <a:spcBef>
                <a:spcPct val="0"/>
              </a:spcBef>
              <a:buClr>
                <a:schemeClr val="tx1"/>
              </a:buClr>
              <a:buFontTx/>
              <a:buNone/>
            </a:pPr>
            <a:r>
              <a:rPr lang="it-IT" altLang="it-IT" sz="2400" b="1" dirty="0">
                <a:latin typeface="Courier"/>
                <a:cs typeface="Courier"/>
              </a:rPr>
              <a:t>}else{ </a:t>
            </a:r>
          </a:p>
          <a:p>
            <a:pPr eaLnBrk="1" hangingPunct="1">
              <a:spcBef>
                <a:spcPct val="0"/>
              </a:spcBef>
              <a:buClr>
                <a:schemeClr val="tx1"/>
              </a:buClr>
              <a:buFontTx/>
              <a:buNone/>
            </a:pPr>
            <a:r>
              <a:rPr lang="it-IT" altLang="it-IT" sz="2400" b="1" dirty="0">
                <a:latin typeface="Courier"/>
                <a:cs typeface="Courier"/>
              </a:rPr>
              <a:t>   </a:t>
            </a:r>
            <a:r>
              <a:rPr lang="it-IT" altLang="it-IT" sz="2400" b="1" dirty="0" smtClean="0">
                <a:latin typeface="Courier"/>
                <a:cs typeface="Courier"/>
              </a:rPr>
              <a:t>body2</a:t>
            </a:r>
            <a:endParaRPr lang="it-IT" altLang="it-IT" sz="2400" b="1" dirty="0">
              <a:latin typeface="Courier"/>
              <a:cs typeface="Courier"/>
            </a:endParaRPr>
          </a:p>
          <a:p>
            <a:pPr eaLnBrk="1" hangingPunct="1">
              <a:spcBef>
                <a:spcPct val="0"/>
              </a:spcBef>
              <a:buFontTx/>
              <a:buNone/>
            </a:pPr>
            <a:r>
              <a:rPr lang="en-US" altLang="it-IT" sz="2400" b="1" dirty="0">
                <a:latin typeface="Courier"/>
                <a:cs typeface="Courier"/>
              </a:rPr>
              <a:t>}</a:t>
            </a:r>
          </a:p>
          <a:p>
            <a:pPr eaLnBrk="1" hangingPunct="1">
              <a:spcBef>
                <a:spcPct val="0"/>
              </a:spcBef>
              <a:buFontTx/>
              <a:buNone/>
            </a:pPr>
            <a:endParaRPr lang="en-US" altLang="it-IT" sz="2400" dirty="0">
              <a:latin typeface="Arial Narrow" pitchFamily="34" charset="0"/>
            </a:endParaRPr>
          </a:p>
        </p:txBody>
      </p:sp>
      <p:sp>
        <p:nvSpPr>
          <p:cNvPr id="7" name="TextBox 2"/>
          <p:cNvSpPr txBox="1">
            <a:spLocks noChangeArrowheads="1"/>
          </p:cNvSpPr>
          <p:nvPr/>
        </p:nvSpPr>
        <p:spPr bwMode="auto">
          <a:xfrm>
            <a:off x="5631362" y="1371600"/>
            <a:ext cx="2334358"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Comic Sans MS" pitchFamily="66" charset="0"/>
              </a:defRPr>
            </a:lvl1pPr>
            <a:lvl2pPr marL="742950" indent="-285750" eaLnBrk="0" hangingPunct="0">
              <a:spcBef>
                <a:spcPct val="20000"/>
              </a:spcBef>
              <a:buFont typeface="Arial" pitchFamily="34" charset="0"/>
              <a:buChar char="–"/>
              <a:defRPr sz="2800">
                <a:solidFill>
                  <a:schemeClr val="tx1"/>
                </a:solidFill>
                <a:latin typeface="Comic Sans MS" pitchFamily="66" charset="0"/>
              </a:defRPr>
            </a:lvl2pPr>
            <a:lvl3pPr marL="1143000" indent="-228600" eaLnBrk="0" hangingPunct="0">
              <a:spcBef>
                <a:spcPct val="20000"/>
              </a:spcBef>
              <a:buFont typeface="Arial" pitchFamily="34" charset="0"/>
              <a:buChar char="•"/>
              <a:defRPr sz="2400">
                <a:solidFill>
                  <a:schemeClr val="tx1"/>
                </a:solidFill>
                <a:latin typeface="Comic Sans MS" pitchFamily="66" charset="0"/>
              </a:defRPr>
            </a:lvl3pPr>
            <a:lvl4pPr marL="1600200" indent="-228600" eaLnBrk="0" hangingPunct="0">
              <a:spcBef>
                <a:spcPct val="20000"/>
              </a:spcBef>
              <a:buFont typeface="Arial" pitchFamily="34" charset="0"/>
              <a:buChar char="–"/>
              <a:defRPr sz="2000">
                <a:solidFill>
                  <a:schemeClr val="tx1"/>
                </a:solidFill>
                <a:latin typeface="Comic Sans MS" pitchFamily="66" charset="0"/>
              </a:defRPr>
            </a:lvl4pPr>
            <a:lvl5pPr marL="2057400" indent="-228600" eaLnBrk="0" hangingPunct="0">
              <a:spcBef>
                <a:spcPct val="20000"/>
              </a:spcBef>
              <a:buFont typeface="Arial" pitchFamily="34" charset="0"/>
              <a:buChar char="»"/>
              <a:defRPr sz="2000">
                <a:solidFill>
                  <a:schemeClr val="tx1"/>
                </a:solidFill>
                <a:latin typeface="Comic Sans MS" pitchFamily="66"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omic Sans MS" pitchFamily="66" charset="0"/>
              </a:defRPr>
            </a:lvl9pPr>
          </a:lstStyle>
          <a:p>
            <a:pPr eaLnBrk="1" hangingPunct="1">
              <a:spcBef>
                <a:spcPct val="0"/>
              </a:spcBef>
              <a:buClr>
                <a:schemeClr val="tx1"/>
              </a:buClr>
              <a:buFontTx/>
              <a:buNone/>
            </a:pPr>
            <a:r>
              <a:rPr lang="it-IT" altLang="it-IT" sz="2400" b="1" dirty="0" err="1">
                <a:latin typeface="Courier"/>
                <a:cs typeface="Courier"/>
              </a:rPr>
              <a:t>if</a:t>
            </a:r>
            <a:r>
              <a:rPr lang="it-IT" altLang="it-IT" sz="2400" b="1" dirty="0">
                <a:latin typeface="Courier"/>
                <a:cs typeface="Courier"/>
              </a:rPr>
              <a:t> </a:t>
            </a:r>
            <a:r>
              <a:rPr lang="it-IT" altLang="it-IT" sz="2400" b="1" dirty="0" err="1">
                <a:latin typeface="Courier"/>
                <a:cs typeface="Courier"/>
              </a:rPr>
              <a:t>cond</a:t>
            </a:r>
            <a:r>
              <a:rPr lang="it-IT" altLang="it-IT" sz="2400" b="1" dirty="0">
                <a:latin typeface="Courier"/>
                <a:cs typeface="Courier"/>
              </a:rPr>
              <a:t> </a:t>
            </a:r>
          </a:p>
          <a:p>
            <a:pPr eaLnBrk="1" hangingPunct="1">
              <a:spcBef>
                <a:spcPct val="0"/>
              </a:spcBef>
              <a:buClr>
                <a:schemeClr val="tx1"/>
              </a:buClr>
              <a:buFontTx/>
              <a:buNone/>
            </a:pPr>
            <a:r>
              <a:rPr lang="it-IT" altLang="it-IT" sz="2400" b="1" dirty="0">
                <a:latin typeface="Courier"/>
                <a:cs typeface="Courier"/>
              </a:rPr>
              <a:t>{</a:t>
            </a:r>
          </a:p>
          <a:p>
            <a:pPr eaLnBrk="1" hangingPunct="1">
              <a:spcBef>
                <a:spcPct val="0"/>
              </a:spcBef>
              <a:buClr>
                <a:schemeClr val="tx1"/>
              </a:buClr>
              <a:buFontTx/>
              <a:buNone/>
            </a:pPr>
            <a:r>
              <a:rPr lang="it-IT" altLang="it-IT" sz="2400" b="1" dirty="0">
                <a:latin typeface="Courier"/>
                <a:cs typeface="Courier"/>
              </a:rPr>
              <a:t>  </a:t>
            </a:r>
            <a:r>
              <a:rPr lang="it-IT" altLang="it-IT" sz="2400" b="1" dirty="0" smtClean="0">
                <a:latin typeface="Courier"/>
                <a:cs typeface="Courier"/>
              </a:rPr>
              <a:t> body1</a:t>
            </a:r>
            <a:r>
              <a:rPr lang="it-IT" altLang="it-IT" sz="2400" b="1" dirty="0" smtClean="0">
                <a:latin typeface="Arial Narrow" pitchFamily="34" charset="0"/>
              </a:rPr>
              <a:t>     </a:t>
            </a:r>
            <a:r>
              <a:rPr lang="en-GB" altLang="it-IT" b="1" dirty="0" smtClean="0">
                <a:solidFill>
                  <a:schemeClr val="bg1"/>
                </a:solidFill>
                <a:latin typeface="Arial Narrow" pitchFamily="34" charset="0"/>
                <a:ea typeface="Arial Unicode MS" pitchFamily="34" charset="-128"/>
                <a:cs typeface="Arial Unicode MS" pitchFamily="34" charset="-128"/>
              </a:rPr>
              <a:t>↝</a:t>
            </a:r>
            <a:endParaRPr lang="it-IT" altLang="it-IT" sz="2400" b="1" dirty="0">
              <a:solidFill>
                <a:schemeClr val="bg1"/>
              </a:solidFill>
              <a:latin typeface="Arial Narrow" pitchFamily="34" charset="0"/>
            </a:endParaRPr>
          </a:p>
          <a:p>
            <a:pPr eaLnBrk="1" hangingPunct="1">
              <a:spcBef>
                <a:spcPct val="0"/>
              </a:spcBef>
              <a:buClr>
                <a:schemeClr val="tx1"/>
              </a:buClr>
              <a:buFontTx/>
              <a:buNone/>
            </a:pPr>
            <a:r>
              <a:rPr lang="it-IT" altLang="it-IT" sz="2400" b="1" dirty="0">
                <a:latin typeface="Courier"/>
                <a:cs typeface="Courier"/>
              </a:rPr>
              <a:t>}else</a:t>
            </a:r>
            <a:r>
              <a:rPr lang="it-IT" altLang="it-IT" sz="2400" b="1" dirty="0" smtClean="0">
                <a:latin typeface="Courier"/>
                <a:cs typeface="Courier"/>
              </a:rPr>
              <a:t>{</a:t>
            </a:r>
            <a:r>
              <a:rPr lang="it-IT" sz="2400" b="1" dirty="0">
                <a:solidFill>
                  <a:schemeClr val="bg1">
                    <a:lumMod val="50000"/>
                  </a:schemeClr>
                </a:solidFill>
                <a:latin typeface="Arial Narrow" panose="020B0606020202030204" pitchFamily="34" charset="0"/>
              </a:rPr>
              <a:t>G(A)</a:t>
            </a:r>
            <a:endParaRPr lang="it-IT" altLang="it-IT" sz="2400" b="1" dirty="0">
              <a:latin typeface="Courier"/>
              <a:cs typeface="Courier"/>
            </a:endParaRPr>
          </a:p>
          <a:p>
            <a:pPr eaLnBrk="1" hangingPunct="1">
              <a:spcBef>
                <a:spcPct val="0"/>
              </a:spcBef>
              <a:buClr>
                <a:schemeClr val="tx1"/>
              </a:buClr>
              <a:buFontTx/>
              <a:buNone/>
            </a:pPr>
            <a:r>
              <a:rPr lang="it-IT" altLang="it-IT" sz="2400" b="1" dirty="0">
                <a:latin typeface="Courier"/>
                <a:cs typeface="Courier"/>
              </a:rPr>
              <a:t>   </a:t>
            </a:r>
            <a:r>
              <a:rPr lang="it-IT" altLang="it-IT" sz="2400" b="1" dirty="0" smtClean="0">
                <a:latin typeface="Courier"/>
                <a:cs typeface="Courier"/>
              </a:rPr>
              <a:t>body2</a:t>
            </a:r>
            <a:endParaRPr lang="it-IT" altLang="it-IT" sz="2400" b="1" dirty="0">
              <a:latin typeface="Courier"/>
              <a:cs typeface="Courier"/>
            </a:endParaRPr>
          </a:p>
          <a:p>
            <a:pPr eaLnBrk="1" hangingPunct="1">
              <a:spcBef>
                <a:spcPct val="0"/>
              </a:spcBef>
              <a:buFontTx/>
              <a:buNone/>
            </a:pPr>
            <a:r>
              <a:rPr lang="en-US" altLang="it-IT" sz="2400" b="1" dirty="0" smtClean="0">
                <a:latin typeface="Courier"/>
                <a:cs typeface="Courier"/>
              </a:rPr>
              <a:t>}</a:t>
            </a:r>
            <a:r>
              <a:rPr lang="en-US" sz="2400" b="1" dirty="0">
                <a:solidFill>
                  <a:srgbClr val="7F7F7F"/>
                </a:solidFill>
                <a:latin typeface="Arial Narrow" panose="020B0606020202030204" pitchFamily="34" charset="0"/>
              </a:rPr>
              <a:t> G(B)</a:t>
            </a:r>
            <a:endParaRPr lang="en-US" altLang="it-IT" sz="2400" b="1" dirty="0">
              <a:latin typeface="Courier"/>
              <a:cs typeface="Courier"/>
            </a:endParaRPr>
          </a:p>
          <a:p>
            <a:pPr eaLnBrk="1" hangingPunct="1">
              <a:spcBef>
                <a:spcPct val="0"/>
              </a:spcBef>
              <a:buFontTx/>
              <a:buNone/>
            </a:pPr>
            <a:endParaRPr lang="en-US" altLang="it-IT" sz="2400" dirty="0">
              <a:latin typeface="Arial Narrow" pitchFamily="34" charset="0"/>
            </a:endParaRPr>
          </a:p>
        </p:txBody>
      </p:sp>
    </p:spTree>
    <p:extLst>
      <p:ext uri="{BB962C8B-B14F-4D97-AF65-F5344CB8AC3E}">
        <p14:creationId xmlns:p14="http://schemas.microsoft.com/office/powerpoint/2010/main" val="569389611"/>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GB" altLang="it-IT" sz="3200" dirty="0" smtClean="0"/>
              <a:t>Example</a:t>
            </a:r>
            <a:endParaRPr lang="en-GB" altLang="it-IT" dirty="0" smtClean="0"/>
          </a:p>
        </p:txBody>
      </p:sp>
      <p:sp>
        <p:nvSpPr>
          <p:cNvPr id="3" name="TextBox 2"/>
          <p:cNvSpPr txBox="1"/>
          <p:nvPr/>
        </p:nvSpPr>
        <p:spPr>
          <a:xfrm>
            <a:off x="3253133" y="3479011"/>
            <a:ext cx="2510723" cy="338554"/>
          </a:xfrm>
          <a:prstGeom prst="rect">
            <a:avLst/>
          </a:prstGeom>
          <a:noFill/>
        </p:spPr>
        <p:txBody>
          <a:bodyPr wrap="none" rtlCol="0">
            <a:spAutoFit/>
          </a:bodyPr>
          <a:lstStyle/>
          <a:p>
            <a:r>
              <a:rPr lang="en-GB" sz="1600" b="1" dirty="0">
                <a:solidFill>
                  <a:schemeClr val="bg1">
                    <a:lumMod val="75000"/>
                  </a:schemeClr>
                </a:solidFill>
              </a:rPr>
              <a:t>(lazy-</a:t>
            </a:r>
            <a:r>
              <a:rPr lang="en-GB" sz="1600" b="1" dirty="0" err="1">
                <a:solidFill>
                  <a:schemeClr val="bg1">
                    <a:lumMod val="75000"/>
                  </a:schemeClr>
                </a:solidFill>
              </a:rPr>
              <a:t>cseq</a:t>
            </a:r>
            <a:r>
              <a:rPr lang="en-GB" sz="1600" b="1" dirty="0">
                <a:solidFill>
                  <a:schemeClr val="bg1">
                    <a:lumMod val="75000"/>
                  </a:schemeClr>
                </a:solidFill>
              </a:rPr>
              <a:t>-</a:t>
            </a:r>
            <a:r>
              <a:rPr lang="en-GB" sz="1600" b="1" dirty="0" err="1">
                <a:solidFill>
                  <a:schemeClr val="bg1">
                    <a:lumMod val="75000"/>
                  </a:schemeClr>
                </a:solidFill>
              </a:rPr>
              <a:t>example.pdf</a:t>
            </a:r>
            <a:r>
              <a:rPr lang="en-GB" sz="1600" b="1" dirty="0">
                <a:solidFill>
                  <a:schemeClr val="bg1">
                    <a:lumMod val="75000"/>
                  </a:schemeClr>
                </a:solidFill>
              </a:rPr>
              <a:t>)</a:t>
            </a:r>
            <a:endParaRPr lang="en-US" sz="1600" b="1" dirty="0">
              <a:solidFill>
                <a:schemeClr val="bg1">
                  <a:lumMod val="75000"/>
                </a:schemeClr>
              </a:solidFill>
            </a:endParaRPr>
          </a:p>
        </p:txBody>
      </p:sp>
    </p:spTree>
    <p:extLst>
      <p:ext uri="{BB962C8B-B14F-4D97-AF65-F5344CB8AC3E}">
        <p14:creationId xmlns:p14="http://schemas.microsoft.com/office/powerpoint/2010/main" val="3516626173"/>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Content Placeholder 2"/>
          <p:cNvSpPr txBox="1">
            <a:spLocks noGrp="1"/>
          </p:cNvSpPr>
          <p:nvPr>
            <p:ph idx="1"/>
          </p:nvPr>
        </p:nvSpPr>
        <p:spPr>
          <a:xfrm>
            <a:off x="0" y="3657600"/>
            <a:ext cx="9144000" cy="2527300"/>
          </a:xfrm>
          <a:solidFill>
            <a:schemeClr val="tx1"/>
          </a:solidFill>
          <a:extLst>
            <a:ext uri="{91240B29-F687-4f45-9708-019B960494DF}">
              <a14:hiddenLine xmlns:a14="http://schemas.microsoft.com/office/drawing/2010/main" w="9525">
                <a:solidFill>
                  <a:srgbClr val="CECEEF"/>
                </a:solidFill>
                <a:miter lim="800000"/>
                <a:headEnd/>
                <a:tailEnd/>
              </a14:hiddenLine>
            </a:ext>
          </a:extLst>
        </p:spPr>
        <p:txBody>
          <a:bodyPr/>
          <a:lstStyle>
            <a:lvl1pPr>
              <a:defRPr sz="1400">
                <a:solidFill>
                  <a:srgbClr val="000000"/>
                </a:solidFill>
                <a:latin typeface="Arial" charset="0"/>
                <a:ea typeface="ＭＳ Ｐゴシック" charset="0"/>
                <a:cs typeface="Arial" charset="0"/>
                <a:sym typeface="Arial" charset="0"/>
              </a:defRPr>
            </a:lvl1pPr>
            <a:lvl2pPr marL="457200">
              <a:defRPr sz="1400">
                <a:solidFill>
                  <a:srgbClr val="000000"/>
                </a:solidFill>
                <a:latin typeface="Arial" charset="0"/>
                <a:ea typeface="Arial" charset="0"/>
                <a:cs typeface="Arial" charset="0"/>
                <a:sym typeface="Arial" charset="0"/>
              </a:defRPr>
            </a:lvl2pPr>
            <a:lvl3pPr>
              <a:defRPr sz="1400">
                <a:solidFill>
                  <a:srgbClr val="000000"/>
                </a:solidFill>
                <a:latin typeface="Arial" charset="0"/>
                <a:ea typeface="Arial" charset="0"/>
                <a:cs typeface="Arial" charset="0"/>
                <a:sym typeface="Arial" charset="0"/>
              </a:defRPr>
            </a:lvl3pPr>
            <a:lvl4pPr>
              <a:defRPr sz="1400">
                <a:solidFill>
                  <a:srgbClr val="000000"/>
                </a:solidFill>
                <a:latin typeface="Arial" charset="0"/>
                <a:ea typeface="Arial" charset="0"/>
                <a:cs typeface="Arial" charset="0"/>
                <a:sym typeface="Arial" charset="0"/>
              </a:defRPr>
            </a:lvl4pPr>
            <a:lvl5pPr>
              <a:defRPr sz="1400">
                <a:solidFill>
                  <a:srgbClr val="000000"/>
                </a:solidFill>
                <a:latin typeface="Arial" charset="0"/>
                <a:ea typeface="Arial" charset="0"/>
                <a:cs typeface="Arial" charset="0"/>
                <a:sym typeface="Arial" charset="0"/>
              </a:defRPr>
            </a:lvl5pPr>
            <a:lvl6pPr marL="25146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6pPr>
            <a:lvl7pPr marL="29718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7pPr>
            <a:lvl8pPr marL="34290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8pPr>
            <a:lvl9pPr marL="3886200" indent="-228600" eaLnBrk="0" fontAlgn="base" hangingPunct="0">
              <a:spcBef>
                <a:spcPct val="0"/>
              </a:spcBef>
              <a:spcAft>
                <a:spcPct val="0"/>
              </a:spcAft>
              <a:defRPr sz="1400">
                <a:solidFill>
                  <a:srgbClr val="000000"/>
                </a:solidFill>
                <a:latin typeface="Arial" charset="0"/>
                <a:ea typeface="Arial" charset="0"/>
                <a:cs typeface="Arial" charset="0"/>
                <a:sym typeface="Arial" charset="0"/>
              </a:defRPr>
            </a:lvl9pPr>
          </a:lstStyle>
          <a:p>
            <a:pPr lvl="1" indent="0" algn="ctr" eaLnBrk="1" hangingPunct="1">
              <a:spcBef>
                <a:spcPts val="325"/>
              </a:spcBef>
              <a:spcAft>
                <a:spcPct val="0"/>
              </a:spcAft>
              <a:buClr>
                <a:srgbClr val="000000"/>
              </a:buClr>
              <a:buFontTx/>
              <a:buNone/>
            </a:pPr>
            <a:endParaRPr lang="en-GB" sz="1800" b="1">
              <a:solidFill>
                <a:srgbClr val="FFFFFF"/>
              </a:solidFill>
            </a:endParaRPr>
          </a:p>
          <a:p>
            <a:pPr lvl="1" indent="0" algn="ctr" eaLnBrk="1" hangingPunct="1">
              <a:spcBef>
                <a:spcPts val="325"/>
              </a:spcBef>
              <a:spcAft>
                <a:spcPct val="0"/>
              </a:spcAft>
              <a:buClr>
                <a:srgbClr val="000000"/>
              </a:buClr>
              <a:buFontTx/>
              <a:buNone/>
            </a:pPr>
            <a:endParaRPr lang="en-GB" sz="1800" b="1">
              <a:solidFill>
                <a:srgbClr val="FFFFFF"/>
              </a:solidFill>
            </a:endParaRPr>
          </a:p>
          <a:p>
            <a:pPr lvl="1" indent="0" algn="ctr" eaLnBrk="1" hangingPunct="1">
              <a:spcBef>
                <a:spcPts val="325"/>
              </a:spcBef>
              <a:spcAft>
                <a:spcPct val="0"/>
              </a:spcAft>
              <a:buClr>
                <a:srgbClr val="000000"/>
              </a:buClr>
              <a:buFontTx/>
              <a:buNone/>
            </a:pPr>
            <a:r>
              <a:rPr lang="en-GB" sz="4400" b="1">
                <a:solidFill>
                  <a:srgbClr val="FFFFFF"/>
                </a:solidFill>
              </a:rPr>
              <a:t>CSeq framework + Evaluation </a:t>
            </a:r>
          </a:p>
        </p:txBody>
      </p:sp>
    </p:spTree>
    <p:extLst>
      <p:ext uri="{BB962C8B-B14F-4D97-AF65-F5344CB8AC3E}">
        <p14:creationId xmlns:p14="http://schemas.microsoft.com/office/powerpoint/2010/main" val="8432562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a:xfrm>
            <a:off x="-3175" y="0"/>
            <a:ext cx="9172575" cy="762000"/>
          </a:xfrm>
        </p:spPr>
        <p:txBody>
          <a:bodyPr/>
          <a:lstStyle/>
          <a:p>
            <a:r>
              <a:rPr lang="en-US" sz="3200" dirty="0">
                <a:latin typeface="Charcoal CY" charset="0"/>
                <a:cs typeface="MS PGothic" charset="0"/>
              </a:rPr>
              <a:t>  </a:t>
            </a:r>
            <a:r>
              <a:rPr lang="en-US" sz="3200" dirty="0" smtClean="0">
                <a:latin typeface="Charcoal CY" charset="0"/>
                <a:cs typeface="MS PGothic" charset="0"/>
              </a:rPr>
              <a:t>Testing/simulation</a:t>
            </a:r>
            <a:endParaRPr lang="en-US" sz="3200" dirty="0">
              <a:solidFill>
                <a:srgbClr val="00FFFF"/>
              </a:solidFill>
              <a:latin typeface="Arial" charset="0"/>
              <a:cs typeface="MS PGothic" charset="0"/>
            </a:endParaRPr>
          </a:p>
        </p:txBody>
      </p:sp>
      <p:sp>
        <p:nvSpPr>
          <p:cNvPr id="58370" name="Content Placeholder 2"/>
          <p:cNvSpPr>
            <a:spLocks noGrp="1"/>
          </p:cNvSpPr>
          <p:nvPr>
            <p:ph idx="1"/>
          </p:nvPr>
        </p:nvSpPr>
        <p:spPr bwMode="auto">
          <a:xfrm>
            <a:off x="234950" y="915988"/>
            <a:ext cx="4641850" cy="5526087"/>
          </a:xfrm>
          <a:extLst>
            <a:ext uri="{91240B29-F687-4f45-9708-019B960494DF}">
              <a14:hiddenLine xmlns:a14="http://schemas.microsoft.com/office/drawing/2010/main" w="9525">
                <a:solidFill>
                  <a:srgbClr val="CECEEF"/>
                </a:solidFill>
                <a:miter lim="800000"/>
                <a:headEnd/>
                <a:tailEnd/>
              </a14:hiddenLine>
            </a:ext>
          </a:extLst>
        </p:spPr>
        <p:txBody>
          <a:bodyPr wrap="square" numCol="1" anchor="t" anchorCtr="0" compatLnSpc="1">
            <a:prstTxWarp prst="textNoShape">
              <a:avLst/>
            </a:prstTxWarp>
          </a:bodyPr>
          <a:lstStyle/>
          <a:p>
            <a:pPr marL="0" indent="0" eaLnBrk="1" hangingPunct="1">
              <a:buFontTx/>
              <a:buNone/>
            </a:pPr>
            <a:r>
              <a:rPr lang="en-GB" sz="2400" b="1" dirty="0">
                <a:latin typeface="Arial" charset="0"/>
                <a:cs typeface="MS PGothic" charset="0"/>
              </a:rPr>
              <a:t>Testing remains the most used (and often the only known) paradigm in </a:t>
            </a:r>
            <a:r>
              <a:rPr lang="en-GB" sz="2400" b="1" dirty="0" smtClean="0">
                <a:latin typeface="Arial" charset="0"/>
                <a:cs typeface="MS PGothic" charset="0"/>
              </a:rPr>
              <a:t>industry...  </a:t>
            </a:r>
            <a:endParaRPr lang="en-US" sz="2400" b="1" dirty="0">
              <a:latin typeface="Arial" charset="0"/>
              <a:cs typeface="MS PGothic" charset="0"/>
            </a:endParaRPr>
          </a:p>
          <a:p>
            <a:pPr marL="0" indent="0" eaLnBrk="1" hangingPunct="1">
              <a:spcBef>
                <a:spcPts val="1800"/>
              </a:spcBef>
              <a:buFontTx/>
              <a:buNone/>
            </a:pPr>
            <a:endParaRPr lang="en-US" sz="2400" b="1" dirty="0" smtClean="0">
              <a:latin typeface="Arial" charset="0"/>
              <a:cs typeface="MS PGothic" charset="0"/>
            </a:endParaRPr>
          </a:p>
          <a:p>
            <a:pPr marL="0" indent="0" eaLnBrk="1" hangingPunct="1">
              <a:spcBef>
                <a:spcPts val="1800"/>
              </a:spcBef>
              <a:buFontTx/>
              <a:buNone/>
            </a:pPr>
            <a:r>
              <a:rPr lang="en-US" sz="2400" b="1" dirty="0" smtClean="0">
                <a:latin typeface="Arial" charset="0"/>
                <a:cs typeface="MS PGothic" charset="0"/>
              </a:rPr>
              <a:t>… </a:t>
            </a:r>
            <a:r>
              <a:rPr lang="en-US" sz="2400" b="1" dirty="0">
                <a:latin typeface="Arial" charset="0"/>
                <a:cs typeface="MS PGothic" charset="0"/>
              </a:rPr>
              <a:t>but is ineffective </a:t>
            </a:r>
            <a:r>
              <a:rPr lang="en-US" sz="2400" b="1" dirty="0" smtClean="0">
                <a:latin typeface="Arial" charset="0"/>
                <a:cs typeface="MS PGothic" charset="0"/>
              </a:rPr>
              <a:t>for rare </a:t>
            </a:r>
            <a:r>
              <a:rPr lang="en-US" sz="2400" b="1" dirty="0">
                <a:latin typeface="Arial" charset="0"/>
                <a:cs typeface="MS PGothic" charset="0"/>
              </a:rPr>
              <a:t>concurrent programs:</a:t>
            </a:r>
          </a:p>
          <a:p>
            <a:pPr marL="360363" lvl="1" indent="-360363" eaLnBrk="1" hangingPunct="1"/>
            <a:r>
              <a:rPr lang="en-GB" sz="2400" dirty="0">
                <a:latin typeface="Arial" charset="0"/>
                <a:cs typeface="MS PGothic" charset="0"/>
              </a:rPr>
              <a:t>large number of schedules makes </a:t>
            </a:r>
            <a:r>
              <a:rPr lang="en-GB" sz="2400" b="1" i="1" dirty="0">
                <a:latin typeface="Arial" charset="0"/>
                <a:cs typeface="MS PGothic" charset="0"/>
              </a:rPr>
              <a:t>scaling-up</a:t>
            </a:r>
            <a:r>
              <a:rPr lang="en-GB" sz="2400" dirty="0">
                <a:latin typeface="Arial" charset="0"/>
                <a:cs typeface="MS PGothic" charset="0"/>
              </a:rPr>
              <a:t> difficult</a:t>
            </a:r>
          </a:p>
          <a:p>
            <a:pPr marL="360363" lvl="1" indent="-360363" eaLnBrk="1" hangingPunct="1"/>
            <a:r>
              <a:rPr lang="en-GB" sz="2400" dirty="0">
                <a:latin typeface="Arial" charset="0"/>
                <a:cs typeface="MS PGothic" charset="0"/>
              </a:rPr>
              <a:t>non-deterministic nature of scheduling makes </a:t>
            </a:r>
            <a:r>
              <a:rPr lang="en-GB" sz="2400" b="1" i="1" dirty="0">
                <a:latin typeface="Arial" charset="0"/>
                <a:cs typeface="MS PGothic" charset="0"/>
              </a:rPr>
              <a:t>repeatability </a:t>
            </a:r>
            <a:r>
              <a:rPr lang="en-GB" sz="2400" dirty="0" smtClean="0">
                <a:latin typeface="Arial" charset="0"/>
                <a:cs typeface="MS PGothic" charset="0"/>
              </a:rPr>
              <a:t>difficult</a:t>
            </a:r>
            <a:endParaRPr lang="en-GB" sz="4400" b="1" i="1" dirty="0">
              <a:latin typeface="Arial" charset="0"/>
              <a:cs typeface="MS PGothic" charset="0"/>
            </a:endParaRPr>
          </a:p>
        </p:txBody>
      </p:sp>
      <p:pic>
        <p:nvPicPr>
          <p:cNvPr id="2" name="Picture 1" descr="images (20).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3276600"/>
            <a:ext cx="3810000" cy="2133600"/>
          </a:xfrm>
          <a:prstGeom prst="rect">
            <a:avLst/>
          </a:prstGeom>
        </p:spPr>
      </p:pic>
      <p:pic>
        <p:nvPicPr>
          <p:cNvPr id="3" name="Picture 2" descr="needles.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5400" y="0"/>
            <a:ext cx="3787484" cy="2522464"/>
          </a:xfrm>
          <a:prstGeom prst="rect">
            <a:avLst/>
          </a:prstGeom>
        </p:spPr>
      </p:pic>
      <p:sp>
        <p:nvSpPr>
          <p:cNvPr id="7" name="Content Placeholder 2"/>
          <p:cNvSpPr txBox="1">
            <a:spLocks/>
          </p:cNvSpPr>
          <p:nvPr/>
        </p:nvSpPr>
        <p:spPr bwMode="auto">
          <a:xfrm>
            <a:off x="228601" y="5715000"/>
            <a:ext cx="8704196" cy="954087"/>
          </a:xfrm>
          <a:prstGeom prst="rect">
            <a:avLst/>
          </a:prstGeom>
          <a:solidFill>
            <a:schemeClr val="accent6">
              <a:lumMod val="20000"/>
              <a:lumOff val="80000"/>
            </a:scheme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600">
                <a:solidFill>
                  <a:schemeClr val="tx1"/>
                </a:solidFill>
                <a:latin typeface="+mn-lt"/>
                <a:cs typeface="+mn-cs"/>
              </a:defRPr>
            </a:lvl2pPr>
            <a:lvl3pPr marL="1143000" indent="-228600" algn="l" rtl="0" eaLnBrk="0" fontAlgn="base" hangingPunct="0">
              <a:spcBef>
                <a:spcPct val="20000"/>
              </a:spcBef>
              <a:spcAft>
                <a:spcPct val="0"/>
              </a:spcAft>
              <a:buClr>
                <a:schemeClr val="tx1"/>
              </a:buClr>
              <a:buFont typeface="MT Extra" pitchFamily="-108" charset="0"/>
              <a:buChar char="&gt;"/>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2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360363" lvl="1" indent="-360363" eaLnBrk="1" hangingPunct="1">
              <a:spcBef>
                <a:spcPts val="1800"/>
              </a:spcBef>
              <a:buFont typeface="Arial Unicode MS" charset="0"/>
              <a:buChar char="⇒"/>
            </a:pPr>
            <a:r>
              <a:rPr lang="en-GB" sz="2400" dirty="0" smtClean="0">
                <a:latin typeface="Arial" charset="0"/>
                <a:cs typeface="MS PGothic" charset="0"/>
              </a:rPr>
              <a:t>needs to be </a:t>
            </a:r>
            <a:r>
              <a:rPr lang="en-GB" sz="2400" b="1" i="1" dirty="0" smtClean="0">
                <a:latin typeface="Arial" charset="0"/>
                <a:cs typeface="MS PGothic" charset="0"/>
              </a:rPr>
              <a:t>complemented</a:t>
            </a:r>
            <a:r>
              <a:rPr lang="en-GB" sz="2400" dirty="0" smtClean="0">
                <a:latin typeface="Arial" charset="0"/>
                <a:cs typeface="MS PGothic" charset="0"/>
              </a:rPr>
              <a:t> by automated </a:t>
            </a:r>
            <a:r>
              <a:rPr lang="en-GB" sz="2400" b="1" i="1" dirty="0" smtClean="0">
                <a:latin typeface="Arial" charset="0"/>
                <a:cs typeface="MS PGothic" charset="0"/>
              </a:rPr>
              <a:t>analyses</a:t>
            </a:r>
            <a:r>
              <a:rPr lang="en-GB" sz="2400" dirty="0" smtClean="0">
                <a:latin typeface="Arial" charset="0"/>
                <a:cs typeface="MS PGothic" charset="0"/>
              </a:rPr>
              <a:t> that handle </a:t>
            </a:r>
            <a:r>
              <a:rPr lang="en-GB" sz="2400" b="1" i="1" dirty="0" smtClean="0">
                <a:solidFill>
                  <a:srgbClr val="FF0000"/>
                </a:solidFill>
                <a:latin typeface="Arial" charset="0"/>
                <a:cs typeface="MS PGothic" charset="0"/>
              </a:rPr>
              <a:t>schedules symbolically</a:t>
            </a:r>
            <a:endParaRPr lang="en-GB" sz="2400" b="1" i="1" dirty="0">
              <a:solidFill>
                <a:srgbClr val="FF0000"/>
              </a:solidFill>
              <a:latin typeface="Arial" charset="0"/>
              <a:cs typeface="MS PGothic" charset="0"/>
            </a:endParaRPr>
          </a:p>
        </p:txBody>
      </p:sp>
    </p:spTree>
    <p:extLst>
      <p:ext uri="{BB962C8B-B14F-4D97-AF65-F5344CB8AC3E}">
        <p14:creationId xmlns:p14="http://schemas.microsoft.com/office/powerpoint/2010/main" val="38175611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37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370">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8370">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531px-Abstract_syntax_tree_for_Euclidean_algorithm.svg.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1911" y="3755693"/>
            <a:ext cx="1098089" cy="1238717"/>
          </a:xfrm>
          <a:prstGeom prst="rect">
            <a:avLst/>
          </a:prstGeom>
        </p:spPr>
      </p:pic>
      <p:sp>
        <p:nvSpPr>
          <p:cNvPr id="2" name="Title 1"/>
          <p:cNvSpPr>
            <a:spLocks noGrp="1"/>
          </p:cNvSpPr>
          <p:nvPr>
            <p:ph type="title"/>
          </p:nvPr>
        </p:nvSpPr>
        <p:spPr>
          <a:xfrm>
            <a:off x="-3175" y="0"/>
            <a:ext cx="9172575" cy="762000"/>
          </a:xfrm>
          <a:noFill/>
        </p:spPr>
        <p:txBody>
          <a:bodyPr rtlCol="0">
            <a:normAutofit/>
          </a:bodyPr>
          <a:lstStyle/>
          <a:p>
            <a:pPr eaLnBrk="1" fontAlgn="auto" hangingPunct="1">
              <a:spcAft>
                <a:spcPts val="0"/>
              </a:spcAft>
              <a:buClr>
                <a:srgbClr val="000000"/>
              </a:buClr>
              <a:buFont typeface="Arial"/>
              <a:buNone/>
              <a:defRPr/>
            </a:pPr>
            <a:r>
              <a:rPr lang="en-US" sz="3200" dirty="0" smtClean="0">
                <a:ea typeface="+mj-ea"/>
                <a:sym typeface="Arial"/>
              </a:rPr>
              <a:t> </a:t>
            </a:r>
            <a:r>
              <a:rPr lang="en-US" sz="3200" dirty="0" err="1" smtClean="0">
                <a:ea typeface="+mj-ea"/>
                <a:sym typeface="Arial"/>
              </a:rPr>
              <a:t>CSeq</a:t>
            </a:r>
            <a:r>
              <a:rPr lang="en-US" sz="3200" dirty="0" smtClean="0">
                <a:ea typeface="+mj-ea"/>
                <a:sym typeface="Arial"/>
              </a:rPr>
              <a:t> framework     		    </a:t>
            </a:r>
            <a:endParaRPr lang="en-US" sz="3200" dirty="0">
              <a:ea typeface="+mj-ea"/>
              <a:sym typeface="Arial"/>
            </a:endParaRPr>
          </a:p>
        </p:txBody>
      </p:sp>
      <p:grpSp>
        <p:nvGrpSpPr>
          <p:cNvPr id="157698" name="Group 22"/>
          <p:cNvGrpSpPr>
            <a:grpSpLocks/>
          </p:cNvGrpSpPr>
          <p:nvPr/>
        </p:nvGrpSpPr>
        <p:grpSpPr bwMode="auto">
          <a:xfrm>
            <a:off x="873125" y="3095625"/>
            <a:ext cx="6535738" cy="2168525"/>
            <a:chOff x="986733" y="2840996"/>
            <a:chExt cx="6535057" cy="2168435"/>
          </a:xfrm>
        </p:grpSpPr>
        <p:pic>
          <p:nvPicPr>
            <p:cNvPr id="157720" name="Content Placeholder 7" descr="document_icon.png"/>
            <p:cNvPicPr>
              <a:picLocks noChangeAspect="1"/>
            </p:cNvPicPr>
            <p:nvPr/>
          </p:nvPicPr>
          <p:blipFill>
            <a:blip r:embed="rId4">
              <a:extLst>
                <a:ext uri="{28A0092B-C50C-407E-A947-70E740481C1C}">
                  <a14:useLocalDpi xmlns:a14="http://schemas.microsoft.com/office/drawing/2010/main" val="0"/>
                </a:ext>
              </a:extLst>
            </a:blip>
            <a:srcRect l="-76273" r="-76273"/>
            <a:stretch>
              <a:fillRect/>
            </a:stretch>
          </p:blipFill>
          <p:spPr bwMode="auto">
            <a:xfrm>
              <a:off x="1058741" y="3731623"/>
              <a:ext cx="1368000" cy="75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7721" name="Title 1"/>
            <p:cNvSpPr txBox="1">
              <a:spLocks/>
            </p:cNvSpPr>
            <p:nvPr/>
          </p:nvSpPr>
          <p:spPr bwMode="auto">
            <a:xfrm>
              <a:off x="4194773" y="2840996"/>
              <a:ext cx="1656184" cy="841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eaLnBrk="0" hangingPunct="0">
                <a:defRPr sz="2400">
                  <a:solidFill>
                    <a:schemeClr val="tx1"/>
                  </a:solidFill>
                  <a:latin typeface="Calibri" charset="0"/>
                  <a:ea typeface="ＭＳ Ｐゴシック" charset="0"/>
                  <a:cs typeface="ＭＳ Ｐゴシック" charset="0"/>
                </a:defRPr>
              </a:lvl1pPr>
              <a:lvl2pPr marL="742950" indent="-285750" defTabSz="457200" eaLnBrk="0" hangingPunct="0">
                <a:defRPr sz="2400">
                  <a:solidFill>
                    <a:schemeClr val="tx1"/>
                  </a:solidFill>
                  <a:latin typeface="Calibri" charset="0"/>
                  <a:ea typeface="ＭＳ Ｐゴシック" charset="0"/>
                </a:defRPr>
              </a:lvl2pPr>
              <a:lvl3pPr marL="1143000" indent="-228600" defTabSz="457200" eaLnBrk="0" hangingPunct="0">
                <a:defRPr sz="2400">
                  <a:solidFill>
                    <a:schemeClr val="tx1"/>
                  </a:solidFill>
                  <a:latin typeface="Calibri" charset="0"/>
                  <a:ea typeface="ＭＳ Ｐゴシック" charset="0"/>
                </a:defRPr>
              </a:lvl3pPr>
              <a:lvl4pPr marL="1600200" indent="-228600" defTabSz="457200" eaLnBrk="0" hangingPunct="0">
                <a:defRPr sz="2400">
                  <a:solidFill>
                    <a:schemeClr val="tx1"/>
                  </a:solidFill>
                  <a:latin typeface="Calibri" charset="0"/>
                  <a:ea typeface="ＭＳ Ｐゴシック" charset="0"/>
                </a:defRPr>
              </a:lvl4pPr>
              <a:lvl5pPr marL="2057400" indent="-228600" defTabSz="4572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400">
                  <a:solidFill>
                    <a:srgbClr val="0000FF"/>
                  </a:solidFill>
                  <a:latin typeface="Arial" charset="0"/>
                  <a:cs typeface="Arial" charset="0"/>
                </a:rPr>
                <a:t>sequential</a:t>
              </a:r>
            </a:p>
            <a:p>
              <a:pPr algn="ctr" eaLnBrk="1" hangingPunct="1"/>
              <a:r>
                <a:rPr lang="en-US" sz="1400">
                  <a:solidFill>
                    <a:srgbClr val="0000FF"/>
                  </a:solidFill>
                  <a:latin typeface="Arial" charset="0"/>
                  <a:cs typeface="Arial" charset="0"/>
                </a:rPr>
                <a:t>non-deterministic</a:t>
              </a:r>
            </a:p>
            <a:p>
              <a:pPr algn="ctr" eaLnBrk="1" hangingPunct="1"/>
              <a:r>
                <a:rPr lang="en-US" sz="1400">
                  <a:solidFill>
                    <a:srgbClr val="0000FF"/>
                  </a:solidFill>
                  <a:latin typeface="Arial" charset="0"/>
                  <a:cs typeface="Arial" charset="0"/>
                </a:rPr>
                <a:t>C program</a:t>
              </a:r>
            </a:p>
          </p:txBody>
        </p:sp>
        <p:pic>
          <p:nvPicPr>
            <p:cNvPr id="157722" name="Content Placeholder 7" descr="document_icon.png"/>
            <p:cNvPicPr>
              <a:picLocks noChangeAspect="1"/>
            </p:cNvPicPr>
            <p:nvPr/>
          </p:nvPicPr>
          <p:blipFill>
            <a:blip r:embed="rId4">
              <a:extLst>
                <a:ext uri="{28A0092B-C50C-407E-A947-70E740481C1C}">
                  <a14:useLocalDpi xmlns:a14="http://schemas.microsoft.com/office/drawing/2010/main" val="0"/>
                </a:ext>
              </a:extLst>
            </a:blip>
            <a:srcRect l="-76273" r="-76273"/>
            <a:stretch>
              <a:fillRect/>
            </a:stretch>
          </p:blipFill>
          <p:spPr bwMode="auto">
            <a:xfrm>
              <a:off x="4338789" y="3731543"/>
              <a:ext cx="1368000" cy="75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Right Arrow 40"/>
            <p:cNvSpPr/>
            <p:nvPr/>
          </p:nvSpPr>
          <p:spPr>
            <a:xfrm>
              <a:off x="4339184" y="4018872"/>
              <a:ext cx="380960" cy="215891"/>
            </a:xfrm>
            <a:prstGeom prst="rightArrow">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00"/>
            </a:p>
          </p:txBody>
        </p:sp>
        <p:sp>
          <p:nvSpPr>
            <p:cNvPr id="157724" name="Title 1"/>
            <p:cNvSpPr txBox="1">
              <a:spLocks/>
            </p:cNvSpPr>
            <p:nvPr/>
          </p:nvSpPr>
          <p:spPr bwMode="auto">
            <a:xfrm>
              <a:off x="4472222" y="4505375"/>
              <a:ext cx="1152128"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eaLnBrk="0" hangingPunct="0">
                <a:defRPr sz="2400">
                  <a:solidFill>
                    <a:schemeClr val="tx1"/>
                  </a:solidFill>
                  <a:latin typeface="Calibri" charset="0"/>
                  <a:ea typeface="ＭＳ Ｐゴシック" charset="0"/>
                  <a:cs typeface="ＭＳ Ｐゴシック" charset="0"/>
                </a:defRPr>
              </a:lvl1pPr>
              <a:lvl2pPr marL="742950" indent="-285750" defTabSz="457200" eaLnBrk="0" hangingPunct="0">
                <a:defRPr sz="2400">
                  <a:solidFill>
                    <a:schemeClr val="tx1"/>
                  </a:solidFill>
                  <a:latin typeface="Calibri" charset="0"/>
                  <a:ea typeface="ＭＳ Ｐゴシック" charset="0"/>
                </a:defRPr>
              </a:lvl2pPr>
              <a:lvl3pPr marL="1143000" indent="-228600" defTabSz="457200" eaLnBrk="0" hangingPunct="0">
                <a:defRPr sz="2400">
                  <a:solidFill>
                    <a:schemeClr val="tx1"/>
                  </a:solidFill>
                  <a:latin typeface="Calibri" charset="0"/>
                  <a:ea typeface="ＭＳ Ｐゴシック" charset="0"/>
                </a:defRPr>
              </a:lvl3pPr>
              <a:lvl4pPr marL="1600200" indent="-228600" defTabSz="457200" eaLnBrk="0" hangingPunct="0">
                <a:defRPr sz="2400">
                  <a:solidFill>
                    <a:schemeClr val="tx1"/>
                  </a:solidFill>
                  <a:latin typeface="Calibri" charset="0"/>
                  <a:ea typeface="ＭＳ Ｐゴシック" charset="0"/>
                </a:defRPr>
              </a:lvl4pPr>
              <a:lvl5pPr marL="2057400" indent="-228600" defTabSz="4572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b="1">
                  <a:solidFill>
                    <a:srgbClr val="0000FF"/>
                  </a:solidFill>
                  <a:latin typeface="Arial" charset="0"/>
                  <a:cs typeface="Arial" charset="0"/>
                </a:rPr>
                <a:t>P</a:t>
              </a:r>
              <a:r>
                <a:rPr lang="fr-FR" b="1">
                  <a:solidFill>
                    <a:srgbClr val="0000FF"/>
                  </a:solidFill>
                  <a:latin typeface="Arial" charset="0"/>
                  <a:cs typeface="Arial" charset="0"/>
                </a:rPr>
                <a:t>'</a:t>
              </a:r>
              <a:endParaRPr lang="en-US" baseline="30000">
                <a:solidFill>
                  <a:srgbClr val="0000FF"/>
                </a:solidFill>
                <a:latin typeface="Arial" charset="0"/>
                <a:cs typeface="Arial" charset="0"/>
              </a:endParaRPr>
            </a:p>
          </p:txBody>
        </p:sp>
        <p:sp>
          <p:nvSpPr>
            <p:cNvPr id="157725" name="Title 1"/>
            <p:cNvSpPr txBox="1">
              <a:spLocks/>
            </p:cNvSpPr>
            <p:nvPr/>
          </p:nvSpPr>
          <p:spPr bwMode="auto">
            <a:xfrm>
              <a:off x="986733" y="3016761"/>
              <a:ext cx="1447800" cy="69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eaLnBrk="0" hangingPunct="0">
                <a:defRPr sz="2400">
                  <a:solidFill>
                    <a:schemeClr val="tx1"/>
                  </a:solidFill>
                  <a:latin typeface="Calibri" charset="0"/>
                  <a:ea typeface="ＭＳ Ｐゴシック" charset="0"/>
                  <a:cs typeface="ＭＳ Ｐゴシック" charset="0"/>
                </a:defRPr>
              </a:lvl1pPr>
              <a:lvl2pPr marL="742950" indent="-285750" defTabSz="457200" eaLnBrk="0" hangingPunct="0">
                <a:defRPr sz="2400">
                  <a:solidFill>
                    <a:schemeClr val="tx1"/>
                  </a:solidFill>
                  <a:latin typeface="Calibri" charset="0"/>
                  <a:ea typeface="ＭＳ Ｐゴシック" charset="0"/>
                </a:defRPr>
              </a:lvl2pPr>
              <a:lvl3pPr marL="1143000" indent="-228600" defTabSz="457200" eaLnBrk="0" hangingPunct="0">
                <a:defRPr sz="2400">
                  <a:solidFill>
                    <a:schemeClr val="tx1"/>
                  </a:solidFill>
                  <a:latin typeface="Calibri" charset="0"/>
                  <a:ea typeface="ＭＳ Ｐゴシック" charset="0"/>
                </a:defRPr>
              </a:lvl3pPr>
              <a:lvl4pPr marL="1600200" indent="-228600" defTabSz="457200" eaLnBrk="0" hangingPunct="0">
                <a:defRPr sz="2400">
                  <a:solidFill>
                    <a:schemeClr val="tx1"/>
                  </a:solidFill>
                  <a:latin typeface="Calibri" charset="0"/>
                  <a:ea typeface="ＭＳ Ｐゴシック" charset="0"/>
                </a:defRPr>
              </a:lvl4pPr>
              <a:lvl5pPr marL="2057400" indent="-228600" defTabSz="4572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sz="1400">
                  <a:solidFill>
                    <a:srgbClr val="FF0000"/>
                  </a:solidFill>
                  <a:latin typeface="Arial" charset="0"/>
                  <a:cs typeface="Arial" charset="0"/>
                </a:rPr>
                <a:t>concurrent</a:t>
              </a:r>
            </a:p>
            <a:p>
              <a:pPr algn="ctr" eaLnBrk="1" hangingPunct="1"/>
              <a:r>
                <a:rPr lang="en-US" sz="1400">
                  <a:solidFill>
                    <a:srgbClr val="FF0000"/>
                  </a:solidFill>
                  <a:latin typeface="Arial" charset="0"/>
                  <a:cs typeface="Arial" charset="0"/>
                </a:rPr>
                <a:t>C program</a:t>
              </a:r>
            </a:p>
          </p:txBody>
        </p:sp>
        <p:sp>
          <p:nvSpPr>
            <p:cNvPr id="157726" name="Title 1"/>
            <p:cNvSpPr txBox="1">
              <a:spLocks/>
            </p:cNvSpPr>
            <p:nvPr/>
          </p:nvSpPr>
          <p:spPr bwMode="auto">
            <a:xfrm>
              <a:off x="1238080" y="4505375"/>
              <a:ext cx="936104"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eaLnBrk="0" hangingPunct="0">
                <a:defRPr sz="2400">
                  <a:solidFill>
                    <a:schemeClr val="tx1"/>
                  </a:solidFill>
                  <a:latin typeface="Calibri" charset="0"/>
                  <a:ea typeface="ＭＳ Ｐゴシック" charset="0"/>
                  <a:cs typeface="ＭＳ Ｐゴシック" charset="0"/>
                </a:defRPr>
              </a:lvl1pPr>
              <a:lvl2pPr marL="742950" indent="-285750" defTabSz="457200" eaLnBrk="0" hangingPunct="0">
                <a:defRPr sz="2400">
                  <a:solidFill>
                    <a:schemeClr val="tx1"/>
                  </a:solidFill>
                  <a:latin typeface="Calibri" charset="0"/>
                  <a:ea typeface="ＭＳ Ｐゴシック" charset="0"/>
                </a:defRPr>
              </a:lvl2pPr>
              <a:lvl3pPr marL="1143000" indent="-228600" defTabSz="457200" eaLnBrk="0" hangingPunct="0">
                <a:defRPr sz="2400">
                  <a:solidFill>
                    <a:schemeClr val="tx1"/>
                  </a:solidFill>
                  <a:latin typeface="Calibri" charset="0"/>
                  <a:ea typeface="ＭＳ Ｐゴシック" charset="0"/>
                </a:defRPr>
              </a:lvl3pPr>
              <a:lvl4pPr marL="1600200" indent="-228600" defTabSz="457200" eaLnBrk="0" hangingPunct="0">
                <a:defRPr sz="2400">
                  <a:solidFill>
                    <a:schemeClr val="tx1"/>
                  </a:solidFill>
                  <a:latin typeface="Calibri" charset="0"/>
                  <a:ea typeface="ＭＳ Ｐゴシック" charset="0"/>
                </a:defRPr>
              </a:lvl4pPr>
              <a:lvl5pPr marL="2057400" indent="-228600" defTabSz="4572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US">
                  <a:latin typeface="Arial" charset="0"/>
                  <a:cs typeface="Arial" charset="0"/>
                </a:rPr>
                <a:t> </a:t>
              </a:r>
              <a:r>
                <a:rPr lang="en-US" b="1">
                  <a:solidFill>
                    <a:srgbClr val="FF0000"/>
                  </a:solidFill>
                  <a:latin typeface="Arial" charset="0"/>
                  <a:cs typeface="Arial" charset="0"/>
                </a:rPr>
                <a:t>P</a:t>
              </a:r>
            </a:p>
          </p:txBody>
        </p:sp>
        <p:sp>
          <p:nvSpPr>
            <p:cNvPr id="45" name="Right Arrow 44"/>
            <p:cNvSpPr/>
            <p:nvPr/>
          </p:nvSpPr>
          <p:spPr>
            <a:xfrm>
              <a:off x="5347142" y="4018872"/>
              <a:ext cx="380960" cy="215891"/>
            </a:xfrm>
            <a:prstGeom prst="rightArrow">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00"/>
            </a:p>
          </p:txBody>
        </p:sp>
        <p:sp>
          <p:nvSpPr>
            <p:cNvPr id="46" name="Right Arrow 45"/>
            <p:cNvSpPr/>
            <p:nvPr/>
          </p:nvSpPr>
          <p:spPr>
            <a:xfrm>
              <a:off x="2066121" y="4018872"/>
              <a:ext cx="380960" cy="215891"/>
            </a:xfrm>
            <a:prstGeom prst="rightArrow">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00"/>
            </a:p>
          </p:txBody>
        </p:sp>
        <p:sp>
          <p:nvSpPr>
            <p:cNvPr id="47" name="Rounded Rectangle 46"/>
            <p:cNvSpPr/>
            <p:nvPr/>
          </p:nvSpPr>
          <p:spPr>
            <a:xfrm>
              <a:off x="5845565" y="3421997"/>
              <a:ext cx="1676225" cy="1366781"/>
            </a:xfrm>
            <a:prstGeom prst="roundRect">
              <a:avLst/>
            </a:prstGeom>
            <a:solidFill>
              <a:schemeClr val="bg1">
                <a:lumMod val="65000"/>
              </a:schemeClr>
            </a:solidFill>
            <a:ln w="254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157730" name="TextBox 47"/>
            <p:cNvSpPr txBox="1">
              <a:spLocks noChangeArrowheads="1"/>
            </p:cNvSpPr>
            <p:nvPr/>
          </p:nvSpPr>
          <p:spPr bwMode="auto">
            <a:xfrm>
              <a:off x="5985863" y="3551335"/>
              <a:ext cx="135398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r>
                <a:rPr lang="en-GB" sz="2000"/>
                <a:t>sequential</a:t>
              </a:r>
            </a:p>
            <a:p>
              <a:pPr algn="ctr" eaLnBrk="1" hangingPunct="1"/>
              <a:r>
                <a:rPr lang="en-GB" sz="2000"/>
                <a:t>analysis</a:t>
              </a:r>
            </a:p>
            <a:p>
              <a:pPr algn="ctr" eaLnBrk="1" hangingPunct="1"/>
              <a:r>
                <a:rPr lang="en-GB" sz="2000"/>
                <a:t>tool</a:t>
              </a:r>
            </a:p>
          </p:txBody>
        </p:sp>
        <p:sp>
          <p:nvSpPr>
            <p:cNvPr id="49" name="Rounded Rectangle 48"/>
            <p:cNvSpPr>
              <a:spLocks noChangeAspect="1"/>
            </p:cNvSpPr>
            <p:nvPr/>
          </p:nvSpPr>
          <p:spPr>
            <a:xfrm>
              <a:off x="2569306" y="3421997"/>
              <a:ext cx="1676225" cy="1366781"/>
            </a:xfrm>
            <a:prstGeom prst="roundRect">
              <a:avLst/>
            </a:prstGeom>
            <a:noFill/>
            <a:ln w="254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0" name="TextBox 49"/>
            <p:cNvSpPr txBox="1"/>
            <p:nvPr/>
          </p:nvSpPr>
          <p:spPr>
            <a:xfrm>
              <a:off x="2816930" y="3866478"/>
              <a:ext cx="1160341" cy="830229"/>
            </a:xfrm>
            <a:prstGeom prst="rect">
              <a:avLst/>
            </a:prstGeom>
            <a:noFill/>
          </p:spPr>
          <p:txBody>
            <a:bodyPr wrap="none">
              <a:spAutoFit/>
            </a:bodyPr>
            <a:lstStyle/>
            <a:p>
              <a:pPr algn="ctr">
                <a:defRPr/>
              </a:pPr>
              <a:endParaRPr lang="en-GB" sz="2000" dirty="0"/>
            </a:p>
            <a:p>
              <a:pPr algn="ctr">
                <a:defRPr/>
              </a:pPr>
              <a:r>
                <a:rPr lang="en-GB" sz="1400" dirty="0">
                  <a:solidFill>
                    <a:schemeClr val="tx1">
                      <a:lumMod val="75000"/>
                      <a:lumOff val="25000"/>
                    </a:schemeClr>
                  </a:solidFill>
                </a:rPr>
                <a:t>code-to-code</a:t>
              </a:r>
            </a:p>
            <a:p>
              <a:pPr algn="ctr">
                <a:defRPr/>
              </a:pPr>
              <a:r>
                <a:rPr lang="en-GB" sz="1400" dirty="0">
                  <a:solidFill>
                    <a:schemeClr val="tx1">
                      <a:lumMod val="75000"/>
                      <a:lumOff val="25000"/>
                    </a:schemeClr>
                  </a:solidFill>
                </a:rPr>
                <a:t>translation</a:t>
              </a:r>
            </a:p>
          </p:txBody>
        </p:sp>
      </p:grpSp>
      <p:sp>
        <p:nvSpPr>
          <p:cNvPr id="51" name="Content Placeholder 11"/>
          <p:cNvSpPr txBox="1">
            <a:spLocks/>
          </p:cNvSpPr>
          <p:nvPr/>
        </p:nvSpPr>
        <p:spPr>
          <a:xfrm>
            <a:off x="152400" y="977900"/>
            <a:ext cx="8839200" cy="4737100"/>
          </a:xfrm>
          <a:prstGeom prst="rect">
            <a:avLst/>
          </a:prstGeom>
          <a:ln>
            <a:noFill/>
          </a:ln>
        </p:spPr>
        <p:txBody>
          <a:bodyPr>
            <a:normAutofit/>
          </a:bodyPr>
          <a:lstStyle>
            <a:lvl1pPr marL="342900" indent="-342900" algn="l" rtl="0" eaLnBrk="0" fontAlgn="base" hangingPunct="0">
              <a:spcBef>
                <a:spcPct val="20000"/>
              </a:spcBef>
              <a:spcAft>
                <a:spcPct val="0"/>
              </a:spcAft>
              <a:buChar char="•"/>
              <a:defRPr sz="1600">
                <a:solidFill>
                  <a:schemeClr val="tx1"/>
                </a:solidFill>
                <a:latin typeface="+mn-lt"/>
                <a:ea typeface="+mn-ea"/>
                <a:cs typeface="+mn-cs"/>
              </a:defRPr>
            </a:lvl1pPr>
            <a:lvl2pPr marL="800100" indent="-342900" algn="l" rtl="0" eaLnBrk="0" fontAlgn="base" hangingPunct="0">
              <a:spcBef>
                <a:spcPct val="20000"/>
              </a:spcBef>
              <a:spcAft>
                <a:spcPct val="0"/>
              </a:spcAft>
              <a:buFont typeface="Arial"/>
              <a:buChar char="•"/>
              <a:defRPr sz="1500">
                <a:solidFill>
                  <a:schemeClr val="tx1"/>
                </a:solidFill>
                <a:latin typeface="+mn-lt"/>
                <a:cs typeface="+mn-cs"/>
              </a:defRPr>
            </a:lvl2pPr>
            <a:lvl3pPr marL="1200150" indent="-285750" algn="l" rtl="0" eaLnBrk="0" fontAlgn="base" hangingPunct="0">
              <a:spcBef>
                <a:spcPct val="20000"/>
              </a:spcBef>
              <a:spcAft>
                <a:spcPct val="0"/>
              </a:spcAft>
              <a:buFont typeface="Arial"/>
              <a:buChar char="•"/>
              <a:defRPr sz="1400">
                <a:solidFill>
                  <a:schemeClr val="tx1"/>
                </a:solidFill>
                <a:latin typeface="+mn-lt"/>
                <a:cs typeface="+mn-cs"/>
              </a:defRPr>
            </a:lvl3pPr>
            <a:lvl4pPr marL="1600200" indent="-228600" algn="l" rtl="0" eaLnBrk="0" fontAlgn="base" hangingPunct="0">
              <a:spcBef>
                <a:spcPct val="20000"/>
              </a:spcBef>
              <a:spcAft>
                <a:spcPct val="0"/>
              </a:spcAft>
              <a:buFont typeface="Arial"/>
              <a:buChar char="•"/>
              <a:defRPr sz="1400">
                <a:solidFill>
                  <a:schemeClr val="tx1"/>
                </a:solidFill>
                <a:latin typeface="+mn-lt"/>
                <a:cs typeface="+mn-cs"/>
              </a:defRPr>
            </a:lvl4pPr>
            <a:lvl5pPr marL="2057400" indent="-228600" algn="l" rtl="0" eaLnBrk="0" fontAlgn="base" hangingPunct="0">
              <a:spcBef>
                <a:spcPct val="20000"/>
              </a:spcBef>
              <a:spcAft>
                <a:spcPct val="0"/>
              </a:spcAft>
              <a:buFont typeface="Arial"/>
              <a:buChar char="•"/>
              <a:defRPr sz="12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a:p>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smtClean="0"/>
          </a:p>
          <a:p>
            <a:pPr marL="0" indent="0" algn="ctr">
              <a:buFontTx/>
              <a:buNone/>
              <a:defRPr/>
            </a:pPr>
            <a:endParaRPr lang="en-US" dirty="0" smtClean="0"/>
          </a:p>
          <a:p>
            <a:pPr algn="ctr">
              <a:defRPr/>
            </a:pPr>
            <a:endParaRPr lang="en-US" dirty="0" smtClean="0"/>
          </a:p>
          <a:p>
            <a:pPr algn="ctr">
              <a:defRPr/>
            </a:pPr>
            <a:endParaRPr lang="en-US" dirty="0" smtClean="0"/>
          </a:p>
          <a:p>
            <a:pPr marL="0" indent="0" algn="ctr">
              <a:buFontTx/>
              <a:buNone/>
              <a:defRPr/>
            </a:pPr>
            <a:endParaRPr lang="en-US" dirty="0" smtClean="0"/>
          </a:p>
          <a:p>
            <a:pPr marL="0" indent="0" algn="ctr">
              <a:buFontTx/>
              <a:buNone/>
              <a:defRPr/>
            </a:pPr>
            <a:endParaRPr lang="en-US" dirty="0" smtClean="0"/>
          </a:p>
          <a:p>
            <a:pPr algn="ctr">
              <a:defRPr/>
            </a:pPr>
            <a:endParaRPr lang="en-US" dirty="0"/>
          </a:p>
        </p:txBody>
      </p:sp>
      <p:sp>
        <p:nvSpPr>
          <p:cNvPr id="157700" name="Content Placeholder 11"/>
          <p:cNvSpPr txBox="1">
            <a:spLocks/>
          </p:cNvSpPr>
          <p:nvPr/>
        </p:nvSpPr>
        <p:spPr bwMode="auto">
          <a:xfrm>
            <a:off x="1831975" y="751225"/>
            <a:ext cx="875982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800100" indent="-34290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spcBef>
                <a:spcPct val="20000"/>
              </a:spcBef>
            </a:pPr>
            <a:r>
              <a:rPr lang="en-US" sz="1600" dirty="0">
                <a:latin typeface="Arial" charset="0"/>
                <a:cs typeface="Arial" charset="0"/>
              </a:rPr>
              <a:t>       </a:t>
            </a:r>
            <a:r>
              <a:rPr lang="en-US" sz="2000" b="1" dirty="0">
                <a:solidFill>
                  <a:srgbClr val="0000FF"/>
                </a:solidFill>
              </a:rPr>
              <a:t> </a:t>
            </a:r>
            <a:r>
              <a:rPr lang="en-US" sz="2000" b="1" dirty="0" smtClean="0">
                <a:solidFill>
                  <a:srgbClr val="0000FF"/>
                </a:solidFill>
              </a:rPr>
              <a:t>                     [</a:t>
            </a:r>
            <a:r>
              <a:rPr lang="en-US" sz="2000" b="1" dirty="0" err="1">
                <a:solidFill>
                  <a:srgbClr val="0000FF"/>
                </a:solidFill>
              </a:rPr>
              <a:t>Inverso</a:t>
            </a:r>
            <a:r>
              <a:rPr lang="en-US" sz="2000" b="1" dirty="0">
                <a:solidFill>
                  <a:srgbClr val="0000FF"/>
                </a:solidFill>
              </a:rPr>
              <a:t>-Nguyen-Fischer-La Torre-</a:t>
            </a:r>
            <a:r>
              <a:rPr lang="en-US" sz="2000" b="1" dirty="0" err="1">
                <a:solidFill>
                  <a:srgbClr val="0000FF"/>
                </a:solidFill>
              </a:rPr>
              <a:t>Parlato</a:t>
            </a:r>
            <a:r>
              <a:rPr lang="en-US" sz="2000" b="1" dirty="0">
                <a:solidFill>
                  <a:srgbClr val="0000FF"/>
                </a:solidFill>
              </a:rPr>
              <a:t>, ASE'15 </a:t>
            </a:r>
            <a:r>
              <a:rPr lang="en-US" sz="2000" b="1" dirty="0" smtClean="0">
                <a:solidFill>
                  <a:srgbClr val="0000FF"/>
                </a:solidFill>
              </a:rPr>
              <a:t>]</a:t>
            </a:r>
          </a:p>
          <a:p>
            <a:pPr>
              <a:spcBef>
                <a:spcPct val="20000"/>
              </a:spcBef>
            </a:pPr>
            <a:r>
              <a:rPr lang="en-US" sz="2000" dirty="0" smtClean="0">
                <a:latin typeface="Arial" charset="0"/>
                <a:cs typeface="Arial" charset="0"/>
              </a:rPr>
              <a:t>is </a:t>
            </a:r>
            <a:r>
              <a:rPr lang="en-US" sz="2000" dirty="0">
                <a:latin typeface="Arial" charset="0"/>
                <a:cs typeface="Arial" charset="0"/>
              </a:rPr>
              <a:t>a framework that simplifies code-to-code translations</a:t>
            </a:r>
          </a:p>
          <a:p>
            <a:pPr lvl="1">
              <a:spcBef>
                <a:spcPct val="20000"/>
              </a:spcBef>
              <a:buFont typeface="Lucida Grande" charset="0"/>
              <a:buChar char="-"/>
            </a:pPr>
            <a:r>
              <a:rPr lang="en-US" sz="1800" dirty="0">
                <a:latin typeface="Arial" charset="0"/>
                <a:cs typeface="Arial" charset="0"/>
              </a:rPr>
              <a:t>for C programs + </a:t>
            </a:r>
            <a:r>
              <a:rPr lang="en-US" sz="1800" dirty="0" err="1">
                <a:latin typeface="Arial" charset="0"/>
                <a:cs typeface="Arial" charset="0"/>
              </a:rPr>
              <a:t>Pthread</a:t>
            </a:r>
            <a:endParaRPr lang="en-US" sz="1800" dirty="0">
              <a:latin typeface="Arial" charset="0"/>
              <a:cs typeface="Arial" charset="0"/>
            </a:endParaRPr>
          </a:p>
          <a:p>
            <a:pPr lvl="1">
              <a:spcBef>
                <a:spcPct val="20000"/>
              </a:spcBef>
              <a:buFont typeface="Lucida Grande" charset="0"/>
              <a:buChar char="-"/>
            </a:pPr>
            <a:r>
              <a:rPr lang="en-US" sz="1800" dirty="0">
                <a:latin typeface="Arial" charset="0"/>
                <a:cs typeface="Arial" charset="0"/>
              </a:rPr>
              <a:t>comprises several code-to-code translation modules</a:t>
            </a:r>
            <a:endParaRPr lang="en-US" sz="1800" b="1" dirty="0">
              <a:solidFill>
                <a:srgbClr val="0000FF"/>
              </a:solidFill>
              <a:latin typeface="Arial" charset="0"/>
              <a:cs typeface="Arial" charset="0"/>
            </a:endParaRPr>
          </a:p>
          <a:p>
            <a:pPr lvl="1">
              <a:spcBef>
                <a:spcPct val="20000"/>
              </a:spcBef>
              <a:buFont typeface="Lucida Grande" charset="0"/>
              <a:buChar char="-"/>
            </a:pPr>
            <a:r>
              <a:rPr lang="en-US" sz="1800" dirty="0">
                <a:latin typeface="Arial" charset="0"/>
                <a:cs typeface="Arial" charset="0"/>
              </a:rPr>
              <a:t>supports several sequential analysis back-end tools</a:t>
            </a:r>
          </a:p>
        </p:txBody>
      </p:sp>
      <p:sp>
        <p:nvSpPr>
          <p:cNvPr id="53" name="Connector 52"/>
          <p:cNvSpPr/>
          <p:nvPr/>
        </p:nvSpPr>
        <p:spPr>
          <a:xfrm>
            <a:off x="2010409" y="2573849"/>
            <a:ext cx="2433020" cy="1296288"/>
          </a:xfrm>
          <a:prstGeom prst="flowChartConnector">
            <a:avLst/>
          </a:prstGeom>
          <a:solidFill>
            <a:srgbClr val="FFCC00"/>
          </a:solidFill>
          <a:ln>
            <a:noFill/>
          </a:ln>
          <a:effectLst>
            <a:softEdge rad="76200"/>
          </a:effectLst>
        </p:spPr>
        <p:style>
          <a:lnRef idx="1">
            <a:schemeClr val="accent1"/>
          </a:lnRef>
          <a:fillRef idx="3">
            <a:schemeClr val="accent1"/>
          </a:fillRef>
          <a:effectRef idx="2">
            <a:schemeClr val="accent1"/>
          </a:effectRef>
          <a:fontRef idx="minor">
            <a:schemeClr val="lt1"/>
          </a:fontRef>
        </p:style>
        <p:txBody>
          <a:bodyPr/>
          <a:lstStyle/>
          <a:p>
            <a:pPr>
              <a:defRPr/>
            </a:pPr>
            <a:r>
              <a:rPr lang="en-US" sz="1200" b="1" dirty="0">
                <a:solidFill>
                  <a:srgbClr val="000000"/>
                </a:solidFill>
              </a:rPr>
              <a:t>Internal modules</a:t>
            </a:r>
          </a:p>
          <a:p>
            <a:pPr marL="171450" indent="-171450">
              <a:buFont typeface="Lucida Grande"/>
              <a:buChar char="-"/>
              <a:defRPr/>
            </a:pPr>
            <a:r>
              <a:rPr lang="en-US" sz="1200" dirty="0">
                <a:solidFill>
                  <a:srgbClr val="000000"/>
                </a:solidFill>
              </a:rPr>
              <a:t>unrolling</a:t>
            </a:r>
          </a:p>
          <a:p>
            <a:pPr marL="171450" indent="-171450">
              <a:buFont typeface="Lucida Grande"/>
              <a:buChar char="-"/>
              <a:defRPr/>
            </a:pPr>
            <a:r>
              <a:rPr lang="en-US" sz="1200" dirty="0">
                <a:solidFill>
                  <a:srgbClr val="000000"/>
                </a:solidFill>
              </a:rPr>
              <a:t>function </a:t>
            </a:r>
            <a:r>
              <a:rPr lang="en-US" sz="1200" dirty="0" err="1">
                <a:solidFill>
                  <a:srgbClr val="000000"/>
                </a:solidFill>
              </a:rPr>
              <a:t>inlining</a:t>
            </a:r>
            <a:endParaRPr lang="en-US" sz="1200" dirty="0">
              <a:solidFill>
                <a:srgbClr val="000000"/>
              </a:solidFill>
            </a:endParaRPr>
          </a:p>
          <a:p>
            <a:pPr marL="171450" indent="-171450">
              <a:buFont typeface="Lucida Grande"/>
              <a:buChar char="-"/>
              <a:defRPr/>
            </a:pPr>
            <a:r>
              <a:rPr lang="en-US" sz="1200" dirty="0">
                <a:solidFill>
                  <a:srgbClr val="000000"/>
                </a:solidFill>
              </a:rPr>
              <a:t>counter-example </a:t>
            </a:r>
          </a:p>
          <a:p>
            <a:pPr algn="ctr">
              <a:defRPr/>
            </a:pPr>
            <a:r>
              <a:rPr lang="en-US" sz="1200" dirty="0">
                <a:solidFill>
                  <a:srgbClr val="000000"/>
                </a:solidFill>
              </a:rPr>
              <a:t>…</a:t>
            </a:r>
          </a:p>
          <a:p>
            <a:pPr algn="ctr">
              <a:defRPr/>
            </a:pPr>
            <a:endParaRPr lang="en-US" sz="1200" dirty="0">
              <a:solidFill>
                <a:srgbClr val="000000"/>
              </a:solidFill>
            </a:endParaRPr>
          </a:p>
        </p:txBody>
      </p:sp>
      <p:sp>
        <p:nvSpPr>
          <p:cNvPr id="54" name="Connector 53"/>
          <p:cNvSpPr/>
          <p:nvPr/>
        </p:nvSpPr>
        <p:spPr>
          <a:xfrm>
            <a:off x="1794174" y="4838538"/>
            <a:ext cx="2961272" cy="1511850"/>
          </a:xfrm>
          <a:prstGeom prst="flowChartConnector">
            <a:avLst/>
          </a:prstGeom>
          <a:solidFill>
            <a:srgbClr val="66CCFF"/>
          </a:solidFill>
          <a:ln>
            <a:noFill/>
          </a:ln>
          <a:effectLst>
            <a:softEdge rad="76200"/>
          </a:effectLst>
        </p:spPr>
        <p:style>
          <a:lnRef idx="1">
            <a:schemeClr val="accent1"/>
          </a:lnRef>
          <a:fillRef idx="3">
            <a:schemeClr val="accent1"/>
          </a:fillRef>
          <a:effectRef idx="2">
            <a:schemeClr val="accent1"/>
          </a:effectRef>
          <a:fontRef idx="minor">
            <a:schemeClr val="lt1"/>
          </a:fontRef>
        </p:style>
        <p:txBody>
          <a:bodyPr/>
          <a:lstStyle/>
          <a:p>
            <a:pPr>
              <a:defRPr/>
            </a:pPr>
            <a:r>
              <a:rPr lang="en-US" sz="1200" b="1" dirty="0" err="1">
                <a:solidFill>
                  <a:srgbClr val="000000"/>
                </a:solidFill>
              </a:rPr>
              <a:t>Sequentialisations</a:t>
            </a:r>
            <a:endParaRPr lang="en-US" sz="1200" b="1" dirty="0">
              <a:solidFill>
                <a:srgbClr val="000000"/>
              </a:solidFill>
            </a:endParaRPr>
          </a:p>
          <a:p>
            <a:pPr marL="171450" indent="-171450">
              <a:buFont typeface="Lucida Grande"/>
              <a:buChar char="-"/>
              <a:defRPr/>
            </a:pPr>
            <a:r>
              <a:rPr lang="en-US" sz="1200" dirty="0">
                <a:solidFill>
                  <a:srgbClr val="000000"/>
                </a:solidFill>
              </a:rPr>
              <a:t>Memory-Unwinding</a:t>
            </a:r>
          </a:p>
          <a:p>
            <a:pPr marL="171450" indent="-171450">
              <a:buFont typeface="Lucida Grande"/>
              <a:buChar char="-"/>
              <a:defRPr/>
            </a:pPr>
            <a:r>
              <a:rPr lang="en-US" sz="1200" dirty="0">
                <a:solidFill>
                  <a:srgbClr val="000000"/>
                </a:solidFill>
              </a:rPr>
              <a:t>Lazy-</a:t>
            </a:r>
            <a:r>
              <a:rPr lang="en-US" sz="1200" dirty="0" err="1" smtClean="0">
                <a:solidFill>
                  <a:srgbClr val="000000"/>
                </a:solidFill>
              </a:rPr>
              <a:t>Cseq</a:t>
            </a:r>
            <a:r>
              <a:rPr lang="en-US" sz="1200" dirty="0" smtClean="0">
                <a:solidFill>
                  <a:srgbClr val="000000"/>
                </a:solidFill>
              </a:rPr>
              <a:t>, UL-</a:t>
            </a:r>
            <a:r>
              <a:rPr lang="en-US" sz="1200" dirty="0" err="1" smtClean="0">
                <a:solidFill>
                  <a:srgbClr val="000000"/>
                </a:solidFill>
              </a:rPr>
              <a:t>CSeq</a:t>
            </a:r>
            <a:endParaRPr lang="en-US" sz="1200" dirty="0">
              <a:solidFill>
                <a:srgbClr val="000000"/>
              </a:solidFill>
            </a:endParaRPr>
          </a:p>
          <a:p>
            <a:pPr marL="171450" indent="-171450">
              <a:buFont typeface="Lucida Grande"/>
              <a:buChar char="-"/>
              <a:defRPr/>
            </a:pPr>
            <a:r>
              <a:rPr lang="en-US" sz="1200" dirty="0">
                <a:solidFill>
                  <a:srgbClr val="000000"/>
                </a:solidFill>
              </a:rPr>
              <a:t>LR-</a:t>
            </a:r>
            <a:r>
              <a:rPr lang="en-US" sz="1200" dirty="0" err="1">
                <a:solidFill>
                  <a:srgbClr val="000000"/>
                </a:solidFill>
              </a:rPr>
              <a:t>CSeq</a:t>
            </a:r>
            <a:endParaRPr lang="en-US" sz="1200" dirty="0">
              <a:solidFill>
                <a:srgbClr val="000000"/>
              </a:solidFill>
            </a:endParaRPr>
          </a:p>
          <a:p>
            <a:pPr algn="ctr">
              <a:defRPr/>
            </a:pPr>
            <a:r>
              <a:rPr lang="en-US" sz="1200" dirty="0">
                <a:solidFill>
                  <a:srgbClr val="000000"/>
                </a:solidFill>
              </a:rPr>
              <a:t>…</a:t>
            </a:r>
          </a:p>
          <a:p>
            <a:pPr algn="ctr">
              <a:defRPr/>
            </a:pPr>
            <a:endParaRPr lang="en-US" sz="1200" dirty="0">
              <a:solidFill>
                <a:srgbClr val="000000"/>
              </a:solidFill>
            </a:endParaRPr>
          </a:p>
        </p:txBody>
      </p:sp>
      <p:grpSp>
        <p:nvGrpSpPr>
          <p:cNvPr id="20" name="Group 19"/>
          <p:cNvGrpSpPr>
            <a:grpSpLocks/>
          </p:cNvGrpSpPr>
          <p:nvPr/>
        </p:nvGrpSpPr>
        <p:grpSpPr bwMode="auto">
          <a:xfrm>
            <a:off x="5781675" y="3089672"/>
            <a:ext cx="3163888" cy="2917429"/>
            <a:chOff x="5959521" y="2728287"/>
            <a:chExt cx="3163309" cy="2916099"/>
          </a:xfrm>
        </p:grpSpPr>
        <p:sp>
          <p:nvSpPr>
            <p:cNvPr id="55" name="Connector 54"/>
            <p:cNvSpPr/>
            <p:nvPr/>
          </p:nvSpPr>
          <p:spPr>
            <a:xfrm>
              <a:off x="6578533" y="2728287"/>
              <a:ext cx="1286618" cy="720000"/>
            </a:xfrm>
            <a:prstGeom prst="flowChartConnector">
              <a:avLst/>
            </a:prstGeom>
            <a:solidFill>
              <a:srgbClr val="339933"/>
            </a:solidFill>
            <a:ln>
              <a:noFill/>
            </a:ln>
            <a:effectLst>
              <a:softEdge rad="76200"/>
            </a:effectLst>
          </p:spPr>
          <p:style>
            <a:lnRef idx="1">
              <a:schemeClr val="accent1"/>
            </a:lnRef>
            <a:fillRef idx="3">
              <a:schemeClr val="accent1"/>
            </a:fillRef>
            <a:effectRef idx="2">
              <a:schemeClr val="accent1"/>
            </a:effectRef>
            <a:fontRef idx="minor">
              <a:schemeClr val="lt1"/>
            </a:fontRef>
          </p:style>
          <p:txBody>
            <a:bodyPr/>
            <a:lstStyle/>
            <a:p>
              <a:pPr algn="ctr">
                <a:defRPr/>
              </a:pPr>
              <a:r>
                <a:rPr lang="en-US" sz="1200" b="1" dirty="0" err="1" smtClean="0">
                  <a:solidFill>
                    <a:srgbClr val="000000"/>
                  </a:solidFill>
                </a:rPr>
                <a:t>Concolic</a:t>
              </a:r>
              <a:r>
                <a:rPr lang="en-US" sz="1200" b="1" dirty="0" smtClean="0">
                  <a:solidFill>
                    <a:srgbClr val="000000"/>
                  </a:solidFill>
                </a:rPr>
                <a:t> testing</a:t>
              </a:r>
              <a:endParaRPr lang="en-US" sz="1200" b="1" dirty="0">
                <a:solidFill>
                  <a:srgbClr val="000000"/>
                </a:solidFill>
              </a:endParaRPr>
            </a:p>
            <a:p>
              <a:pPr>
                <a:defRPr/>
              </a:pPr>
              <a:r>
                <a:rPr lang="en-US" sz="1200" dirty="0" smtClean="0">
                  <a:solidFill>
                    <a:srgbClr val="000000"/>
                  </a:solidFill>
                </a:rPr>
                <a:t>   Klee</a:t>
              </a:r>
              <a:endParaRPr lang="en-US" sz="1200" dirty="0">
                <a:solidFill>
                  <a:srgbClr val="000000"/>
                </a:solidFill>
              </a:endParaRPr>
            </a:p>
          </p:txBody>
        </p:sp>
        <p:sp>
          <p:nvSpPr>
            <p:cNvPr id="56" name="Connector 55"/>
            <p:cNvSpPr/>
            <p:nvPr/>
          </p:nvSpPr>
          <p:spPr>
            <a:xfrm>
              <a:off x="7141630" y="3160179"/>
              <a:ext cx="1981200" cy="1521068"/>
            </a:xfrm>
            <a:prstGeom prst="flowChartConnector">
              <a:avLst/>
            </a:prstGeom>
            <a:solidFill>
              <a:srgbClr val="339933"/>
            </a:solidFill>
            <a:ln>
              <a:noFill/>
            </a:ln>
            <a:effectLst>
              <a:softEdge rad="76200"/>
            </a:effectLst>
          </p:spPr>
          <p:style>
            <a:lnRef idx="1">
              <a:schemeClr val="accent1"/>
            </a:lnRef>
            <a:fillRef idx="3">
              <a:schemeClr val="accent1"/>
            </a:fillRef>
            <a:effectRef idx="2">
              <a:schemeClr val="accent1"/>
            </a:effectRef>
            <a:fontRef idx="minor">
              <a:schemeClr val="lt1"/>
            </a:fontRef>
          </p:style>
          <p:txBody>
            <a:bodyPr/>
            <a:lstStyle/>
            <a:p>
              <a:pPr>
                <a:defRPr/>
              </a:pPr>
              <a:r>
                <a:rPr lang="en-US" sz="1200" b="1" dirty="0">
                  <a:solidFill>
                    <a:srgbClr val="000000"/>
                  </a:solidFill>
                </a:rPr>
                <a:t>bounded</a:t>
              </a:r>
            </a:p>
            <a:p>
              <a:pPr algn="ctr">
                <a:defRPr/>
              </a:pPr>
              <a:r>
                <a:rPr lang="en-US" sz="1200" b="1" dirty="0">
                  <a:solidFill>
                    <a:srgbClr val="000000"/>
                  </a:solidFill>
                </a:rPr>
                <a:t> model-checking</a:t>
              </a:r>
            </a:p>
            <a:p>
              <a:pPr marL="171450" indent="-171450">
                <a:buFont typeface="Lucida Grande"/>
                <a:buChar char="-"/>
                <a:defRPr/>
              </a:pPr>
              <a:r>
                <a:rPr lang="en-US" sz="1200" dirty="0">
                  <a:solidFill>
                    <a:srgbClr val="000000"/>
                  </a:solidFill>
                </a:rPr>
                <a:t>BLITZ</a:t>
              </a:r>
            </a:p>
            <a:p>
              <a:pPr marL="171450" indent="-171450">
                <a:buFont typeface="Lucida Grande"/>
                <a:buChar char="-"/>
                <a:defRPr/>
              </a:pPr>
              <a:r>
                <a:rPr lang="en-US" sz="1200" dirty="0">
                  <a:solidFill>
                    <a:srgbClr val="000000"/>
                  </a:solidFill>
                </a:rPr>
                <a:t>CBMC</a:t>
              </a:r>
            </a:p>
            <a:p>
              <a:pPr marL="171450" indent="-171450">
                <a:buFont typeface="Lucida Grande"/>
                <a:buChar char="-"/>
                <a:defRPr/>
              </a:pPr>
              <a:r>
                <a:rPr lang="en-US" sz="1200" dirty="0">
                  <a:solidFill>
                    <a:srgbClr val="000000"/>
                  </a:solidFill>
                </a:rPr>
                <a:t>ESBMC</a:t>
              </a:r>
            </a:p>
            <a:p>
              <a:pPr marL="171450" indent="-171450">
                <a:buFont typeface="Lucida Grande"/>
                <a:buChar char="-"/>
                <a:defRPr/>
              </a:pPr>
              <a:r>
                <a:rPr lang="en-US" sz="1200" dirty="0">
                  <a:solidFill>
                    <a:srgbClr val="000000"/>
                  </a:solidFill>
                </a:rPr>
                <a:t>LLBM</a:t>
              </a:r>
            </a:p>
            <a:p>
              <a:pPr algn="ctr">
                <a:defRPr/>
              </a:pPr>
              <a:endParaRPr lang="en-US" sz="1200" dirty="0">
                <a:solidFill>
                  <a:srgbClr val="000000"/>
                </a:solidFill>
              </a:endParaRPr>
            </a:p>
          </p:txBody>
        </p:sp>
        <p:sp>
          <p:nvSpPr>
            <p:cNvPr id="57" name="Connector 56"/>
            <p:cNvSpPr/>
            <p:nvPr/>
          </p:nvSpPr>
          <p:spPr>
            <a:xfrm>
              <a:off x="5959521" y="4532153"/>
              <a:ext cx="1868122" cy="1112233"/>
            </a:xfrm>
            <a:prstGeom prst="flowChartConnector">
              <a:avLst/>
            </a:prstGeom>
            <a:solidFill>
              <a:srgbClr val="339933"/>
            </a:solidFill>
            <a:ln>
              <a:noFill/>
            </a:ln>
            <a:effectLst>
              <a:softEdge rad="76200"/>
            </a:effectLst>
          </p:spPr>
          <p:style>
            <a:lnRef idx="1">
              <a:schemeClr val="accent1"/>
            </a:lnRef>
            <a:fillRef idx="3">
              <a:schemeClr val="accent1"/>
            </a:fillRef>
            <a:effectRef idx="2">
              <a:schemeClr val="accent1"/>
            </a:effectRef>
            <a:fontRef idx="minor">
              <a:schemeClr val="lt1"/>
            </a:fontRef>
          </p:style>
          <p:txBody>
            <a:bodyPr/>
            <a:lstStyle/>
            <a:p>
              <a:pPr>
                <a:defRPr/>
              </a:pPr>
              <a:r>
                <a:rPr lang="en-US" sz="1200" b="1" dirty="0">
                  <a:solidFill>
                    <a:srgbClr val="000000"/>
                  </a:solidFill>
                </a:rPr>
                <a:t>abstraction</a:t>
              </a:r>
            </a:p>
            <a:p>
              <a:pPr marL="171450" indent="-171450">
                <a:buFont typeface="Lucida Grande"/>
                <a:buChar char="-"/>
                <a:defRPr/>
              </a:pPr>
              <a:r>
                <a:rPr lang="en-US" sz="1200" dirty="0">
                  <a:solidFill>
                    <a:srgbClr val="000000"/>
                  </a:solidFill>
                </a:rPr>
                <a:t>CPA-checker</a:t>
              </a:r>
            </a:p>
            <a:p>
              <a:pPr marL="171450" indent="-171450">
                <a:buFont typeface="Lucida Grande"/>
                <a:buChar char="-"/>
                <a:defRPr/>
              </a:pPr>
              <a:r>
                <a:rPr lang="en-US" sz="1200" dirty="0" err="1">
                  <a:solidFill>
                    <a:srgbClr val="000000"/>
                  </a:solidFill>
                </a:rPr>
                <a:t>Frama</a:t>
              </a:r>
              <a:r>
                <a:rPr lang="en-US" sz="1200" dirty="0">
                  <a:solidFill>
                    <a:srgbClr val="000000"/>
                  </a:solidFill>
                </a:rPr>
                <a:t>-C</a:t>
              </a:r>
            </a:p>
            <a:p>
              <a:pPr marL="171450" indent="-171450">
                <a:buFont typeface="Lucida Grande"/>
                <a:buChar char="-"/>
                <a:defRPr/>
              </a:pPr>
              <a:r>
                <a:rPr lang="en-US" sz="1200" dirty="0">
                  <a:solidFill>
                    <a:srgbClr val="000000"/>
                  </a:solidFill>
                </a:rPr>
                <a:t>SATABS</a:t>
              </a:r>
            </a:p>
          </p:txBody>
        </p:sp>
      </p:grpSp>
      <p:pic>
        <p:nvPicPr>
          <p:cNvPr id="157708" name="Picture 2" descr="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988" y="822325"/>
            <a:ext cx="1584325"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7709" name="Picture 2" descr="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3038" y="3838575"/>
            <a:ext cx="950912"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43358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Performance and Availability</a:t>
            </a:r>
            <a:endParaRPr lang="en-GB" sz="3200" dirty="0"/>
          </a:p>
        </p:txBody>
      </p:sp>
      <p:sp>
        <p:nvSpPr>
          <p:cNvPr id="3" name="Content Placeholder 2"/>
          <p:cNvSpPr>
            <a:spLocks noGrp="1"/>
          </p:cNvSpPr>
          <p:nvPr>
            <p:ph idx="1"/>
          </p:nvPr>
        </p:nvSpPr>
        <p:spPr>
          <a:xfrm>
            <a:off x="228600" y="838200"/>
            <a:ext cx="8915400" cy="5410200"/>
          </a:xfrm>
        </p:spPr>
        <p:txBody>
          <a:bodyPr/>
          <a:lstStyle/>
          <a:p>
            <a:r>
              <a:rPr lang="en-GB" sz="2400" dirty="0" smtClean="0"/>
              <a:t>outperforms native concurrency tools and LR-</a:t>
            </a:r>
            <a:r>
              <a:rPr lang="en-GB" sz="2400" dirty="0" err="1" smtClean="0"/>
              <a:t>CSeq</a:t>
            </a:r>
            <a:endParaRPr lang="en-GB" sz="2400" dirty="0" smtClean="0"/>
          </a:p>
          <a:p>
            <a:endParaRPr lang="en-GB" sz="2600" dirty="0" smtClean="0"/>
          </a:p>
          <a:p>
            <a:endParaRPr lang="en-GB" sz="2600" dirty="0" smtClean="0"/>
          </a:p>
          <a:p>
            <a:endParaRPr lang="en-GB" sz="2600" dirty="0" smtClean="0"/>
          </a:p>
          <a:p>
            <a:endParaRPr lang="en-GB" sz="2600" dirty="0" smtClean="0"/>
          </a:p>
          <a:p>
            <a:pPr>
              <a:buNone/>
            </a:pPr>
            <a:endParaRPr lang="en-GB" sz="2600" dirty="0" smtClean="0"/>
          </a:p>
          <a:p>
            <a:pPr>
              <a:spcBef>
                <a:spcPts val="2400"/>
              </a:spcBef>
              <a:buNone/>
            </a:pPr>
            <a:r>
              <a:rPr lang="en-GB" sz="2000" dirty="0" smtClean="0"/>
              <a:t>	      Lazy-</a:t>
            </a:r>
            <a:r>
              <a:rPr lang="en-GB" sz="2000" dirty="0" err="1" smtClean="0"/>
              <a:t>CSeq</a:t>
            </a:r>
            <a:r>
              <a:rPr lang="en-GB" sz="2000" dirty="0" smtClean="0"/>
              <a:t> </a:t>
            </a:r>
            <a:r>
              <a:rPr lang="en-GB" sz="2000" dirty="0" err="1" smtClean="0"/>
              <a:t>vs</a:t>
            </a:r>
            <a:r>
              <a:rPr lang="en-GB" sz="2000" dirty="0" smtClean="0"/>
              <a:t> CBMC 5.1         Lazy-</a:t>
            </a:r>
            <a:r>
              <a:rPr lang="en-GB" sz="2000" dirty="0" err="1" smtClean="0"/>
              <a:t>CSeq</a:t>
            </a:r>
            <a:r>
              <a:rPr lang="en-GB" sz="2000" dirty="0" smtClean="0"/>
              <a:t> </a:t>
            </a:r>
            <a:r>
              <a:rPr lang="en-GB" sz="2000" dirty="0" err="1" smtClean="0"/>
              <a:t>vs</a:t>
            </a:r>
            <a:r>
              <a:rPr lang="en-GB" sz="2000" dirty="0" smtClean="0"/>
              <a:t> LR-</a:t>
            </a:r>
            <a:r>
              <a:rPr lang="en-GB" sz="2000" dirty="0" err="1" smtClean="0"/>
              <a:t>CSeq</a:t>
            </a:r>
            <a:r>
              <a:rPr lang="en-GB" sz="2000" dirty="0" smtClean="0"/>
              <a:t> (ASE-13)</a:t>
            </a:r>
          </a:p>
          <a:p>
            <a:pPr>
              <a:spcBef>
                <a:spcPts val="2400"/>
              </a:spcBef>
            </a:pPr>
            <a:r>
              <a:rPr lang="en-GB" sz="2400" dirty="0" err="1" smtClean="0"/>
              <a:t>CSeq</a:t>
            </a:r>
            <a:r>
              <a:rPr lang="en-GB" sz="2400" dirty="0" smtClean="0"/>
              <a:t> framework available at </a:t>
            </a:r>
            <a:endParaRPr lang="en-GB" sz="2400" b="1" dirty="0" smtClean="0">
              <a:latin typeface="Courier New" pitchFamily="49" charset="0"/>
              <a:cs typeface="Courier New" pitchFamily="49" charset="0"/>
            </a:endParaRPr>
          </a:p>
          <a:p>
            <a:pPr marL="0" indent="0">
              <a:spcBef>
                <a:spcPts val="600"/>
              </a:spcBef>
              <a:buNone/>
            </a:pPr>
            <a:endParaRPr lang="en-GB" sz="1800" dirty="0" smtClean="0">
              <a:cs typeface="Courier New" pitchFamily="49" charset="0"/>
            </a:endParaRPr>
          </a:p>
          <a:p>
            <a:pPr>
              <a:spcBef>
                <a:spcPts val="600"/>
              </a:spcBef>
            </a:pPr>
            <a:r>
              <a:rPr lang="en-GB" sz="2400" dirty="0">
                <a:cs typeface="Courier New" pitchFamily="49" charset="0"/>
              </a:rPr>
              <a:t>includes Lazy-</a:t>
            </a:r>
            <a:r>
              <a:rPr lang="en-GB" sz="2400" dirty="0" err="1">
                <a:cs typeface="Courier New" pitchFamily="49" charset="0"/>
              </a:rPr>
              <a:t>CSeq</a:t>
            </a:r>
            <a:r>
              <a:rPr lang="en-GB" sz="2400" dirty="0">
                <a:cs typeface="Courier New" pitchFamily="49" charset="0"/>
              </a:rPr>
              <a:t> and other tools</a:t>
            </a:r>
            <a:r>
              <a:rPr lang="en-GB" sz="2400" dirty="0"/>
              <a:t> </a:t>
            </a:r>
            <a:endParaRPr lang="en-GB" sz="2400" dirty="0" smtClean="0">
              <a:cs typeface="Courier New" pitchFamily="49" charset="0"/>
            </a:endParaRPr>
          </a:p>
          <a:p>
            <a:pPr>
              <a:spcBef>
                <a:spcPts val="600"/>
              </a:spcBef>
            </a:pPr>
            <a:r>
              <a:rPr lang="en-GB" sz="2400" dirty="0" smtClean="0">
                <a:cs typeface="Courier New" pitchFamily="49" charset="0"/>
              </a:rPr>
              <a:t>Lazy-</a:t>
            </a:r>
            <a:r>
              <a:rPr lang="en-GB" sz="2400" dirty="0" err="1" smtClean="0">
                <a:cs typeface="Courier New" pitchFamily="49" charset="0"/>
              </a:rPr>
              <a:t>CSeq</a:t>
            </a:r>
            <a:r>
              <a:rPr lang="en-GB" sz="2400" dirty="0" smtClean="0">
                <a:cs typeface="Courier New" pitchFamily="49" charset="0"/>
              </a:rPr>
              <a:t> demo video:</a:t>
            </a:r>
          </a:p>
          <a:p>
            <a:pPr>
              <a:spcBef>
                <a:spcPts val="600"/>
              </a:spcBef>
            </a:pPr>
            <a:endParaRPr lang="en-GB" sz="2600" dirty="0" smtClean="0">
              <a:cs typeface="Courier New" pitchFamily="49" charset="0"/>
            </a:endParaRPr>
          </a:p>
          <a:p>
            <a:pPr lvl="1"/>
            <a:endParaRPr lang="en-GB" dirty="0"/>
          </a:p>
        </p:txBody>
      </p:sp>
      <p:pic>
        <p:nvPicPr>
          <p:cNvPr id="5" name="Picture 2"/>
          <p:cNvPicPr>
            <a:picLocks noChangeAspect="1" noChangeArrowheads="1"/>
          </p:cNvPicPr>
          <p:nvPr/>
        </p:nvPicPr>
        <p:blipFill>
          <a:blip r:embed="rId2" cstate="print"/>
          <a:srcRect/>
          <a:stretch>
            <a:fillRect/>
          </a:stretch>
        </p:blipFill>
        <p:spPr bwMode="auto">
          <a:xfrm>
            <a:off x="457200" y="1295400"/>
            <a:ext cx="3619989" cy="2566901"/>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495800" y="1371600"/>
            <a:ext cx="3657600" cy="2533993"/>
          </a:xfrm>
          <a:prstGeom prst="rect">
            <a:avLst/>
          </a:prstGeom>
          <a:noFill/>
          <a:ln w="9525">
            <a:noFill/>
            <a:miter lim="800000"/>
            <a:headEnd/>
            <a:tailEnd/>
          </a:ln>
        </p:spPr>
      </p:pic>
      <p:pic>
        <p:nvPicPr>
          <p:cNvPr id="7" name="Picture 2" descr="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4200" y="5410200"/>
            <a:ext cx="1798987" cy="10668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p:cNvSpPr>
            <a:spLocks noChangeArrowheads="1"/>
          </p:cNvSpPr>
          <p:nvPr/>
        </p:nvSpPr>
        <p:spPr bwMode="auto">
          <a:xfrm>
            <a:off x="1447800" y="4953000"/>
            <a:ext cx="5448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a:solidFill>
                  <a:srgbClr val="3366FF"/>
                </a:solidFill>
                <a:latin typeface="Courier" charset="0"/>
                <a:cs typeface="Courier" charset="0"/>
              </a:rPr>
              <a:t>http://</a:t>
            </a:r>
            <a:r>
              <a:rPr lang="en-US" dirty="0" err="1">
                <a:solidFill>
                  <a:srgbClr val="3366FF"/>
                </a:solidFill>
                <a:latin typeface="Courier" charset="0"/>
                <a:cs typeface="Courier" charset="0"/>
              </a:rPr>
              <a:t>users.ecs.soton.ac.uk</a:t>
            </a:r>
            <a:r>
              <a:rPr lang="en-US" dirty="0">
                <a:solidFill>
                  <a:srgbClr val="3366FF"/>
                </a:solidFill>
                <a:latin typeface="Courier" charset="0"/>
                <a:cs typeface="Courier" charset="0"/>
              </a:rPr>
              <a:t>/gp4/</a:t>
            </a:r>
            <a:r>
              <a:rPr lang="en-US" dirty="0" err="1">
                <a:solidFill>
                  <a:srgbClr val="3366FF"/>
                </a:solidFill>
                <a:latin typeface="Courier" charset="0"/>
                <a:cs typeface="Courier" charset="0"/>
              </a:rPr>
              <a:t>cseq</a:t>
            </a:r>
            <a:r>
              <a:rPr lang="en-US" dirty="0">
                <a:solidFill>
                  <a:srgbClr val="3366FF"/>
                </a:solidFill>
                <a:latin typeface="Courier" charset="0"/>
                <a:cs typeface="Courier" charset="0"/>
              </a:rPr>
              <a:t>/</a:t>
            </a:r>
          </a:p>
        </p:txBody>
      </p:sp>
      <p:sp>
        <p:nvSpPr>
          <p:cNvPr id="9" name="Rectangle 2"/>
          <p:cNvSpPr>
            <a:spLocks noChangeArrowheads="1"/>
          </p:cNvSpPr>
          <p:nvPr/>
        </p:nvSpPr>
        <p:spPr bwMode="auto">
          <a:xfrm>
            <a:off x="1227589" y="6260068"/>
            <a:ext cx="51732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dirty="0">
                <a:solidFill>
                  <a:srgbClr val="0000FF"/>
                </a:solidFill>
                <a:latin typeface="Courier"/>
                <a:cs typeface="Courier"/>
              </a:rPr>
              <a:t> </a:t>
            </a:r>
            <a:r>
              <a:rPr lang="mr-IN" dirty="0" smtClean="0">
                <a:solidFill>
                  <a:srgbClr val="0000FF"/>
                </a:solidFill>
                <a:latin typeface="Courier"/>
                <a:cs typeface="Courier"/>
              </a:rPr>
              <a:t>…</a:t>
            </a:r>
            <a:r>
              <a:rPr lang="en-GB" dirty="0" smtClean="0">
                <a:solidFill>
                  <a:srgbClr val="0000FF"/>
                </a:solidFill>
                <a:latin typeface="Courier"/>
                <a:cs typeface="Courier"/>
              </a:rPr>
              <a:t>/</a:t>
            </a:r>
            <a:r>
              <a:rPr lang="en-GB" dirty="0">
                <a:solidFill>
                  <a:srgbClr val="0000FF"/>
                </a:solidFill>
                <a:latin typeface="Courier"/>
                <a:cs typeface="Courier"/>
              </a:rPr>
              <a:t>cseq</a:t>
            </a:r>
            <a:r>
              <a:rPr lang="en-GB" dirty="0" smtClean="0">
                <a:solidFill>
                  <a:srgbClr val="0000FF"/>
                </a:solidFill>
                <a:latin typeface="Courier"/>
                <a:cs typeface="Courier"/>
              </a:rPr>
              <a:t>/files</a:t>
            </a:r>
            <a:r>
              <a:rPr lang="en-GB" dirty="0">
                <a:solidFill>
                  <a:srgbClr val="0000FF"/>
                </a:solidFill>
                <a:latin typeface="Courier"/>
                <a:cs typeface="Courier"/>
              </a:rPr>
              <a:t>/lazy-cseq-1.0-</a:t>
            </a:r>
            <a:r>
              <a:rPr lang="en-GB" dirty="0" smtClean="0">
                <a:solidFill>
                  <a:srgbClr val="0000FF"/>
                </a:solidFill>
                <a:latin typeface="Courier"/>
                <a:cs typeface="Courier"/>
              </a:rPr>
              <a:t>demo.mov</a:t>
            </a:r>
            <a:endParaRPr lang="en-GB" dirty="0">
              <a:solidFill>
                <a:srgbClr val="0000FF"/>
              </a:solidFill>
              <a:latin typeface="Courier"/>
              <a:cs typeface="Courier"/>
            </a:endParaRPr>
          </a:p>
        </p:txBody>
      </p:sp>
    </p:spTree>
    <p:extLst>
      <p:ext uri="{BB962C8B-B14F-4D97-AF65-F5344CB8AC3E}">
        <p14:creationId xmlns:p14="http://schemas.microsoft.com/office/powerpoint/2010/main" val="4213851529"/>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SV-COMP concurrency (2014-17) </a:t>
            </a:r>
            <a:endParaRPr lang="en-GB" sz="3200" dirty="0"/>
          </a:p>
        </p:txBody>
      </p:sp>
      <p:pic>
        <p:nvPicPr>
          <p:cNvPr id="5" name="Picture 4" descr="Screen Shot 2018-05-07 at 21.19.2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354205"/>
            <a:ext cx="4425193" cy="2438400"/>
          </a:xfrm>
          <a:prstGeom prst="rect">
            <a:avLst/>
          </a:prstGeom>
        </p:spPr>
      </p:pic>
      <p:sp>
        <p:nvSpPr>
          <p:cNvPr id="6" name="TextBox 5"/>
          <p:cNvSpPr txBox="1"/>
          <p:nvPr/>
        </p:nvSpPr>
        <p:spPr>
          <a:xfrm>
            <a:off x="6477000" y="838200"/>
            <a:ext cx="698178" cy="369332"/>
          </a:xfrm>
          <a:prstGeom prst="rect">
            <a:avLst/>
          </a:prstGeom>
          <a:noFill/>
        </p:spPr>
        <p:txBody>
          <a:bodyPr wrap="none" rtlCol="0">
            <a:spAutoFit/>
          </a:bodyPr>
          <a:lstStyle/>
          <a:p>
            <a:r>
              <a:rPr lang="en-US" dirty="0" smtClean="0"/>
              <a:t>2015</a:t>
            </a:r>
            <a:endParaRPr lang="en-US" dirty="0"/>
          </a:p>
        </p:txBody>
      </p:sp>
      <p:pic>
        <p:nvPicPr>
          <p:cNvPr id="7" name="Picture 6" descr="Screen Shot 2018-05-07 at 21.25.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2585" y="4301991"/>
            <a:ext cx="4388235" cy="2412318"/>
          </a:xfrm>
          <a:prstGeom prst="rect">
            <a:avLst/>
          </a:prstGeom>
        </p:spPr>
      </p:pic>
      <p:sp>
        <p:nvSpPr>
          <p:cNvPr id="8" name="TextBox 7"/>
          <p:cNvSpPr txBox="1"/>
          <p:nvPr/>
        </p:nvSpPr>
        <p:spPr>
          <a:xfrm>
            <a:off x="6553200" y="3886200"/>
            <a:ext cx="698178" cy="369332"/>
          </a:xfrm>
          <a:prstGeom prst="rect">
            <a:avLst/>
          </a:prstGeom>
          <a:noFill/>
        </p:spPr>
        <p:txBody>
          <a:bodyPr wrap="none" rtlCol="0">
            <a:spAutoFit/>
          </a:bodyPr>
          <a:lstStyle/>
          <a:p>
            <a:r>
              <a:rPr lang="en-US" dirty="0" smtClean="0"/>
              <a:t>2017</a:t>
            </a:r>
            <a:endParaRPr lang="en-US" dirty="0"/>
          </a:p>
        </p:txBody>
      </p:sp>
      <p:sp>
        <p:nvSpPr>
          <p:cNvPr id="10" name="TextBox 9"/>
          <p:cNvSpPr txBox="1"/>
          <p:nvPr/>
        </p:nvSpPr>
        <p:spPr>
          <a:xfrm>
            <a:off x="2121222" y="3897868"/>
            <a:ext cx="698178" cy="369332"/>
          </a:xfrm>
          <a:prstGeom prst="rect">
            <a:avLst/>
          </a:prstGeom>
          <a:noFill/>
        </p:spPr>
        <p:txBody>
          <a:bodyPr wrap="none" rtlCol="0">
            <a:spAutoFit/>
          </a:bodyPr>
          <a:lstStyle/>
          <a:p>
            <a:r>
              <a:rPr lang="en-US" dirty="0" smtClean="0"/>
              <a:t>2016</a:t>
            </a:r>
            <a:endParaRPr lang="en-US" dirty="0"/>
          </a:p>
        </p:txBody>
      </p:sp>
      <p:pic>
        <p:nvPicPr>
          <p:cNvPr id="12" name="Picture 11" descr="Screen Shot 2018-05-07 at 21.29.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341594"/>
            <a:ext cx="4725346" cy="2392206"/>
          </a:xfrm>
          <a:prstGeom prst="rect">
            <a:avLst/>
          </a:prstGeom>
        </p:spPr>
      </p:pic>
      <p:sp>
        <p:nvSpPr>
          <p:cNvPr id="13" name="TextBox 12"/>
          <p:cNvSpPr txBox="1"/>
          <p:nvPr/>
        </p:nvSpPr>
        <p:spPr>
          <a:xfrm>
            <a:off x="2133600" y="914400"/>
            <a:ext cx="698178" cy="369332"/>
          </a:xfrm>
          <a:prstGeom prst="rect">
            <a:avLst/>
          </a:prstGeom>
          <a:noFill/>
        </p:spPr>
        <p:txBody>
          <a:bodyPr wrap="none" rtlCol="0">
            <a:spAutoFit/>
          </a:bodyPr>
          <a:lstStyle/>
          <a:p>
            <a:r>
              <a:rPr lang="en-US" dirty="0" smtClean="0"/>
              <a:t>2014</a:t>
            </a:r>
            <a:endParaRPr lang="en-US" dirty="0"/>
          </a:p>
        </p:txBody>
      </p:sp>
      <p:pic>
        <p:nvPicPr>
          <p:cNvPr id="14" name="Picture 13" descr="Screen Shot 2018-05-07 at 21.41.1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899" y="4267200"/>
            <a:ext cx="4550501" cy="2514600"/>
          </a:xfrm>
          <a:prstGeom prst="rect">
            <a:avLst/>
          </a:prstGeom>
        </p:spPr>
      </p:pic>
    </p:spTree>
    <p:extLst>
      <p:ext uri="{BB962C8B-B14F-4D97-AF65-F5344CB8AC3E}">
        <p14:creationId xmlns:p14="http://schemas.microsoft.com/office/powerpoint/2010/main" val="3067341220"/>
      </p:ext>
    </p:extLst>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6" name="Shape 806"/>
          <p:cNvSpPr txBox="1"/>
          <p:nvPr/>
        </p:nvSpPr>
        <p:spPr>
          <a:xfrm>
            <a:off x="609600" y="1008400"/>
            <a:ext cx="7891200" cy="4986000"/>
          </a:xfrm>
          <a:prstGeom prst="rect">
            <a:avLst/>
          </a:prstGeom>
          <a:noFill/>
          <a:ln>
            <a:noFill/>
          </a:ln>
        </p:spPr>
        <p:txBody>
          <a:bodyPr lIns="91425" tIns="45700" rIns="91425" bIns="45700" anchor="t" anchorCtr="0">
            <a:noAutofit/>
          </a:bodyPr>
          <a:lstStyle/>
          <a:p>
            <a:pPr marR="0" lvl="0" algn="l" rtl="0">
              <a:lnSpc>
                <a:spcPct val="150000"/>
              </a:lnSpc>
              <a:spcBef>
                <a:spcPts val="0"/>
              </a:spcBef>
              <a:buNone/>
            </a:pPr>
            <a:endParaRPr sz="2600">
              <a:solidFill>
                <a:schemeClr val="dk1"/>
              </a:solidFill>
            </a:endParaRPr>
          </a:p>
          <a:p>
            <a:pPr marL="457200" marR="0" lvl="0" indent="-393700" algn="l" rtl="0">
              <a:lnSpc>
                <a:spcPct val="150000"/>
              </a:lnSpc>
              <a:spcBef>
                <a:spcPts val="0"/>
              </a:spcBef>
              <a:buClr>
                <a:schemeClr val="dk1"/>
              </a:buClr>
              <a:buSzPct val="100000"/>
              <a:buChar char="●"/>
            </a:pPr>
            <a:r>
              <a:rPr lang="en-GB" sz="2600" i="0" u="none" strike="noStrike" cap="none">
                <a:solidFill>
                  <a:schemeClr val="dk1"/>
                </a:solidFill>
              </a:rPr>
              <a:t>Testing tools fail</a:t>
            </a:r>
          </a:p>
          <a:p>
            <a:pPr marR="0" lvl="0" algn="l" rtl="0">
              <a:lnSpc>
                <a:spcPct val="150000"/>
              </a:lnSpc>
              <a:spcBef>
                <a:spcPts val="0"/>
              </a:spcBef>
              <a:buNone/>
            </a:pPr>
            <a:endParaRPr sz="2600">
              <a:solidFill>
                <a:schemeClr val="dk1"/>
              </a:solidFill>
            </a:endParaRPr>
          </a:p>
          <a:p>
            <a:pPr marL="457200" marR="0" lvl="0" indent="-393700" algn="l" rtl="0">
              <a:lnSpc>
                <a:spcPct val="150000"/>
              </a:lnSpc>
              <a:spcBef>
                <a:spcPts val="0"/>
              </a:spcBef>
              <a:buClr>
                <a:schemeClr val="dk1"/>
              </a:buClr>
              <a:buSzPct val="100000"/>
              <a:buChar char="●"/>
            </a:pPr>
            <a:r>
              <a:rPr lang="en-GB" sz="2600" i="0" u="none" strike="noStrike" cap="none">
                <a:solidFill>
                  <a:schemeClr val="dk1"/>
                </a:solidFill>
              </a:rPr>
              <a:t>Symbolic tools fail/struggle</a:t>
            </a:r>
          </a:p>
        </p:txBody>
      </p:sp>
      <p:sp>
        <p:nvSpPr>
          <p:cNvPr id="807" name="Shape 807"/>
          <p:cNvSpPr txBox="1">
            <a:spLocks noGrp="1"/>
          </p:cNvSpPr>
          <p:nvPr>
            <p:ph type="title"/>
          </p:nvPr>
        </p:nvSpPr>
        <p:spPr>
          <a:xfrm>
            <a:off x="0" y="0"/>
            <a:ext cx="9144000" cy="911600"/>
          </a:xfrm>
          <a:prstGeom prst="rect">
            <a:avLst/>
          </a:prstGeom>
          <a:noFill/>
          <a:ln>
            <a:noFill/>
          </a:ln>
        </p:spPr>
        <p:txBody>
          <a:bodyPr lIns="91425" tIns="45700" rIns="91425" bIns="45700" anchor="ctr" anchorCtr="0">
            <a:noAutofit/>
          </a:bodyPr>
          <a:lstStyle/>
          <a:p>
            <a:pPr marL="0" marR="0" lvl="0" indent="0" rtl="0">
              <a:spcBef>
                <a:spcPts val="0"/>
              </a:spcBef>
              <a:buClr>
                <a:srgbClr val="000000"/>
              </a:buClr>
              <a:buSzPct val="25000"/>
              <a:buFont typeface="Calibri"/>
              <a:buNone/>
            </a:pPr>
            <a:r>
              <a:rPr lang="en-GB" sz="3200" b="1" dirty="0" smtClean="0"/>
              <a:t>  Two </a:t>
            </a:r>
            <a:r>
              <a:rPr lang="en-GB" sz="3200" b="1" dirty="0"/>
              <a:t>“non-trivial” benchmarks </a:t>
            </a:r>
          </a:p>
        </p:txBody>
      </p:sp>
    </p:spTree>
    <p:extLst>
      <p:ext uri="{BB962C8B-B14F-4D97-AF65-F5344CB8AC3E}">
        <p14:creationId xmlns:p14="http://schemas.microsoft.com/office/powerpoint/2010/main" val="1909439619"/>
      </p:ext>
    </p:extLst>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811"/>
        <p:cNvGrpSpPr/>
        <p:nvPr/>
      </p:nvGrpSpPr>
      <p:grpSpPr>
        <a:xfrm>
          <a:off x="0" y="0"/>
          <a:ext cx="0" cy="0"/>
          <a:chOff x="0" y="0"/>
          <a:chExt cx="0" cy="0"/>
        </a:xfrm>
      </p:grpSpPr>
      <p:sp>
        <p:nvSpPr>
          <p:cNvPr id="812" name="Shape 812"/>
          <p:cNvSpPr txBox="1">
            <a:spLocks noGrp="1"/>
          </p:cNvSpPr>
          <p:nvPr>
            <p:ph type="body" idx="1"/>
          </p:nvPr>
        </p:nvSpPr>
        <p:spPr>
          <a:xfrm>
            <a:off x="457200" y="1166000"/>
            <a:ext cx="8229600" cy="5151600"/>
          </a:xfrm>
          <a:prstGeom prst="rect">
            <a:avLst/>
          </a:prstGeom>
          <a:noFill/>
          <a:ln>
            <a:noFill/>
          </a:ln>
        </p:spPr>
        <p:txBody>
          <a:bodyPr lIns="91425" tIns="45700" rIns="91425" bIns="45700" anchor="t" anchorCtr="0">
            <a:noAutofit/>
          </a:bodyPr>
          <a:lstStyle/>
          <a:p>
            <a:pPr marL="0" marR="0" lvl="0" indent="0" algn="l" rtl="0">
              <a:spcBef>
                <a:spcPts val="560"/>
              </a:spcBef>
              <a:spcAft>
                <a:spcPts val="0"/>
              </a:spcAft>
              <a:buClr>
                <a:schemeClr val="dk1"/>
              </a:buClr>
              <a:buSzPct val="25000"/>
              <a:buFont typeface="Arial"/>
              <a:buNone/>
            </a:pPr>
            <a:r>
              <a:rPr lang="en-GB" b="1" i="0" u="none" strike="noStrike" cap="none" dirty="0">
                <a:solidFill>
                  <a:schemeClr val="dk1"/>
                </a:solidFill>
              </a:rPr>
              <a:t>C implementation of </a:t>
            </a:r>
            <a:r>
              <a:rPr lang="en-GB" b="1" i="0" u="none" strike="noStrike" cap="none" dirty="0" err="1">
                <a:solidFill>
                  <a:schemeClr val="dk1"/>
                </a:solidFill>
              </a:rPr>
              <a:t>Hendler</a:t>
            </a:r>
            <a:r>
              <a:rPr lang="en-GB" b="1" i="0" u="none" strike="noStrike" cap="none" dirty="0">
                <a:solidFill>
                  <a:schemeClr val="dk1"/>
                </a:solidFill>
              </a:rPr>
              <a:t> et al.’s </a:t>
            </a:r>
            <a:r>
              <a:rPr lang="en-GB" b="1" i="0" u="none" strike="noStrike" cap="none" dirty="0" err="1">
                <a:solidFill>
                  <a:schemeClr val="dk1"/>
                </a:solidFill>
              </a:rPr>
              <a:t>EliminationStack</a:t>
            </a:r>
            <a:r>
              <a:rPr lang="en-GB" b="1" i="0" u="none" strike="noStrike" cap="none" dirty="0">
                <a:solidFill>
                  <a:schemeClr val="dk1"/>
                </a:solidFill>
              </a:rPr>
              <a:t>, annotated with several assertions to check </a:t>
            </a:r>
            <a:r>
              <a:rPr lang="en-GB" b="1" i="0" u="none" strike="noStrike" cap="none" dirty="0" err="1">
                <a:solidFill>
                  <a:schemeClr val="dk1"/>
                </a:solidFill>
              </a:rPr>
              <a:t>linearizability</a:t>
            </a:r>
            <a:endParaRPr lang="en-GB" b="1" i="0" u="none" strike="noStrike" cap="none" dirty="0">
              <a:solidFill>
                <a:schemeClr val="dk1"/>
              </a:solidFill>
            </a:endParaRPr>
          </a:p>
          <a:p>
            <a:pPr marL="0" marR="0" lvl="0" indent="0" algn="l" rtl="0">
              <a:spcBef>
                <a:spcPts val="640"/>
              </a:spcBef>
              <a:spcAft>
                <a:spcPts val="0"/>
              </a:spcAft>
              <a:buClr>
                <a:schemeClr val="dk1"/>
              </a:buClr>
              <a:buSzPct val="25000"/>
              <a:buFont typeface="Arial"/>
              <a:buNone/>
            </a:pPr>
            <a:r>
              <a:rPr lang="en-GB" sz="2000" i="0" u="none" strike="noStrike" cap="none" dirty="0">
                <a:solidFill>
                  <a:srgbClr val="0000FF"/>
                </a:solidFill>
              </a:rPr>
              <a:t>     		</a:t>
            </a:r>
            <a:r>
              <a:rPr lang="en-GB" sz="2000" i="0" u="none" strike="noStrike" cap="none" dirty="0" smtClean="0">
                <a:solidFill>
                  <a:srgbClr val="0000FF"/>
                </a:solidFill>
              </a:rPr>
              <a:t>               [</a:t>
            </a:r>
            <a:r>
              <a:rPr lang="en-GB" sz="2000" i="0" u="none" strike="noStrike" cap="none" dirty="0" err="1">
                <a:solidFill>
                  <a:srgbClr val="0000FF"/>
                </a:solidFill>
              </a:rPr>
              <a:t>Bouajjani</a:t>
            </a:r>
            <a:r>
              <a:rPr lang="en-GB" sz="2000" i="0" u="none" strike="noStrike" cap="none" dirty="0">
                <a:solidFill>
                  <a:srgbClr val="0000FF"/>
                </a:solidFill>
              </a:rPr>
              <a:t>, </a:t>
            </a:r>
            <a:r>
              <a:rPr lang="en-GB" sz="2000" i="0" u="none" strike="noStrike" cap="none" dirty="0" err="1">
                <a:solidFill>
                  <a:srgbClr val="0000FF"/>
                </a:solidFill>
              </a:rPr>
              <a:t>Emmi</a:t>
            </a:r>
            <a:r>
              <a:rPr lang="en-GB" sz="2000" i="0" u="none" strike="noStrike" cap="none" dirty="0">
                <a:solidFill>
                  <a:srgbClr val="0000FF"/>
                </a:solidFill>
              </a:rPr>
              <a:t>, </a:t>
            </a:r>
            <a:r>
              <a:rPr lang="en-GB" sz="2000" i="0" u="none" strike="noStrike" cap="none" dirty="0" err="1">
                <a:solidFill>
                  <a:srgbClr val="0000FF"/>
                </a:solidFill>
              </a:rPr>
              <a:t>Enea</a:t>
            </a:r>
            <a:r>
              <a:rPr lang="en-GB" sz="2000" i="0" u="none" strike="noStrike" cap="none" dirty="0">
                <a:solidFill>
                  <a:srgbClr val="0000FF"/>
                </a:solidFill>
              </a:rPr>
              <a:t>, </a:t>
            </a:r>
            <a:r>
              <a:rPr lang="en-GB" sz="2000" i="0" u="none" strike="noStrike" cap="none" dirty="0" err="1">
                <a:solidFill>
                  <a:srgbClr val="0000FF"/>
                </a:solidFill>
              </a:rPr>
              <a:t>Hamza</a:t>
            </a:r>
            <a:r>
              <a:rPr lang="en-GB" sz="2000" i="0" u="none" strike="noStrike" cap="none" dirty="0">
                <a:solidFill>
                  <a:srgbClr val="0000FF"/>
                </a:solidFill>
              </a:rPr>
              <a:t>, POPL’15]</a:t>
            </a:r>
          </a:p>
          <a:p>
            <a:pPr marL="0" marR="0" lvl="0" indent="0" algn="l" rtl="0">
              <a:spcBef>
                <a:spcPts val="560"/>
              </a:spcBef>
              <a:spcAft>
                <a:spcPts val="0"/>
              </a:spcAft>
              <a:buClr>
                <a:srgbClr val="FF0000"/>
              </a:buClr>
              <a:buSzPct val="25000"/>
              <a:buFont typeface="Arial"/>
              <a:buNone/>
            </a:pPr>
            <a:endParaRPr lang="en-GB" i="0" u="none" strike="noStrike" cap="none" dirty="0" smtClean="0">
              <a:solidFill>
                <a:srgbClr val="FF0000"/>
              </a:solidFill>
            </a:endParaRPr>
          </a:p>
          <a:p>
            <a:pPr marL="0" marR="0" lvl="0" indent="0" algn="l" rtl="0">
              <a:spcBef>
                <a:spcPts val="560"/>
              </a:spcBef>
              <a:spcAft>
                <a:spcPts val="0"/>
              </a:spcAft>
              <a:buClr>
                <a:srgbClr val="FF0000"/>
              </a:buClr>
              <a:buSzPct val="25000"/>
              <a:buFont typeface="Arial"/>
              <a:buNone/>
            </a:pPr>
            <a:r>
              <a:rPr lang="en-GB" i="0" u="none" strike="noStrike" cap="none" dirty="0" smtClean="0">
                <a:solidFill>
                  <a:srgbClr val="FF0000"/>
                </a:solidFill>
              </a:rPr>
              <a:t>BUG</a:t>
            </a:r>
            <a:endParaRPr lang="en-GB" i="0" u="none" strike="noStrike" cap="none" dirty="0">
              <a:solidFill>
                <a:srgbClr val="FF0000"/>
              </a:solidFill>
            </a:endParaRPr>
          </a:p>
          <a:p>
            <a:pPr marL="342900" marR="0" lvl="0" indent="-317500" algn="l" rtl="0">
              <a:spcBef>
                <a:spcPts val="560"/>
              </a:spcBef>
              <a:spcAft>
                <a:spcPts val="0"/>
              </a:spcAft>
              <a:buClr>
                <a:schemeClr val="dk1"/>
              </a:buClr>
              <a:buSzPct val="100000"/>
              <a:buFont typeface="Arial"/>
              <a:buChar char="•"/>
            </a:pPr>
            <a:r>
              <a:rPr lang="en-GB" i="0" u="none" strike="noStrike" cap="none" dirty="0">
                <a:solidFill>
                  <a:schemeClr val="dk1"/>
                </a:solidFill>
              </a:rPr>
              <a:t>ABA problem: requires 7 threads to get exposed</a:t>
            </a:r>
          </a:p>
          <a:p>
            <a:pPr marL="342900" marR="0" lvl="0" indent="-317500" algn="l" rtl="0">
              <a:spcBef>
                <a:spcPts val="560"/>
              </a:spcBef>
              <a:spcAft>
                <a:spcPts val="0"/>
              </a:spcAft>
              <a:buClr>
                <a:schemeClr val="dk1"/>
              </a:buClr>
              <a:buSzPct val="100000"/>
              <a:buFont typeface="Arial"/>
              <a:buChar char="•"/>
            </a:pPr>
            <a:r>
              <a:rPr lang="en-GB" i="0" u="none" strike="noStrike" cap="none" dirty="0">
                <a:solidFill>
                  <a:schemeClr val="dk1"/>
                </a:solidFill>
              </a:rPr>
              <a:t>AFAWK, only Lazy-</a:t>
            </a:r>
            <a:r>
              <a:rPr lang="en-GB" i="0" u="none" strike="noStrike" cap="none" dirty="0" err="1">
                <a:solidFill>
                  <a:schemeClr val="dk1"/>
                </a:solidFill>
              </a:rPr>
              <a:t>CSeq</a:t>
            </a:r>
            <a:r>
              <a:rPr lang="en-GB" i="0" u="none" strike="noStrike" cap="none" dirty="0">
                <a:solidFill>
                  <a:schemeClr val="dk1"/>
                </a:solidFill>
              </a:rPr>
              <a:t> can find a bug</a:t>
            </a:r>
          </a:p>
          <a:p>
            <a:pPr marL="457200" marR="0" lvl="0" indent="0" algn="l" rtl="0">
              <a:spcBef>
                <a:spcPts val="480"/>
              </a:spcBef>
              <a:spcAft>
                <a:spcPts val="0"/>
              </a:spcAft>
              <a:buNone/>
            </a:pPr>
            <a:r>
              <a:rPr lang="en-GB" dirty="0"/>
              <a:t>in</a:t>
            </a:r>
            <a:r>
              <a:rPr lang="en-GB" sz="2400" i="0" u="none" strike="noStrike" cap="none" dirty="0">
                <a:solidFill>
                  <a:schemeClr val="dk1"/>
                </a:solidFill>
              </a:rPr>
              <a:t>   </a:t>
            </a:r>
            <a:r>
              <a:rPr lang="en-GB" sz="2400" i="0" u="none" strike="noStrike" cap="none" dirty="0">
                <a:solidFill>
                  <a:srgbClr val="FF0000"/>
                </a:solidFill>
              </a:rPr>
              <a:t>~13h    &amp;    6.5 GB</a:t>
            </a:r>
          </a:p>
          <a:p>
            <a:pPr marL="342900" marR="0" lvl="0" indent="-342900" algn="l" rtl="0">
              <a:spcBef>
                <a:spcPts val="640"/>
              </a:spcBef>
              <a:buClr>
                <a:schemeClr val="dk1"/>
              </a:buClr>
              <a:buSzPct val="133333"/>
              <a:buFont typeface="Arial"/>
              <a:buNone/>
            </a:pPr>
            <a:endParaRPr i="0" u="none" strike="noStrike" cap="none" dirty="0">
              <a:solidFill>
                <a:schemeClr val="dk1"/>
              </a:solidFill>
            </a:endParaRPr>
          </a:p>
        </p:txBody>
      </p:sp>
      <p:sp>
        <p:nvSpPr>
          <p:cNvPr id="813" name="Shape 813"/>
          <p:cNvSpPr txBox="1">
            <a:spLocks noGrp="1"/>
          </p:cNvSpPr>
          <p:nvPr>
            <p:ph type="title"/>
          </p:nvPr>
        </p:nvSpPr>
        <p:spPr>
          <a:xfrm>
            <a:off x="0" y="0"/>
            <a:ext cx="9144000" cy="911600"/>
          </a:xfrm>
          <a:prstGeom prst="rect">
            <a:avLst/>
          </a:prstGeom>
          <a:noFill/>
          <a:ln>
            <a:noFill/>
          </a:ln>
        </p:spPr>
        <p:txBody>
          <a:bodyPr lIns="91425" tIns="45700" rIns="91425" bIns="45700" anchor="ctr" anchorCtr="0">
            <a:noAutofit/>
          </a:bodyPr>
          <a:lstStyle/>
          <a:p>
            <a:pPr marL="0" marR="0" lvl="0" indent="0" rtl="0">
              <a:spcBef>
                <a:spcPts val="0"/>
              </a:spcBef>
              <a:buClr>
                <a:srgbClr val="000000"/>
              </a:buClr>
              <a:buSzPct val="25000"/>
              <a:buFont typeface="Calibri"/>
              <a:buNone/>
            </a:pPr>
            <a:r>
              <a:rPr lang="en-GB" sz="3200" b="1" dirty="0" smtClean="0">
                <a:latin typeface="Lemon"/>
                <a:ea typeface="Lemon"/>
                <a:cs typeface="Lemon"/>
                <a:sym typeface="Lemon"/>
              </a:rPr>
              <a:t>  elimination stack</a:t>
            </a:r>
            <a:endParaRPr lang="en-GB" sz="3200" b="1" dirty="0"/>
          </a:p>
        </p:txBody>
      </p:sp>
    </p:spTree>
    <p:extLst>
      <p:ext uri="{BB962C8B-B14F-4D97-AF65-F5344CB8AC3E}">
        <p14:creationId xmlns:p14="http://schemas.microsoft.com/office/powerpoint/2010/main" val="3451620393"/>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818"/>
        <p:cNvGrpSpPr/>
        <p:nvPr/>
      </p:nvGrpSpPr>
      <p:grpSpPr>
        <a:xfrm>
          <a:off x="0" y="0"/>
          <a:ext cx="0" cy="0"/>
          <a:chOff x="0" y="0"/>
          <a:chExt cx="0" cy="0"/>
        </a:xfrm>
      </p:grpSpPr>
      <p:pic>
        <p:nvPicPr>
          <p:cNvPr id="819" name="Shape 819" descr="Screen Shot 2016-11-18 at 23.20.08.png"/>
          <p:cNvPicPr preferRelativeResize="0"/>
          <p:nvPr/>
        </p:nvPicPr>
        <p:blipFill rotWithShape="1">
          <a:blip r:embed="rId3">
            <a:alphaModFix/>
          </a:blip>
          <a:srcRect/>
          <a:stretch/>
        </p:blipFill>
        <p:spPr>
          <a:xfrm>
            <a:off x="221534" y="979239"/>
            <a:ext cx="4188600" cy="5440400"/>
          </a:xfrm>
          <a:prstGeom prst="rect">
            <a:avLst/>
          </a:prstGeom>
          <a:noFill/>
          <a:ln>
            <a:noFill/>
          </a:ln>
        </p:spPr>
      </p:pic>
      <p:pic>
        <p:nvPicPr>
          <p:cNvPr id="820" name="Shape 820" descr="Screen Shot 2016-11-18 at 23.20.30.png"/>
          <p:cNvPicPr preferRelativeResize="0"/>
          <p:nvPr/>
        </p:nvPicPr>
        <p:blipFill rotWithShape="1">
          <a:blip r:embed="rId4">
            <a:alphaModFix/>
          </a:blip>
          <a:srcRect/>
          <a:stretch/>
        </p:blipFill>
        <p:spPr>
          <a:xfrm>
            <a:off x="4576132" y="1112837"/>
            <a:ext cx="4110600" cy="4928800"/>
          </a:xfrm>
          <a:prstGeom prst="rect">
            <a:avLst/>
          </a:prstGeom>
          <a:noFill/>
          <a:ln>
            <a:noFill/>
          </a:ln>
        </p:spPr>
      </p:pic>
      <p:sp>
        <p:nvSpPr>
          <p:cNvPr id="821" name="Shape 821"/>
          <p:cNvSpPr txBox="1"/>
          <p:nvPr/>
        </p:nvSpPr>
        <p:spPr>
          <a:xfrm>
            <a:off x="2459725" y="6143233"/>
            <a:ext cx="3442500" cy="563600"/>
          </a:xfrm>
          <a:prstGeom prst="rect">
            <a:avLst/>
          </a:prstGeom>
          <a:noFill/>
          <a:ln>
            <a:noFill/>
          </a:ln>
        </p:spPr>
        <p:txBody>
          <a:bodyPr lIns="91425" tIns="91425" rIns="91425" bIns="91425" anchor="t" anchorCtr="0">
            <a:noAutofit/>
          </a:bodyPr>
          <a:lstStyle/>
          <a:p>
            <a:pPr lvl="0" algn="ctr" rtl="0">
              <a:spcBef>
                <a:spcPts val="0"/>
              </a:spcBef>
              <a:buNone/>
            </a:pPr>
            <a:r>
              <a:rPr lang="en-GB" sz="2000" b="1"/>
              <a:t>only &lt;100 LOC!</a:t>
            </a:r>
          </a:p>
        </p:txBody>
      </p:sp>
      <p:sp>
        <p:nvSpPr>
          <p:cNvPr id="822" name="Shape 822"/>
          <p:cNvSpPr txBox="1">
            <a:spLocks noGrp="1"/>
          </p:cNvSpPr>
          <p:nvPr>
            <p:ph type="title"/>
          </p:nvPr>
        </p:nvSpPr>
        <p:spPr>
          <a:xfrm>
            <a:off x="0" y="0"/>
            <a:ext cx="9144000" cy="911600"/>
          </a:xfrm>
          <a:prstGeom prst="rect">
            <a:avLst/>
          </a:prstGeom>
          <a:noFill/>
          <a:ln>
            <a:noFill/>
          </a:ln>
        </p:spPr>
        <p:txBody>
          <a:bodyPr lIns="91425" tIns="45700" rIns="91425" bIns="45700" anchor="ctr" anchorCtr="0">
            <a:noAutofit/>
          </a:bodyPr>
          <a:lstStyle/>
          <a:p>
            <a:pPr marL="0" marR="0" lvl="0" indent="0" rtl="0">
              <a:spcBef>
                <a:spcPts val="0"/>
              </a:spcBef>
              <a:buClr>
                <a:srgbClr val="000000"/>
              </a:buClr>
              <a:buSzPct val="25000"/>
              <a:buFont typeface="Calibri"/>
              <a:buNone/>
            </a:pPr>
            <a:r>
              <a:rPr lang="en-GB" sz="3200" b="1" dirty="0" smtClean="0">
                <a:latin typeface="Lemon"/>
                <a:ea typeface="Lemon"/>
                <a:cs typeface="Lemon"/>
                <a:sym typeface="Lemon"/>
              </a:rPr>
              <a:t>  </a:t>
            </a:r>
            <a:r>
              <a:rPr lang="en-GB" sz="3200" b="1" dirty="0" err="1" smtClean="0">
                <a:latin typeface="Lemon"/>
                <a:ea typeface="Lemon"/>
                <a:cs typeface="Lemon"/>
                <a:sym typeface="Lemon"/>
              </a:rPr>
              <a:t>safestack</a:t>
            </a:r>
            <a:r>
              <a:rPr lang="en-GB" sz="3200" b="1" dirty="0"/>
              <a:t>: lock-</a:t>
            </a:r>
            <a:r>
              <a:rPr lang="en-GB" sz="3200" b="1" dirty="0" smtClean="0"/>
              <a:t>free data structure</a:t>
            </a:r>
            <a:endParaRPr lang="en-GB" sz="3200" b="1" dirty="0"/>
          </a:p>
        </p:txBody>
      </p:sp>
    </p:spTree>
    <p:extLst>
      <p:ext uri="{BB962C8B-B14F-4D97-AF65-F5344CB8AC3E}">
        <p14:creationId xmlns:p14="http://schemas.microsoft.com/office/powerpoint/2010/main" val="3939847343"/>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pic>
        <p:nvPicPr>
          <p:cNvPr id="827" name="Shape 827" descr="Screen Shot 2016-11-18 at 22.46.51.png"/>
          <p:cNvPicPr preferRelativeResize="0"/>
          <p:nvPr/>
        </p:nvPicPr>
        <p:blipFill rotWithShape="1">
          <a:blip r:embed="rId3">
            <a:alphaModFix/>
          </a:blip>
          <a:srcRect/>
          <a:stretch/>
        </p:blipFill>
        <p:spPr>
          <a:xfrm>
            <a:off x="0" y="1086728"/>
            <a:ext cx="9144000" cy="5091600"/>
          </a:xfrm>
          <a:prstGeom prst="rect">
            <a:avLst/>
          </a:prstGeom>
          <a:noFill/>
          <a:ln>
            <a:noFill/>
          </a:ln>
        </p:spPr>
      </p:pic>
      <p:sp>
        <p:nvSpPr>
          <p:cNvPr id="828" name="Shape 828"/>
          <p:cNvSpPr txBox="1"/>
          <p:nvPr/>
        </p:nvSpPr>
        <p:spPr>
          <a:xfrm>
            <a:off x="636575" y="6271200"/>
            <a:ext cx="7395300" cy="5004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GB" sz="1800">
                <a:solidFill>
                  <a:srgbClr val="FF0000"/>
                </a:solidFill>
              </a:rPr>
              <a:t>Lazy-CSeq takes ~7 hours to find the bug. Other approaches fail …</a:t>
            </a:r>
          </a:p>
        </p:txBody>
      </p:sp>
      <p:sp>
        <p:nvSpPr>
          <p:cNvPr id="6" name="Shape 822"/>
          <p:cNvSpPr txBox="1">
            <a:spLocks noGrp="1"/>
          </p:cNvSpPr>
          <p:nvPr>
            <p:ph type="title"/>
          </p:nvPr>
        </p:nvSpPr>
        <p:spPr>
          <a:xfrm>
            <a:off x="0" y="0"/>
            <a:ext cx="9144000" cy="911600"/>
          </a:xfrm>
          <a:prstGeom prst="rect">
            <a:avLst/>
          </a:prstGeom>
          <a:noFill/>
          <a:ln>
            <a:noFill/>
          </a:ln>
        </p:spPr>
        <p:txBody>
          <a:bodyPr lIns="91425" tIns="45700" rIns="91425" bIns="45700" anchor="ctr" anchorCtr="0">
            <a:noAutofit/>
          </a:bodyPr>
          <a:lstStyle/>
          <a:p>
            <a:pPr marL="0" marR="0" lvl="0" indent="0" rtl="0">
              <a:spcBef>
                <a:spcPts val="0"/>
              </a:spcBef>
              <a:buClr>
                <a:srgbClr val="000000"/>
              </a:buClr>
              <a:buSzPct val="25000"/>
              <a:buFont typeface="Calibri"/>
              <a:buNone/>
            </a:pPr>
            <a:r>
              <a:rPr lang="en-GB" sz="3200" b="1" dirty="0" smtClean="0">
                <a:latin typeface="Lemon"/>
                <a:ea typeface="Lemon"/>
                <a:cs typeface="Lemon"/>
                <a:sym typeface="Lemon"/>
              </a:rPr>
              <a:t>  </a:t>
            </a:r>
            <a:r>
              <a:rPr lang="en-GB" sz="3200" b="1" dirty="0" err="1" smtClean="0">
                <a:latin typeface="Lemon"/>
                <a:ea typeface="Lemon"/>
                <a:cs typeface="Lemon"/>
                <a:sym typeface="Lemon"/>
              </a:rPr>
              <a:t>safestack</a:t>
            </a:r>
            <a:r>
              <a:rPr lang="en-GB" sz="3200" b="1" dirty="0"/>
              <a:t>: lock-</a:t>
            </a:r>
            <a:r>
              <a:rPr lang="en-GB" sz="3200" b="1" dirty="0" smtClean="0"/>
              <a:t>free data structure</a:t>
            </a:r>
            <a:endParaRPr lang="en-GB" sz="3200" b="1" dirty="0"/>
          </a:p>
        </p:txBody>
      </p:sp>
    </p:spTree>
    <p:extLst>
      <p:ext uri="{BB962C8B-B14F-4D97-AF65-F5344CB8AC3E}">
        <p14:creationId xmlns:p14="http://schemas.microsoft.com/office/powerpoint/2010/main" val="367693402"/>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pic>
        <p:nvPicPr>
          <p:cNvPr id="11" name="Picture 10" descr="1_vy360LQjvY4om3nsV8fdEA.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1066800"/>
            <a:ext cx="3115733" cy="1752600"/>
          </a:xfrm>
          <a:prstGeom prst="rect">
            <a:avLst/>
          </a:prstGeom>
        </p:spPr>
      </p:pic>
      <p:pic>
        <p:nvPicPr>
          <p:cNvPr id="4" name="Picture 3" descr="images (21).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495300"/>
            <a:ext cx="4406900" cy="2932592"/>
          </a:xfrm>
          <a:prstGeom prst="rect">
            <a:avLst/>
          </a:prstGeom>
        </p:spPr>
      </p:pic>
      <p:sp>
        <p:nvSpPr>
          <p:cNvPr id="6" name="Shape 822"/>
          <p:cNvSpPr txBox="1">
            <a:spLocks noGrp="1"/>
          </p:cNvSpPr>
          <p:nvPr>
            <p:ph type="title"/>
          </p:nvPr>
        </p:nvSpPr>
        <p:spPr>
          <a:xfrm>
            <a:off x="0" y="0"/>
            <a:ext cx="9144000" cy="911600"/>
          </a:xfrm>
          <a:prstGeom prst="rect">
            <a:avLst/>
          </a:prstGeom>
          <a:noFill/>
          <a:ln>
            <a:noFill/>
          </a:ln>
        </p:spPr>
        <p:txBody>
          <a:bodyPr lIns="91425" tIns="45700" rIns="91425" bIns="45700" anchor="ctr" anchorCtr="0">
            <a:noAutofit/>
          </a:bodyPr>
          <a:lstStyle/>
          <a:p>
            <a:pPr lvl="0">
              <a:spcBef>
                <a:spcPts val="0"/>
              </a:spcBef>
              <a:buClr>
                <a:srgbClr val="000000"/>
              </a:buClr>
              <a:buSzPct val="25000"/>
            </a:pPr>
            <a:r>
              <a:rPr lang="en-GB" sz="3200" b="1" dirty="0" smtClean="0">
                <a:latin typeface="Lemon"/>
                <a:ea typeface="Lemon"/>
                <a:cs typeface="Lemon"/>
                <a:sym typeface="Lemon"/>
              </a:rPr>
              <a:t>  </a:t>
            </a:r>
            <a:r>
              <a:rPr lang="en-GB" sz="3200" dirty="0">
                <a:latin typeface="Lemon"/>
                <a:ea typeface="Lemon"/>
                <a:cs typeface="Lemon"/>
                <a:sym typeface="Lemon"/>
              </a:rPr>
              <a:t> Where are we?</a:t>
            </a:r>
            <a:endParaRPr lang="en-GB" sz="3200" b="1" dirty="0"/>
          </a:p>
        </p:txBody>
      </p:sp>
      <p:pic>
        <p:nvPicPr>
          <p:cNvPr id="3" name="Picture 2" descr="images (22).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900" y="3581400"/>
            <a:ext cx="3492500" cy="2552700"/>
          </a:xfrm>
          <a:prstGeom prst="rect">
            <a:avLst/>
          </a:prstGeom>
        </p:spPr>
      </p:pic>
      <p:sp>
        <p:nvSpPr>
          <p:cNvPr id="5" name="TextBox 4"/>
          <p:cNvSpPr txBox="1"/>
          <p:nvPr/>
        </p:nvSpPr>
        <p:spPr>
          <a:xfrm>
            <a:off x="1143000" y="5193268"/>
            <a:ext cx="1434758" cy="523220"/>
          </a:xfrm>
          <a:prstGeom prst="rect">
            <a:avLst/>
          </a:prstGeom>
          <a:noFill/>
        </p:spPr>
        <p:txBody>
          <a:bodyPr wrap="none" rtlCol="0">
            <a:spAutoFit/>
          </a:bodyPr>
          <a:lstStyle/>
          <a:p>
            <a:r>
              <a:rPr lang="en-US" sz="2800" b="1" dirty="0" smtClean="0">
                <a:solidFill>
                  <a:srgbClr val="FF0000"/>
                </a:solidFill>
              </a:rPr>
              <a:t>Testing</a:t>
            </a:r>
            <a:endParaRPr lang="en-US" sz="2800" b="1" dirty="0">
              <a:solidFill>
                <a:srgbClr val="FF0000"/>
              </a:solidFill>
            </a:endParaRPr>
          </a:p>
        </p:txBody>
      </p:sp>
      <p:sp>
        <p:nvSpPr>
          <p:cNvPr id="7" name="TextBox 6"/>
          <p:cNvSpPr txBox="1"/>
          <p:nvPr/>
        </p:nvSpPr>
        <p:spPr>
          <a:xfrm>
            <a:off x="533400" y="1320224"/>
            <a:ext cx="1600199" cy="523220"/>
          </a:xfrm>
          <a:prstGeom prst="rect">
            <a:avLst/>
          </a:prstGeom>
          <a:noFill/>
        </p:spPr>
        <p:txBody>
          <a:bodyPr wrap="square" rtlCol="0">
            <a:spAutoFit/>
          </a:bodyPr>
          <a:lstStyle/>
          <a:p>
            <a:r>
              <a:rPr lang="en-US" sz="2800" b="1" dirty="0" smtClean="0">
                <a:solidFill>
                  <a:srgbClr val="FF0000"/>
                </a:solidFill>
              </a:rPr>
              <a:t>BMC</a:t>
            </a:r>
            <a:endParaRPr lang="en-US" b="1" dirty="0">
              <a:solidFill>
                <a:srgbClr val="FF0000"/>
              </a:solidFill>
            </a:endParaRPr>
          </a:p>
        </p:txBody>
      </p:sp>
      <p:sp>
        <p:nvSpPr>
          <p:cNvPr id="8" name="TextBox 7"/>
          <p:cNvSpPr txBox="1"/>
          <p:nvPr/>
        </p:nvSpPr>
        <p:spPr>
          <a:xfrm>
            <a:off x="6400800" y="647700"/>
            <a:ext cx="1487757" cy="461665"/>
          </a:xfrm>
          <a:prstGeom prst="rect">
            <a:avLst/>
          </a:prstGeom>
          <a:noFill/>
        </p:spPr>
        <p:txBody>
          <a:bodyPr wrap="none" rtlCol="0">
            <a:spAutoFit/>
          </a:bodyPr>
          <a:lstStyle/>
          <a:p>
            <a:r>
              <a:rPr lang="en-US" sz="2400" b="1" dirty="0" smtClean="0">
                <a:solidFill>
                  <a:srgbClr val="FF0000"/>
                </a:solidFill>
              </a:rPr>
              <a:t>Dream </a:t>
            </a:r>
            <a:r>
              <a:rPr lang="en-US" sz="2400" b="1" dirty="0" smtClean="0">
                <a:solidFill>
                  <a:srgbClr val="FF0000"/>
                </a:solidFill>
                <a:sym typeface="Wingdings"/>
              </a:rPr>
              <a:t></a:t>
            </a:r>
            <a:endParaRPr lang="en-US" sz="2400" b="1" dirty="0">
              <a:solidFill>
                <a:srgbClr val="FF0000"/>
              </a:solidFill>
            </a:endParaRPr>
          </a:p>
        </p:txBody>
      </p:sp>
    </p:spTree>
    <p:extLst>
      <p:ext uri="{BB962C8B-B14F-4D97-AF65-F5344CB8AC3E}">
        <p14:creationId xmlns:p14="http://schemas.microsoft.com/office/powerpoint/2010/main" val="2061332564"/>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Content Placeholder 2"/>
          <p:cNvSpPr>
            <a:spLocks noGrp="1"/>
          </p:cNvSpPr>
          <p:nvPr>
            <p:ph idx="1"/>
          </p:nvPr>
        </p:nvSpPr>
        <p:spPr>
          <a:xfrm>
            <a:off x="0" y="3657600"/>
            <a:ext cx="9144000" cy="2527300"/>
          </a:xfrm>
          <a:solidFill>
            <a:schemeClr val="tx1"/>
          </a:solidFill>
        </p:spPr>
        <p:txBody>
          <a:bodyPr/>
          <a:lstStyle/>
          <a:p>
            <a:pPr marL="457200" lvl="1" indent="0" algn="ctr">
              <a:buFont typeface="Arial" charset="0"/>
              <a:buNone/>
            </a:pPr>
            <a:endParaRPr lang="en-GB" sz="4400" b="1" dirty="0">
              <a:solidFill>
                <a:srgbClr val="FFFFFF"/>
              </a:solidFill>
              <a:latin typeface="Calibri" charset="0"/>
              <a:ea typeface="MS PGothic" charset="0"/>
            </a:endParaRPr>
          </a:p>
          <a:p>
            <a:pPr marL="457200" lvl="1" indent="0" algn="ctr">
              <a:buFont typeface="Arial" charset="0"/>
              <a:buNone/>
            </a:pPr>
            <a:r>
              <a:rPr lang="en-GB" sz="4400" b="1" dirty="0" smtClean="0">
                <a:solidFill>
                  <a:srgbClr val="FFFFFF"/>
                </a:solidFill>
                <a:latin typeface="Calibri" charset="0"/>
                <a:ea typeface="MS PGothic" charset="0"/>
              </a:rPr>
              <a:t>VERISMART approach</a:t>
            </a:r>
          </a:p>
          <a:p>
            <a:pPr marL="457200" lvl="1" indent="0" algn="ctr">
              <a:buFont typeface="Arial" charset="0"/>
              <a:buNone/>
            </a:pPr>
            <a:r>
              <a:rPr lang="en-GB" sz="2400" b="1" dirty="0">
                <a:solidFill>
                  <a:srgbClr val="0000FF"/>
                </a:solidFill>
                <a:latin typeface="Calibri" charset="0"/>
                <a:ea typeface="MS PGothic" charset="0"/>
              </a:rPr>
              <a:t>[Nguyen, </a:t>
            </a:r>
            <a:r>
              <a:rPr lang="en-GB" sz="2400" b="1" dirty="0" err="1">
                <a:solidFill>
                  <a:srgbClr val="0000FF"/>
                </a:solidFill>
                <a:latin typeface="Calibri" charset="0"/>
                <a:ea typeface="MS PGothic" charset="0"/>
              </a:rPr>
              <a:t>Schrammel</a:t>
            </a:r>
            <a:r>
              <a:rPr lang="en-GB" sz="2400" b="1" dirty="0">
                <a:solidFill>
                  <a:srgbClr val="0000FF"/>
                </a:solidFill>
                <a:latin typeface="Calibri" charset="0"/>
                <a:ea typeface="MS PGothic" charset="0"/>
              </a:rPr>
              <a:t>, Fischer, La Torre, </a:t>
            </a:r>
            <a:r>
              <a:rPr lang="en-GB" sz="2400" b="1" dirty="0" err="1">
                <a:solidFill>
                  <a:srgbClr val="0000FF"/>
                </a:solidFill>
                <a:latin typeface="Calibri" charset="0"/>
                <a:ea typeface="MS PGothic" charset="0"/>
              </a:rPr>
              <a:t>Parlato</a:t>
            </a:r>
            <a:r>
              <a:rPr lang="en-GB" sz="2400" b="1" dirty="0">
                <a:solidFill>
                  <a:srgbClr val="0000FF"/>
                </a:solidFill>
                <a:latin typeface="Calibri" charset="0"/>
                <a:ea typeface="MS PGothic" charset="0"/>
              </a:rPr>
              <a:t>, ASE'17]</a:t>
            </a:r>
          </a:p>
        </p:txBody>
      </p:sp>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826"/>
        <p:cNvGrpSpPr/>
        <p:nvPr/>
      </p:nvGrpSpPr>
      <p:grpSpPr>
        <a:xfrm>
          <a:off x="0" y="0"/>
          <a:ext cx="0" cy="0"/>
          <a:chOff x="0" y="0"/>
          <a:chExt cx="0" cy="0"/>
        </a:xfrm>
      </p:grpSpPr>
      <p:sp>
        <p:nvSpPr>
          <p:cNvPr id="12" name="TextBox 11"/>
          <p:cNvSpPr txBox="1"/>
          <p:nvPr/>
        </p:nvSpPr>
        <p:spPr>
          <a:xfrm>
            <a:off x="4940587" y="4766245"/>
            <a:ext cx="3441413" cy="954107"/>
          </a:xfrm>
          <a:prstGeom prst="rect">
            <a:avLst/>
          </a:prstGeom>
          <a:noFill/>
        </p:spPr>
        <p:txBody>
          <a:bodyPr wrap="square" rtlCol="0">
            <a:spAutoFit/>
          </a:bodyPr>
          <a:lstStyle/>
          <a:p>
            <a:r>
              <a:rPr lang="en-US" sz="2800" b="1" dirty="0" smtClean="0">
                <a:solidFill>
                  <a:srgbClr val="FF0000"/>
                </a:solidFill>
              </a:rPr>
              <a:t>What can we do?</a:t>
            </a:r>
          </a:p>
          <a:p>
            <a:r>
              <a:rPr lang="en-US" sz="2800" b="1" dirty="0" smtClean="0">
                <a:solidFill>
                  <a:srgbClr val="FF0000"/>
                </a:solidFill>
              </a:rPr>
              <a:t>Any idea?</a:t>
            </a:r>
            <a:endParaRPr lang="en-US" sz="2800" b="1" dirty="0">
              <a:solidFill>
                <a:srgbClr val="FF0000"/>
              </a:solidFill>
            </a:endParaRPr>
          </a:p>
        </p:txBody>
      </p:sp>
      <p:pic>
        <p:nvPicPr>
          <p:cNvPr id="11" name="Picture 10" descr="1_vy360LQjvY4om3nsV8fdEA.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1066800"/>
            <a:ext cx="3115733" cy="1752600"/>
          </a:xfrm>
          <a:prstGeom prst="rect">
            <a:avLst/>
          </a:prstGeom>
        </p:spPr>
      </p:pic>
      <p:pic>
        <p:nvPicPr>
          <p:cNvPr id="4" name="Picture 3" descr="images (21).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495300"/>
            <a:ext cx="4406900" cy="2932592"/>
          </a:xfrm>
          <a:prstGeom prst="rect">
            <a:avLst/>
          </a:prstGeom>
        </p:spPr>
      </p:pic>
      <p:sp>
        <p:nvSpPr>
          <p:cNvPr id="6" name="Shape 822"/>
          <p:cNvSpPr txBox="1">
            <a:spLocks noGrp="1"/>
          </p:cNvSpPr>
          <p:nvPr>
            <p:ph type="title"/>
          </p:nvPr>
        </p:nvSpPr>
        <p:spPr>
          <a:xfrm>
            <a:off x="0" y="0"/>
            <a:ext cx="9144000" cy="911600"/>
          </a:xfrm>
          <a:prstGeom prst="rect">
            <a:avLst/>
          </a:prstGeom>
          <a:noFill/>
          <a:ln>
            <a:noFill/>
          </a:ln>
        </p:spPr>
        <p:txBody>
          <a:bodyPr lIns="91425" tIns="45700" rIns="91425" bIns="45700" anchor="ctr" anchorCtr="0">
            <a:noAutofit/>
          </a:bodyPr>
          <a:lstStyle/>
          <a:p>
            <a:pPr marL="0" marR="0" lvl="0" indent="0" rtl="0">
              <a:spcBef>
                <a:spcPts val="0"/>
              </a:spcBef>
              <a:buClr>
                <a:srgbClr val="000000"/>
              </a:buClr>
              <a:buSzPct val="25000"/>
              <a:buFont typeface="Calibri"/>
              <a:buNone/>
            </a:pPr>
            <a:r>
              <a:rPr lang="en-GB" sz="3200" b="1" dirty="0" smtClean="0">
                <a:latin typeface="Lemon"/>
                <a:ea typeface="Lemon"/>
                <a:cs typeface="Lemon"/>
                <a:sym typeface="Lemon"/>
              </a:rPr>
              <a:t>  Idea</a:t>
            </a:r>
            <a:endParaRPr lang="en-GB" sz="3200" b="1" dirty="0"/>
          </a:p>
        </p:txBody>
      </p:sp>
      <p:pic>
        <p:nvPicPr>
          <p:cNvPr id="3" name="Picture 2" descr="images (22).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900" y="3581400"/>
            <a:ext cx="3492500" cy="2552700"/>
          </a:xfrm>
          <a:prstGeom prst="rect">
            <a:avLst/>
          </a:prstGeom>
        </p:spPr>
      </p:pic>
      <p:sp>
        <p:nvSpPr>
          <p:cNvPr id="5" name="TextBox 4"/>
          <p:cNvSpPr txBox="1"/>
          <p:nvPr/>
        </p:nvSpPr>
        <p:spPr>
          <a:xfrm>
            <a:off x="1143000" y="5193268"/>
            <a:ext cx="1434758" cy="523220"/>
          </a:xfrm>
          <a:prstGeom prst="rect">
            <a:avLst/>
          </a:prstGeom>
          <a:noFill/>
        </p:spPr>
        <p:txBody>
          <a:bodyPr wrap="none" rtlCol="0">
            <a:spAutoFit/>
          </a:bodyPr>
          <a:lstStyle/>
          <a:p>
            <a:r>
              <a:rPr lang="en-US" sz="2800" b="1" dirty="0" smtClean="0">
                <a:solidFill>
                  <a:srgbClr val="FF0000"/>
                </a:solidFill>
              </a:rPr>
              <a:t>Testing</a:t>
            </a:r>
            <a:endParaRPr lang="en-US" sz="2800" b="1" dirty="0">
              <a:solidFill>
                <a:srgbClr val="FF0000"/>
              </a:solidFill>
            </a:endParaRPr>
          </a:p>
        </p:txBody>
      </p:sp>
      <p:sp>
        <p:nvSpPr>
          <p:cNvPr id="7" name="TextBox 6"/>
          <p:cNvSpPr txBox="1"/>
          <p:nvPr/>
        </p:nvSpPr>
        <p:spPr>
          <a:xfrm>
            <a:off x="533400" y="1320224"/>
            <a:ext cx="1600199" cy="523220"/>
          </a:xfrm>
          <a:prstGeom prst="rect">
            <a:avLst/>
          </a:prstGeom>
          <a:noFill/>
        </p:spPr>
        <p:txBody>
          <a:bodyPr wrap="square" rtlCol="0">
            <a:spAutoFit/>
          </a:bodyPr>
          <a:lstStyle/>
          <a:p>
            <a:r>
              <a:rPr lang="en-US" sz="2800" b="1" dirty="0" smtClean="0">
                <a:solidFill>
                  <a:srgbClr val="FF0000"/>
                </a:solidFill>
              </a:rPr>
              <a:t>BMC</a:t>
            </a:r>
            <a:endParaRPr lang="en-US" b="1" dirty="0">
              <a:solidFill>
                <a:srgbClr val="FF0000"/>
              </a:solidFill>
            </a:endParaRPr>
          </a:p>
        </p:txBody>
      </p:sp>
      <p:sp>
        <p:nvSpPr>
          <p:cNvPr id="8" name="TextBox 7"/>
          <p:cNvSpPr txBox="1"/>
          <p:nvPr/>
        </p:nvSpPr>
        <p:spPr>
          <a:xfrm>
            <a:off x="6400800" y="647700"/>
            <a:ext cx="1487757" cy="461665"/>
          </a:xfrm>
          <a:prstGeom prst="rect">
            <a:avLst/>
          </a:prstGeom>
          <a:noFill/>
        </p:spPr>
        <p:txBody>
          <a:bodyPr wrap="none" rtlCol="0">
            <a:spAutoFit/>
          </a:bodyPr>
          <a:lstStyle/>
          <a:p>
            <a:r>
              <a:rPr lang="en-US" sz="2400" b="1" dirty="0" smtClean="0">
                <a:solidFill>
                  <a:srgbClr val="FF0000"/>
                </a:solidFill>
              </a:rPr>
              <a:t>Dream </a:t>
            </a:r>
            <a:r>
              <a:rPr lang="en-US" sz="2400" b="1" dirty="0" smtClean="0">
                <a:solidFill>
                  <a:srgbClr val="FF0000"/>
                </a:solidFill>
                <a:sym typeface="Wingdings"/>
              </a:rPr>
              <a:t></a:t>
            </a:r>
            <a:endParaRPr lang="en-US" sz="2400" b="1" dirty="0">
              <a:solidFill>
                <a:srgbClr val="FF0000"/>
              </a:solidFill>
            </a:endParaRPr>
          </a:p>
        </p:txBody>
      </p:sp>
      <p:grpSp>
        <p:nvGrpSpPr>
          <p:cNvPr id="9" name="Group 8"/>
          <p:cNvGrpSpPr/>
          <p:nvPr/>
        </p:nvGrpSpPr>
        <p:grpSpPr>
          <a:xfrm>
            <a:off x="4343400" y="3657600"/>
            <a:ext cx="4892040" cy="2928461"/>
            <a:chOff x="4404360" y="3657600"/>
            <a:chExt cx="4892040" cy="2928461"/>
          </a:xfrm>
        </p:grpSpPr>
        <p:pic>
          <p:nvPicPr>
            <p:cNvPr id="2" name="Picture 1" descr="haystack-1947829_1280.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4360" y="3657600"/>
              <a:ext cx="4358640" cy="2928461"/>
            </a:xfrm>
            <a:prstGeom prst="rect">
              <a:avLst/>
            </a:prstGeom>
          </p:spPr>
        </p:pic>
        <p:sp>
          <p:nvSpPr>
            <p:cNvPr id="10" name="TextBox 9"/>
            <p:cNvSpPr txBox="1"/>
            <p:nvPr/>
          </p:nvSpPr>
          <p:spPr>
            <a:xfrm>
              <a:off x="4572000" y="3733800"/>
              <a:ext cx="4724400" cy="954107"/>
            </a:xfrm>
            <a:prstGeom prst="rect">
              <a:avLst/>
            </a:prstGeom>
            <a:noFill/>
          </p:spPr>
          <p:txBody>
            <a:bodyPr wrap="square" rtlCol="0">
              <a:spAutoFit/>
            </a:bodyPr>
            <a:lstStyle/>
            <a:p>
              <a:r>
                <a:rPr lang="en-US" sz="2800" b="1" dirty="0" smtClean="0">
                  <a:solidFill>
                    <a:srgbClr val="FF0000"/>
                  </a:solidFill>
                </a:rPr>
                <a:t>VERISMART = BMC+  </a:t>
              </a:r>
            </a:p>
            <a:p>
              <a:r>
                <a:rPr lang="en-US" sz="2800" b="1" dirty="0">
                  <a:solidFill>
                    <a:srgbClr val="FF0000"/>
                  </a:solidFill>
                </a:rPr>
                <a:t> </a:t>
              </a:r>
              <a:r>
                <a:rPr lang="en-US" sz="2800" b="1" dirty="0" smtClean="0">
                  <a:solidFill>
                    <a:srgbClr val="FF0000"/>
                  </a:solidFill>
                </a:rPr>
                <a:t>                            testing</a:t>
              </a:r>
              <a:endParaRPr lang="en-US" b="1" dirty="0">
                <a:solidFill>
                  <a:srgbClr val="FF0000"/>
                </a:solidFill>
              </a:endParaRPr>
            </a:p>
          </p:txBody>
        </p:sp>
      </p:grpSp>
    </p:spTree>
    <p:extLst>
      <p:ext uri="{BB962C8B-B14F-4D97-AF65-F5344CB8AC3E}">
        <p14:creationId xmlns:p14="http://schemas.microsoft.com/office/powerpoint/2010/main" val="38529805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ontent Placeholder 2"/>
          <p:cNvSpPr>
            <a:spLocks noGrp="1"/>
          </p:cNvSpPr>
          <p:nvPr>
            <p:ph idx="1"/>
          </p:nvPr>
        </p:nvSpPr>
        <p:spPr bwMode="auto">
          <a:xfrm>
            <a:off x="-36152" y="1676400"/>
            <a:ext cx="9365984" cy="2133600"/>
          </a:xfrm>
          <a:solidFill>
            <a:schemeClr val="tx1"/>
          </a:solidFill>
        </p:spPr>
        <p:txBody>
          <a:bodyPr wrap="square" numCol="1" anchor="t" anchorCtr="0" compatLnSpc="1">
            <a:prstTxWarp prst="textNoShape">
              <a:avLst/>
            </a:prstTxWarp>
          </a:bodyPr>
          <a:lstStyle/>
          <a:p>
            <a:pPr marL="0" indent="0" algn="ctr" eaLnBrk="1" hangingPunct="1">
              <a:buFontTx/>
              <a:buNone/>
            </a:pPr>
            <a:r>
              <a:rPr lang="en-GB" sz="3600" b="1" dirty="0" smtClean="0">
                <a:solidFill>
                  <a:schemeClr val="bg1"/>
                </a:solidFill>
                <a:latin typeface="Arial" charset="0"/>
                <a:cs typeface="MS PGothic" charset="0"/>
              </a:rPr>
              <a:t>Bounded Model Checking (BMC) </a:t>
            </a:r>
          </a:p>
          <a:p>
            <a:pPr marL="0" indent="0" algn="ctr" eaLnBrk="1" hangingPunct="1">
              <a:buFontTx/>
              <a:buNone/>
            </a:pPr>
            <a:r>
              <a:rPr lang="en-GB" sz="3600" b="1" dirty="0" smtClean="0">
                <a:solidFill>
                  <a:schemeClr val="bg1"/>
                </a:solidFill>
                <a:latin typeface="Arial" charset="0"/>
                <a:cs typeface="MS PGothic" charset="0"/>
              </a:rPr>
              <a:t>of concurrent programs</a:t>
            </a:r>
            <a:r>
              <a:rPr lang="en-GB" sz="3200" b="1" dirty="0" smtClean="0">
                <a:solidFill>
                  <a:schemeClr val="bg1"/>
                </a:solidFill>
                <a:latin typeface="Arial" charset="0"/>
                <a:cs typeface="MS PGothic" charset="0"/>
              </a:rPr>
              <a:t> </a:t>
            </a:r>
          </a:p>
          <a:p>
            <a:pPr marL="0" indent="0" algn="ctr" eaLnBrk="1" hangingPunct="1">
              <a:buFontTx/>
              <a:buNone/>
            </a:pPr>
            <a:r>
              <a:rPr lang="en-GB" sz="3200" b="1" dirty="0" smtClean="0">
                <a:solidFill>
                  <a:schemeClr val="bg1"/>
                </a:solidFill>
                <a:latin typeface="Arial" charset="0"/>
                <a:cs typeface="MS PGothic" charset="0"/>
              </a:rPr>
              <a:t>(through </a:t>
            </a:r>
            <a:r>
              <a:rPr lang="en-GB" sz="3200" b="1" dirty="0" err="1" smtClean="0">
                <a:solidFill>
                  <a:schemeClr val="bg1"/>
                </a:solidFill>
                <a:latin typeface="Arial" charset="0"/>
                <a:cs typeface="MS PGothic" charset="0"/>
              </a:rPr>
              <a:t>sequentialization</a:t>
            </a:r>
            <a:r>
              <a:rPr lang="en-GB" sz="3200" b="1" dirty="0" smtClean="0">
                <a:solidFill>
                  <a:schemeClr val="bg1"/>
                </a:solidFill>
                <a:latin typeface="Arial" charset="0"/>
                <a:cs typeface="MS PGothic" charset="0"/>
              </a:rPr>
              <a:t>)</a:t>
            </a:r>
          </a:p>
          <a:p>
            <a:pPr marL="0" indent="0" algn="ctr" eaLnBrk="1" hangingPunct="1">
              <a:buFontTx/>
              <a:buNone/>
            </a:pPr>
            <a:endParaRPr lang="en-GB" sz="3200" b="1" dirty="0" smtClean="0">
              <a:latin typeface="Arial" charset="0"/>
              <a:cs typeface="MS PGothic" charset="0"/>
            </a:endParaRPr>
          </a:p>
        </p:txBody>
      </p:sp>
      <p:sp>
        <p:nvSpPr>
          <p:cNvPr id="8" name="Shape 331"/>
          <p:cNvSpPr txBox="1">
            <a:spLocks/>
          </p:cNvSpPr>
          <p:nvPr/>
        </p:nvSpPr>
        <p:spPr bwMode="auto">
          <a:xfrm>
            <a:off x="609600" y="3581400"/>
            <a:ext cx="5486400" cy="17163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noAutofit/>
          </a:bodyPr>
          <a:lstStyle>
            <a:lvl1pPr marL="342900" indent="-342900" algn="l" rtl="0" eaLnBrk="0" fontAlgn="base" hangingPunct="0">
              <a:spcBef>
                <a:spcPct val="20000"/>
              </a:spcBef>
              <a:spcAft>
                <a:spcPct val="0"/>
              </a:spcAft>
              <a:buClr>
                <a:schemeClr val="tx1"/>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600">
                <a:solidFill>
                  <a:schemeClr val="tx1"/>
                </a:solidFill>
                <a:latin typeface="+mn-lt"/>
                <a:cs typeface="+mn-cs"/>
              </a:defRPr>
            </a:lvl2pPr>
            <a:lvl3pPr marL="1143000" indent="-228600" algn="l" rtl="0" eaLnBrk="0" fontAlgn="base" hangingPunct="0">
              <a:spcBef>
                <a:spcPct val="20000"/>
              </a:spcBef>
              <a:spcAft>
                <a:spcPct val="0"/>
              </a:spcAft>
              <a:buClr>
                <a:schemeClr val="tx1"/>
              </a:buClr>
              <a:buFont typeface="MT Extra" pitchFamily="-108" charset="0"/>
              <a:buChar char="&gt;"/>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2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nSpc>
                <a:spcPct val="90000"/>
              </a:lnSpc>
              <a:spcBef>
                <a:spcPts val="400"/>
              </a:spcBef>
              <a:buFontTx/>
              <a:buNone/>
            </a:pPr>
            <a:endParaRPr lang="en-US" sz="2000" dirty="0" smtClean="0"/>
          </a:p>
          <a:p>
            <a:pPr marL="457200" indent="-419100">
              <a:lnSpc>
                <a:spcPct val="90000"/>
              </a:lnSpc>
              <a:spcBef>
                <a:spcPts val="400"/>
              </a:spcBef>
              <a:buSzPct val="100000"/>
            </a:pPr>
            <a:r>
              <a:rPr lang="en-US" sz="2400" dirty="0" smtClean="0"/>
              <a:t>Effective symbolic method for finding rare bugs</a:t>
            </a:r>
          </a:p>
          <a:p>
            <a:pPr marL="0" indent="0">
              <a:lnSpc>
                <a:spcPct val="90000"/>
              </a:lnSpc>
              <a:spcBef>
                <a:spcPts val="400"/>
              </a:spcBef>
              <a:buFontTx/>
              <a:buNone/>
            </a:pPr>
            <a:endParaRPr lang="en-US" sz="2400" dirty="0" smtClean="0"/>
          </a:p>
          <a:p>
            <a:pPr marL="457200" indent="-419100">
              <a:lnSpc>
                <a:spcPct val="90000"/>
              </a:lnSpc>
              <a:spcBef>
                <a:spcPts val="400"/>
              </a:spcBef>
              <a:buSzPct val="100000"/>
            </a:pPr>
            <a:r>
              <a:rPr lang="en-US" sz="2400" dirty="0" smtClean="0"/>
              <a:t>Dominated </a:t>
            </a:r>
          </a:p>
          <a:p>
            <a:pPr marL="38100" indent="0">
              <a:lnSpc>
                <a:spcPct val="90000"/>
              </a:lnSpc>
              <a:spcBef>
                <a:spcPts val="400"/>
              </a:spcBef>
              <a:buSzPct val="100000"/>
              <a:buNone/>
            </a:pPr>
            <a:r>
              <a:rPr lang="en-US" sz="2400" dirty="0"/>
              <a:t> </a:t>
            </a:r>
            <a:r>
              <a:rPr lang="en-US" sz="2400" dirty="0" smtClean="0"/>
              <a:t>    SV-COMP-concurrency </a:t>
            </a:r>
          </a:p>
          <a:p>
            <a:pPr marL="38100" indent="0">
              <a:lnSpc>
                <a:spcPct val="90000"/>
              </a:lnSpc>
              <a:spcBef>
                <a:spcPts val="400"/>
              </a:spcBef>
              <a:buSzPct val="100000"/>
              <a:buNone/>
            </a:pPr>
            <a:r>
              <a:rPr lang="en-US" sz="2400" dirty="0"/>
              <a:t> </a:t>
            </a:r>
            <a:r>
              <a:rPr lang="en-US" sz="2400" dirty="0" smtClean="0"/>
              <a:t>    in the last 5 editions</a:t>
            </a:r>
          </a:p>
          <a:p>
            <a:pPr>
              <a:spcBef>
                <a:spcPts val="0"/>
              </a:spcBef>
              <a:buFontTx/>
              <a:buNone/>
            </a:pPr>
            <a:endParaRPr lang="en-US" dirty="0"/>
          </a:p>
        </p:txBody>
      </p:sp>
      <p:pic>
        <p:nvPicPr>
          <p:cNvPr id="4" name="Picture 3" descr="1_vy360LQjvY4om3nsV8fdEA.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9067" y="4419600"/>
            <a:ext cx="4334933" cy="2438400"/>
          </a:xfrm>
          <a:prstGeom prst="rect">
            <a:avLst/>
          </a:prstGeom>
        </p:spPr>
      </p:pic>
    </p:spTree>
    <p:extLst>
      <p:ext uri="{BB962C8B-B14F-4D97-AF65-F5344CB8AC3E}">
        <p14:creationId xmlns:p14="http://schemas.microsoft.com/office/powerpoint/2010/main" val="594275896"/>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Concurrency makes </a:t>
            </a:r>
            <a:r>
              <a:rPr lang="en-US" sz="3200" dirty="0" smtClean="0"/>
              <a:t>bug finding </a:t>
            </a:r>
            <a:r>
              <a:rPr lang="en-US" sz="3200" i="1" dirty="0" smtClean="0"/>
              <a:t>easier</a:t>
            </a:r>
            <a:r>
              <a:rPr lang="en-US" sz="3200" dirty="0" smtClean="0"/>
              <a:t>.</a:t>
            </a:r>
            <a:endParaRPr lang="en-ZA" sz="3200" dirty="0"/>
          </a:p>
        </p:txBody>
      </p:sp>
      <p:sp>
        <p:nvSpPr>
          <p:cNvPr id="3" name="Content Placeholder 2"/>
          <p:cNvSpPr>
            <a:spLocks noGrp="1"/>
          </p:cNvSpPr>
          <p:nvPr>
            <p:ph idx="1"/>
          </p:nvPr>
        </p:nvSpPr>
        <p:spPr/>
        <p:txBody>
          <a:bodyPr/>
          <a:lstStyle/>
          <a:p>
            <a:pPr marL="0" indent="0">
              <a:buNone/>
            </a:pPr>
            <a:r>
              <a:rPr lang="en-US" sz="2400" dirty="0" smtClean="0"/>
              <a:t>Concurrent hardware allows us to </a:t>
            </a:r>
            <a:r>
              <a:rPr lang="en-US" sz="2400" b="1" dirty="0" smtClean="0"/>
              <a:t>run many (smaller) analysis tasks in parallel</a:t>
            </a:r>
            <a:r>
              <a:rPr lang="en-US" sz="2400" dirty="0" smtClean="0"/>
              <a:t>:</a:t>
            </a:r>
            <a:endParaRPr lang="en-ZA" sz="2400" dirty="0"/>
          </a:p>
        </p:txBody>
      </p:sp>
      <p:grpSp>
        <p:nvGrpSpPr>
          <p:cNvPr id="4" name="Group 3"/>
          <p:cNvGrpSpPr/>
          <p:nvPr/>
        </p:nvGrpSpPr>
        <p:grpSpPr>
          <a:xfrm>
            <a:off x="381000" y="1981200"/>
            <a:ext cx="8534375" cy="3429000"/>
            <a:chOff x="381000" y="1523964"/>
            <a:chExt cx="8534375" cy="3429000"/>
          </a:xfrm>
        </p:grpSpPr>
        <p:sp>
          <p:nvSpPr>
            <p:cNvPr id="46" name="Shape 463"/>
            <p:cNvSpPr/>
            <p:nvPr/>
          </p:nvSpPr>
          <p:spPr>
            <a:xfrm>
              <a:off x="381000" y="2438400"/>
              <a:ext cx="2286000" cy="1828800"/>
            </a:xfrm>
            <a:prstGeom prst="roundRect">
              <a:avLst>
                <a:gd name="adj" fmla="val 16667"/>
              </a:avLst>
            </a:prstGeom>
            <a:solidFill>
              <a:srgbClr val="EEECE1"/>
            </a:solidFill>
            <a:ln w="38100"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smtClean="0">
                  <a:ln>
                    <a:noFill/>
                  </a:ln>
                  <a:solidFill>
                    <a:srgbClr val="000000"/>
                  </a:solidFill>
                  <a:effectLst/>
                  <a:uLnTx/>
                  <a:uFillTx/>
                  <a:sym typeface="Arial"/>
                </a:rPr>
                <a:t>ANALYSIS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smtClean="0">
                  <a:ln>
                    <a:noFill/>
                  </a:ln>
                  <a:solidFill>
                    <a:srgbClr val="000000"/>
                  </a:solidFill>
                  <a:effectLst/>
                  <a:uLnTx/>
                  <a:uFillTx/>
                  <a:sym typeface="Arial"/>
                </a:rPr>
                <a:t>TASK</a:t>
              </a:r>
            </a:p>
          </p:txBody>
        </p:sp>
        <p:sp>
          <p:nvSpPr>
            <p:cNvPr id="47" name="Shape 464"/>
            <p:cNvSpPr/>
            <p:nvPr/>
          </p:nvSpPr>
          <p:spPr>
            <a:xfrm>
              <a:off x="3810000" y="1523964"/>
              <a:ext cx="5105375" cy="3429000"/>
            </a:xfrm>
            <a:prstGeom prst="cloud">
              <a:avLst/>
            </a:prstGeom>
            <a:solidFill>
              <a:srgbClr val="9FC5E8"/>
            </a:solidFill>
            <a:ln w="19050" cap="flat" cmpd="sng">
              <a:solidFill>
                <a:srgbClr val="1F497D"/>
              </a:solidFill>
              <a:prstDash val="solid"/>
              <a:round/>
              <a:headEnd type="none" w="med" len="med"/>
              <a:tailEnd type="none" w="med" len="med"/>
            </a:ln>
          </p:spPr>
          <p:txBody>
            <a:bodyPr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smtClean="0">
                <a:ln>
                  <a:noFill/>
                </a:ln>
                <a:solidFill>
                  <a:srgbClr val="000000"/>
                </a:solidFill>
                <a:effectLst/>
                <a:uLnTx/>
                <a:uFillTx/>
                <a:sym typeface="Arial"/>
              </a:endParaRPr>
            </a:p>
          </p:txBody>
        </p:sp>
        <p:sp>
          <p:nvSpPr>
            <p:cNvPr id="48" name="Shape 465"/>
            <p:cNvSpPr/>
            <p:nvPr/>
          </p:nvSpPr>
          <p:spPr>
            <a:xfrm>
              <a:off x="2895600" y="3200400"/>
              <a:ext cx="762000" cy="304800"/>
            </a:xfrm>
            <a:prstGeom prst="leftRightArrow">
              <a:avLst>
                <a:gd name="adj1" fmla="val 50000"/>
                <a:gd name="adj2" fmla="val 50000"/>
              </a:avLst>
            </a:prstGeom>
            <a:no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smtClean="0">
                <a:ln>
                  <a:noFill/>
                </a:ln>
                <a:solidFill>
                  <a:srgbClr val="000000"/>
                </a:solidFill>
                <a:effectLst/>
                <a:uLnTx/>
                <a:uFillTx/>
                <a:sym typeface="Arial"/>
              </a:endParaRPr>
            </a:p>
          </p:txBody>
        </p:sp>
        <p:sp>
          <p:nvSpPr>
            <p:cNvPr id="49" name="Shape 466"/>
            <p:cNvSpPr/>
            <p:nvPr/>
          </p:nvSpPr>
          <p:spPr>
            <a:xfrm>
              <a:off x="5181600" y="2133600"/>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SMALLER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TASK</a:t>
              </a:r>
            </a:p>
          </p:txBody>
        </p:sp>
        <p:sp>
          <p:nvSpPr>
            <p:cNvPr id="50" name="Shape 467"/>
            <p:cNvSpPr/>
            <p:nvPr/>
          </p:nvSpPr>
          <p:spPr>
            <a:xfrm>
              <a:off x="4495800" y="2895600"/>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SMALLER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TASK</a:t>
              </a:r>
            </a:p>
          </p:txBody>
        </p:sp>
        <p:sp>
          <p:nvSpPr>
            <p:cNvPr id="51" name="Shape 468"/>
            <p:cNvSpPr/>
            <p:nvPr/>
          </p:nvSpPr>
          <p:spPr>
            <a:xfrm>
              <a:off x="5943600" y="2857500"/>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SMALLER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TASK</a:t>
              </a:r>
            </a:p>
          </p:txBody>
        </p:sp>
        <p:sp>
          <p:nvSpPr>
            <p:cNvPr id="52" name="Shape 469"/>
            <p:cNvSpPr/>
            <p:nvPr/>
          </p:nvSpPr>
          <p:spPr>
            <a:xfrm>
              <a:off x="7086600" y="2133600"/>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SMALLER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TASK</a:t>
              </a:r>
            </a:p>
          </p:txBody>
        </p:sp>
        <p:sp>
          <p:nvSpPr>
            <p:cNvPr id="53" name="Shape 470"/>
            <p:cNvSpPr/>
            <p:nvPr/>
          </p:nvSpPr>
          <p:spPr>
            <a:xfrm>
              <a:off x="5105400" y="3733800"/>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SMALLER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TASK</a:t>
              </a:r>
            </a:p>
          </p:txBody>
        </p:sp>
        <p:sp>
          <p:nvSpPr>
            <p:cNvPr id="54" name="Shape 471"/>
            <p:cNvSpPr/>
            <p:nvPr/>
          </p:nvSpPr>
          <p:spPr>
            <a:xfrm>
              <a:off x="6750425" y="3581400"/>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SMALLER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smtClean="0">
                  <a:ln>
                    <a:noFill/>
                  </a:ln>
                  <a:solidFill>
                    <a:srgbClr val="000000"/>
                  </a:solidFill>
                  <a:effectLst/>
                  <a:uLnTx/>
                  <a:uFillTx/>
                  <a:sym typeface="Arial"/>
                </a:rPr>
                <a:t>TASK</a:t>
              </a:r>
            </a:p>
          </p:txBody>
        </p:sp>
      </p:grpSp>
    </p:spTree>
    <p:extLst>
      <p:ext uri="{BB962C8B-B14F-4D97-AF65-F5344CB8AC3E}">
        <p14:creationId xmlns:p14="http://schemas.microsoft.com/office/powerpoint/2010/main" val="14146526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Concurrency makes </a:t>
            </a:r>
            <a:r>
              <a:rPr lang="en-US" sz="3200" dirty="0" smtClean="0"/>
              <a:t>bug finding </a:t>
            </a:r>
            <a:r>
              <a:rPr lang="en-US" sz="3200" i="1" dirty="0" smtClean="0"/>
              <a:t>easier</a:t>
            </a:r>
            <a:r>
              <a:rPr lang="en-US" sz="3200" dirty="0" smtClean="0"/>
              <a:t>.</a:t>
            </a:r>
            <a:endParaRPr lang="en-ZA" sz="3200" dirty="0"/>
          </a:p>
        </p:txBody>
      </p:sp>
      <p:sp>
        <p:nvSpPr>
          <p:cNvPr id="3" name="Content Placeholder 2"/>
          <p:cNvSpPr>
            <a:spLocks noGrp="1"/>
          </p:cNvSpPr>
          <p:nvPr>
            <p:ph idx="1"/>
          </p:nvPr>
        </p:nvSpPr>
        <p:spPr/>
        <p:txBody>
          <a:bodyPr/>
          <a:lstStyle/>
          <a:p>
            <a:pPr marL="0" indent="0">
              <a:buNone/>
            </a:pPr>
            <a:r>
              <a:rPr lang="en-US" sz="2400" dirty="0" smtClean="0"/>
              <a:t>Concurrent hardware allows us to </a:t>
            </a:r>
            <a:r>
              <a:rPr lang="en-US" sz="2400" b="1" dirty="0"/>
              <a:t>run many (smaller) </a:t>
            </a:r>
            <a:r>
              <a:rPr lang="en-US" sz="2400" b="1" dirty="0" smtClean="0"/>
              <a:t>analysis </a:t>
            </a:r>
            <a:r>
              <a:rPr lang="en-US" sz="2400" b="1" dirty="0"/>
              <a:t>tasks in parallel</a:t>
            </a:r>
            <a:r>
              <a:rPr lang="en-US" sz="2400" dirty="0" smtClean="0"/>
              <a:t>:</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GB" sz="2400" dirty="0" smtClean="0"/>
          </a:p>
          <a:p>
            <a:pPr marL="0" indent="0">
              <a:buNone/>
            </a:pPr>
            <a:r>
              <a:rPr lang="en-GB" sz="2400" dirty="0" smtClean="0"/>
              <a:t>How can we partition </a:t>
            </a:r>
            <a:r>
              <a:rPr lang="en-GB" sz="2400" dirty="0"/>
              <a:t>a task into </a:t>
            </a:r>
            <a:r>
              <a:rPr lang="en-GB" sz="2400" b="1" dirty="0" smtClean="0"/>
              <a:t>independent </a:t>
            </a:r>
            <a:r>
              <a:rPr lang="en-GB" sz="2400" b="1" dirty="0"/>
              <a:t>smaller </a:t>
            </a:r>
            <a:r>
              <a:rPr lang="en-GB" sz="2400" dirty="0"/>
              <a:t>tasks?</a:t>
            </a:r>
          </a:p>
          <a:p>
            <a:pPr marL="0" indent="0">
              <a:buNone/>
            </a:pPr>
            <a:endParaRPr lang="en-ZA" dirty="0"/>
          </a:p>
        </p:txBody>
      </p:sp>
      <p:sp>
        <p:nvSpPr>
          <p:cNvPr id="24" name="Shape 463"/>
          <p:cNvSpPr/>
          <p:nvPr/>
        </p:nvSpPr>
        <p:spPr>
          <a:xfrm>
            <a:off x="381000" y="2895636"/>
            <a:ext cx="2286000" cy="1828800"/>
          </a:xfrm>
          <a:prstGeom prst="roundRect">
            <a:avLst>
              <a:gd name="adj" fmla="val 16667"/>
            </a:avLst>
          </a:prstGeom>
          <a:solidFill>
            <a:srgbClr val="EEECE1"/>
          </a:solidFill>
          <a:ln w="38100"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smtClean="0">
              <a:ln>
                <a:noFill/>
              </a:ln>
              <a:solidFill>
                <a:srgbClr val="000000"/>
              </a:solidFill>
              <a:effectLst/>
              <a:uLnTx/>
              <a:uFillTx/>
              <a:sym typeface="Arial"/>
            </a:endParaRPr>
          </a:p>
        </p:txBody>
      </p:sp>
      <p:sp>
        <p:nvSpPr>
          <p:cNvPr id="25" name="Shape 464"/>
          <p:cNvSpPr/>
          <p:nvPr/>
        </p:nvSpPr>
        <p:spPr>
          <a:xfrm>
            <a:off x="3810000" y="1981200"/>
            <a:ext cx="5105375" cy="3429000"/>
          </a:xfrm>
          <a:prstGeom prst="cloud">
            <a:avLst/>
          </a:prstGeom>
          <a:solidFill>
            <a:srgbClr val="9FC5E8"/>
          </a:solidFill>
          <a:ln w="19050" cap="flat" cmpd="sng">
            <a:solidFill>
              <a:srgbClr val="1F497D"/>
            </a:solidFill>
            <a:prstDash val="solid"/>
            <a:round/>
            <a:headEnd type="none" w="med" len="med"/>
            <a:tailEnd type="none" w="med" len="med"/>
          </a:ln>
        </p:spPr>
        <p:txBody>
          <a:bodyPr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smtClean="0">
              <a:ln>
                <a:noFill/>
              </a:ln>
              <a:solidFill>
                <a:srgbClr val="000000"/>
              </a:solidFill>
              <a:effectLst/>
              <a:uLnTx/>
              <a:uFillTx/>
              <a:sym typeface="Arial"/>
            </a:endParaRPr>
          </a:p>
        </p:txBody>
      </p:sp>
      <p:sp>
        <p:nvSpPr>
          <p:cNvPr id="26" name="Shape 465"/>
          <p:cNvSpPr/>
          <p:nvPr/>
        </p:nvSpPr>
        <p:spPr>
          <a:xfrm>
            <a:off x="2895600" y="3657636"/>
            <a:ext cx="762000" cy="304800"/>
          </a:xfrm>
          <a:prstGeom prst="leftRightArrow">
            <a:avLst>
              <a:gd name="adj1" fmla="val 50000"/>
              <a:gd name="adj2" fmla="val 50000"/>
            </a:avLst>
          </a:prstGeom>
          <a:no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smtClean="0">
              <a:ln>
                <a:noFill/>
              </a:ln>
              <a:solidFill>
                <a:srgbClr val="000000"/>
              </a:solidFill>
              <a:effectLst/>
              <a:uLnTx/>
              <a:uFillTx/>
              <a:sym typeface="Arial"/>
            </a:endParaRPr>
          </a:p>
        </p:txBody>
      </p:sp>
      <p:sp>
        <p:nvSpPr>
          <p:cNvPr id="27" name="Shape 466"/>
          <p:cNvSpPr/>
          <p:nvPr/>
        </p:nvSpPr>
        <p:spPr>
          <a:xfrm>
            <a:off x="5181600" y="2590836"/>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lvl="0" algn="ctr">
              <a:defRPr/>
            </a:pPr>
            <a:r>
              <a:rPr lang="en-GB" sz="2400" b="1" kern="0" dirty="0">
                <a:solidFill>
                  <a:srgbClr val="000000"/>
                </a:solidFill>
                <a:sym typeface="Arial"/>
              </a:rPr>
              <a:t>???</a:t>
            </a:r>
          </a:p>
        </p:txBody>
      </p:sp>
      <p:sp>
        <p:nvSpPr>
          <p:cNvPr id="28" name="Shape 467"/>
          <p:cNvSpPr/>
          <p:nvPr/>
        </p:nvSpPr>
        <p:spPr>
          <a:xfrm>
            <a:off x="4495800" y="3352836"/>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smtClean="0">
                <a:ln>
                  <a:noFill/>
                </a:ln>
                <a:solidFill>
                  <a:srgbClr val="000000"/>
                </a:solidFill>
                <a:effectLst/>
                <a:uLnTx/>
                <a:uFillTx/>
                <a:sym typeface="Arial"/>
              </a:rPr>
              <a:t>???</a:t>
            </a:r>
          </a:p>
        </p:txBody>
      </p:sp>
      <p:sp>
        <p:nvSpPr>
          <p:cNvPr id="29" name="Shape 468"/>
          <p:cNvSpPr/>
          <p:nvPr/>
        </p:nvSpPr>
        <p:spPr>
          <a:xfrm>
            <a:off x="5943600" y="3314736"/>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lvl="0" algn="ctr">
              <a:defRPr/>
            </a:pPr>
            <a:r>
              <a:rPr lang="en-GB" sz="2400" b="1" kern="0" dirty="0">
                <a:solidFill>
                  <a:srgbClr val="000000"/>
                </a:solidFill>
                <a:sym typeface="Arial"/>
              </a:rPr>
              <a:t>???</a:t>
            </a:r>
          </a:p>
        </p:txBody>
      </p:sp>
      <p:sp>
        <p:nvSpPr>
          <p:cNvPr id="30" name="Shape 469"/>
          <p:cNvSpPr/>
          <p:nvPr/>
        </p:nvSpPr>
        <p:spPr>
          <a:xfrm>
            <a:off x="7086600" y="2590836"/>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lvl="0" algn="ctr">
              <a:defRPr/>
            </a:pPr>
            <a:r>
              <a:rPr lang="en-GB" sz="2400" b="1" kern="0" dirty="0">
                <a:solidFill>
                  <a:srgbClr val="000000"/>
                </a:solidFill>
                <a:sym typeface="Arial"/>
              </a:rPr>
              <a:t>???</a:t>
            </a:r>
          </a:p>
        </p:txBody>
      </p:sp>
      <p:sp>
        <p:nvSpPr>
          <p:cNvPr id="31" name="Shape 470"/>
          <p:cNvSpPr/>
          <p:nvPr/>
        </p:nvSpPr>
        <p:spPr>
          <a:xfrm>
            <a:off x="5105400" y="4191036"/>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lvl="0" algn="ctr">
              <a:defRPr/>
            </a:pPr>
            <a:r>
              <a:rPr lang="en-GB" sz="2400" b="1" kern="0" dirty="0">
                <a:solidFill>
                  <a:srgbClr val="000000"/>
                </a:solidFill>
                <a:sym typeface="Arial"/>
              </a:rPr>
              <a:t>???</a:t>
            </a:r>
          </a:p>
        </p:txBody>
      </p:sp>
      <p:sp>
        <p:nvSpPr>
          <p:cNvPr id="32" name="Shape 471"/>
          <p:cNvSpPr/>
          <p:nvPr/>
        </p:nvSpPr>
        <p:spPr>
          <a:xfrm>
            <a:off x="6750425" y="4038636"/>
            <a:ext cx="1143000" cy="609600"/>
          </a:xfrm>
          <a:prstGeom prst="roundRect">
            <a:avLst>
              <a:gd name="adj" fmla="val 16667"/>
            </a:avLst>
          </a:prstGeom>
          <a:solidFill>
            <a:srgbClr val="EEECE1"/>
          </a:solidFill>
          <a:ln w="28575" cap="flat" cmpd="sng">
            <a:solidFill>
              <a:srgbClr val="000000"/>
            </a:solidFill>
            <a:prstDash val="solid"/>
            <a:round/>
            <a:headEnd type="none" w="med" len="med"/>
            <a:tailEnd type="none" w="med" len="med"/>
          </a:ln>
        </p:spPr>
        <p:txBody>
          <a:bodyPr wrap="square" lIns="91425" tIns="91425" rIns="91425" bIns="91425" anchor="ctr" anchorCtr="0">
            <a:noAutofit/>
          </a:bodyPr>
          <a:lstStyle/>
          <a:p>
            <a:pPr lvl="0" algn="ctr">
              <a:defRPr/>
            </a:pPr>
            <a:r>
              <a:rPr lang="en-GB" sz="2400" b="1" kern="0" dirty="0">
                <a:solidFill>
                  <a:srgbClr val="000000"/>
                </a:solidFill>
                <a:sym typeface="Arial"/>
              </a:rPr>
              <a:t>???</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401" y="3154642"/>
            <a:ext cx="1936658" cy="1310787"/>
          </a:xfrm>
          <a:prstGeom prst="rect">
            <a:avLst/>
          </a:prstGeom>
        </p:spPr>
      </p:pic>
    </p:spTree>
    <p:extLst>
      <p:ext uri="{BB962C8B-B14F-4D97-AF65-F5344CB8AC3E}">
        <p14:creationId xmlns:p14="http://schemas.microsoft.com/office/powerpoint/2010/main" val="302481108"/>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Strategy</a:t>
            </a:r>
            <a:r>
              <a:rPr lang="en-US" sz="1800" dirty="0" smtClean="0"/>
              <a:t> </a:t>
            </a:r>
            <a:r>
              <a:rPr lang="en-US" sz="3200" dirty="0" smtClean="0"/>
              <a:t>competition</a:t>
            </a:r>
            <a:r>
              <a:rPr lang="en-US" sz="1800" dirty="0" smtClean="0"/>
              <a:t> </a:t>
            </a:r>
            <a:r>
              <a:rPr lang="en-US" sz="3200" dirty="0" smtClean="0"/>
              <a:t>vs.</a:t>
            </a:r>
            <a:r>
              <a:rPr lang="en-US" sz="1800" dirty="0" smtClean="0"/>
              <a:t> </a:t>
            </a:r>
            <a:r>
              <a:rPr lang="en-US" sz="3200" dirty="0"/>
              <a:t>t</a:t>
            </a:r>
            <a:r>
              <a:rPr lang="en-US" sz="3200" dirty="0" smtClean="0"/>
              <a:t>ask </a:t>
            </a:r>
            <a:r>
              <a:rPr lang="en-US" sz="3200" dirty="0"/>
              <a:t>competition</a:t>
            </a:r>
            <a:endParaRPr lang="en-ZA" sz="3200" dirty="0"/>
          </a:p>
        </p:txBody>
      </p:sp>
      <p:sp>
        <p:nvSpPr>
          <p:cNvPr id="3" name="Content Placeholder 2"/>
          <p:cNvSpPr>
            <a:spLocks noGrp="1"/>
          </p:cNvSpPr>
          <p:nvPr>
            <p:ph idx="1"/>
          </p:nvPr>
        </p:nvSpPr>
        <p:spPr>
          <a:xfrm>
            <a:off x="228600" y="914400"/>
            <a:ext cx="9067800" cy="5791200"/>
          </a:xfrm>
        </p:spPr>
        <p:txBody>
          <a:bodyPr/>
          <a:lstStyle/>
          <a:p>
            <a:pPr marL="0" indent="0">
              <a:buNone/>
            </a:pPr>
            <a:r>
              <a:rPr lang="en-US" sz="2400" b="1" dirty="0" smtClean="0">
                <a:solidFill>
                  <a:srgbClr val="FF0000"/>
                </a:solidFill>
              </a:rPr>
              <a:t>Strategy competition</a:t>
            </a:r>
            <a:r>
              <a:rPr lang="en-US" sz="2400" dirty="0" smtClean="0"/>
              <a:t>: run </a:t>
            </a:r>
            <a:r>
              <a:rPr lang="en-US" sz="2400" b="1" dirty="0" smtClean="0">
                <a:solidFill>
                  <a:srgbClr val="FF0000"/>
                </a:solidFill>
              </a:rPr>
              <a:t>different settings </a:t>
            </a:r>
            <a:r>
              <a:rPr lang="en-US" sz="2400" dirty="0" smtClean="0"/>
              <a:t>on </a:t>
            </a:r>
            <a:r>
              <a:rPr lang="en-US" sz="2400" b="1" dirty="0" smtClean="0">
                <a:solidFill>
                  <a:srgbClr val="FF0000"/>
                </a:solidFill>
              </a:rPr>
              <a:t>same task</a:t>
            </a:r>
          </a:p>
          <a:p>
            <a:pPr marL="0" indent="0">
              <a:buNone/>
            </a:pPr>
            <a:r>
              <a:rPr lang="en-US" sz="2400" dirty="0"/>
              <a:t> </a:t>
            </a:r>
            <a:r>
              <a:rPr lang="en-US" sz="2400" dirty="0" smtClean="0"/>
              <a:t>    (</a:t>
            </a:r>
            <a:r>
              <a:rPr lang="en-US" sz="2400" b="1" dirty="0" smtClean="0"/>
              <a:t>first counterexample</a:t>
            </a:r>
            <a:r>
              <a:rPr lang="en-US" sz="1800" dirty="0" smtClean="0"/>
              <a:t> </a:t>
            </a:r>
            <a:r>
              <a:rPr lang="en-US" sz="2400" dirty="0" smtClean="0"/>
              <a:t>“wins” and aborts other tasks)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spcBef>
                <a:spcPts val="600"/>
              </a:spcBef>
              <a:buNone/>
            </a:pPr>
            <a:endParaRPr lang="en-US" b="1" dirty="0" smtClean="0">
              <a:solidFill>
                <a:srgbClr val="0000FF"/>
              </a:solidFill>
            </a:endParaRPr>
          </a:p>
          <a:p>
            <a:pPr marL="0" indent="0">
              <a:spcBef>
                <a:spcPts val="1800"/>
              </a:spcBef>
              <a:buNone/>
            </a:pPr>
            <a:r>
              <a:rPr lang="en-US" sz="2400" b="1" dirty="0"/>
              <a:t>This work:</a:t>
            </a:r>
          </a:p>
          <a:p>
            <a:pPr marL="0" indent="0">
              <a:spcBef>
                <a:spcPts val="600"/>
              </a:spcBef>
              <a:buNone/>
            </a:pPr>
            <a:r>
              <a:rPr lang="en-US" sz="2400" b="1" dirty="0" smtClean="0">
                <a:solidFill>
                  <a:srgbClr val="0000FF"/>
                </a:solidFill>
              </a:rPr>
              <a:t>Task competition</a:t>
            </a:r>
            <a:r>
              <a:rPr lang="en-US" sz="2400" dirty="0" smtClean="0"/>
              <a:t>: run </a:t>
            </a:r>
            <a:r>
              <a:rPr lang="en-US" sz="2400" b="1" dirty="0" smtClean="0">
                <a:solidFill>
                  <a:srgbClr val="0000FF"/>
                </a:solidFill>
              </a:rPr>
              <a:t>same </a:t>
            </a:r>
            <a:r>
              <a:rPr lang="en-US" sz="2400" b="1" dirty="0" err="1" smtClean="0">
                <a:solidFill>
                  <a:srgbClr val="0000FF"/>
                </a:solidFill>
              </a:rPr>
              <a:t>prover</a:t>
            </a:r>
            <a:r>
              <a:rPr lang="en-US" sz="2400" b="1" dirty="0" smtClean="0">
                <a:solidFill>
                  <a:srgbClr val="0000FF"/>
                </a:solidFill>
              </a:rPr>
              <a:t> </a:t>
            </a:r>
            <a:r>
              <a:rPr lang="en-US" sz="2000" dirty="0" smtClean="0"/>
              <a:t>(setting)</a:t>
            </a:r>
            <a:r>
              <a:rPr lang="en-US" sz="2400" dirty="0" smtClean="0"/>
              <a:t> on </a:t>
            </a:r>
            <a:r>
              <a:rPr lang="en-US" sz="2400" b="1" dirty="0" smtClean="0">
                <a:solidFill>
                  <a:srgbClr val="0000FF"/>
                </a:solidFill>
              </a:rPr>
              <a:t>different tasks</a:t>
            </a:r>
          </a:p>
          <a:p>
            <a:pPr marL="0" indent="0">
              <a:buNone/>
            </a:pPr>
            <a:r>
              <a:rPr lang="en-GB" sz="2400" dirty="0" smtClean="0">
                <a:sym typeface="Symbol" panose="05050102010706020507" pitchFamily="18" charset="2"/>
              </a:rPr>
              <a:t> </a:t>
            </a:r>
            <a:r>
              <a:rPr lang="en-GB" sz="2400" dirty="0" smtClean="0"/>
              <a:t>How can we partition a task into </a:t>
            </a:r>
            <a:r>
              <a:rPr lang="en-GB" sz="2400" b="1" dirty="0" smtClean="0">
                <a:solidFill>
                  <a:srgbClr val="0000FF"/>
                </a:solidFill>
              </a:rPr>
              <a:t>independent smaller </a:t>
            </a:r>
            <a:r>
              <a:rPr lang="en-GB" sz="2400" dirty="0" smtClean="0"/>
              <a:t>tasks?</a:t>
            </a:r>
            <a:endParaRPr lang="en-ZA" sz="2400" dirty="0" smtClean="0"/>
          </a:p>
          <a:p>
            <a:pPr marL="0" indent="0">
              <a:buNone/>
            </a:pPr>
            <a:endParaRPr lang="en-ZA" dirty="0"/>
          </a:p>
          <a:p>
            <a:pPr marL="0" indent="0">
              <a:buNone/>
            </a:pPr>
            <a:endParaRPr lang="en-ZA" dirty="0" smtClean="0"/>
          </a:p>
          <a:p>
            <a:pPr marL="0" indent="0">
              <a:buNone/>
            </a:pPr>
            <a:endParaRPr lang="en-ZA" dirty="0"/>
          </a:p>
        </p:txBody>
      </p:sp>
      <p:pic>
        <p:nvPicPr>
          <p:cNvPr id="7" name="Picture 6"/>
          <p:cNvPicPr>
            <a:picLocks noChangeAspect="1"/>
          </p:cNvPicPr>
          <p:nvPr/>
        </p:nvPicPr>
        <p:blipFill>
          <a:blip r:embed="rId3"/>
          <a:stretch>
            <a:fillRect/>
          </a:stretch>
        </p:blipFill>
        <p:spPr>
          <a:xfrm>
            <a:off x="762000" y="1752600"/>
            <a:ext cx="7391399" cy="2999766"/>
          </a:xfrm>
          <a:prstGeom prst="rect">
            <a:avLst/>
          </a:prstGeom>
          <a:ln>
            <a:solidFill>
              <a:schemeClr val="tx1"/>
            </a:solidFill>
          </a:ln>
        </p:spPr>
      </p:pic>
      <p:sp>
        <p:nvSpPr>
          <p:cNvPr id="8" name="Rounded Rectangular Callout 7"/>
          <p:cNvSpPr/>
          <p:nvPr/>
        </p:nvSpPr>
        <p:spPr>
          <a:xfrm>
            <a:off x="834515" y="2819400"/>
            <a:ext cx="7162800" cy="914400"/>
          </a:xfrm>
          <a:prstGeom prst="wedgeRoundRectCallout">
            <a:avLst>
              <a:gd name="adj1" fmla="val -20010"/>
              <a:gd name="adj2" fmla="val 59976"/>
              <a:gd name="adj3" fmla="val 16667"/>
            </a:avLst>
          </a:prstGeom>
          <a:solidFill>
            <a:schemeClr val="bg1"/>
          </a:solidFill>
          <a:ln>
            <a:solidFill>
              <a:schemeClr val="tx1"/>
            </a:solidFill>
          </a:ln>
          <a:effectLst>
            <a:outerShdw blurRad="50800" dist="38100" dir="2700000" sx="102000" sy="102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37160" rIns="137160" rtlCol="0" anchor="ctr"/>
          <a:lstStyle/>
          <a:p>
            <a:pPr lvl="0" indent="-457200" eaLnBrk="0" fontAlgn="base" hangingPunct="0">
              <a:spcBef>
                <a:spcPts val="672"/>
              </a:spcBef>
              <a:spcAft>
                <a:spcPct val="0"/>
              </a:spcAft>
            </a:pPr>
            <a:r>
              <a:rPr lang="en-GB" kern="0" dirty="0" smtClean="0">
                <a:solidFill>
                  <a:srgbClr val="000000"/>
                </a:solidFill>
              </a:rPr>
              <a:t>“anticipate the appearance of systems with large numbers of CPU cores, but without matching increases in </a:t>
            </a:r>
            <a:r>
              <a:rPr lang="en-GB" kern="0" dirty="0" err="1" smtClean="0">
                <a:solidFill>
                  <a:srgbClr val="000000"/>
                </a:solidFill>
              </a:rPr>
              <a:t>clockspeeds</a:t>
            </a:r>
            <a:r>
              <a:rPr lang="en-GB" kern="0" dirty="0" smtClean="0">
                <a:solidFill>
                  <a:srgbClr val="000000"/>
                </a:solidFill>
              </a:rPr>
              <a:t>… describe a model checking strategy that leverages this trend”</a:t>
            </a:r>
          </a:p>
        </p:txBody>
      </p:sp>
    </p:spTree>
    <p:extLst>
      <p:ext uri="{BB962C8B-B14F-4D97-AF65-F5344CB8AC3E}">
        <p14:creationId xmlns:p14="http://schemas.microsoft.com/office/powerpoint/2010/main" val="38941132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Reduced interleaving instances</a:t>
            </a:r>
            <a:endParaRPr lang="en-ZA" sz="3200" dirty="0"/>
          </a:p>
        </p:txBody>
      </p:sp>
      <p:sp>
        <p:nvSpPr>
          <p:cNvPr id="3" name="Content Placeholder 2"/>
          <p:cNvSpPr>
            <a:spLocks noGrp="1"/>
          </p:cNvSpPr>
          <p:nvPr>
            <p:ph idx="1"/>
          </p:nvPr>
        </p:nvSpPr>
        <p:spPr>
          <a:xfrm>
            <a:off x="152400" y="914400"/>
            <a:ext cx="8763000" cy="5410200"/>
          </a:xfrm>
        </p:spPr>
        <p:txBody>
          <a:bodyPr/>
          <a:lstStyle/>
          <a:p>
            <a:pPr marL="0" indent="0">
              <a:buNone/>
            </a:pPr>
            <a:r>
              <a:rPr lang="en-US" sz="2400" b="1" dirty="0" smtClean="0"/>
              <a:t>Goal:</a:t>
            </a:r>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r>
              <a:rPr lang="en-US" sz="2400" b="1" dirty="0" smtClean="0"/>
              <a:t>Solution:</a:t>
            </a:r>
          </a:p>
          <a:p>
            <a:pPr marL="0" indent="0">
              <a:buNone/>
            </a:pPr>
            <a:endParaRPr lang="en-US" sz="2400" dirty="0"/>
          </a:p>
          <a:p>
            <a:pPr marL="0" indent="0">
              <a:buNone/>
            </a:pPr>
            <a:endParaRPr lang="en-US" dirty="0" smtClean="0"/>
          </a:p>
          <a:p>
            <a:pPr marL="0" indent="0">
              <a:buNone/>
            </a:pPr>
            <a:endParaRPr lang="en-US" dirty="0" smtClean="0"/>
          </a:p>
          <a:p>
            <a:pPr marL="0" indent="0">
              <a:buNone/>
            </a:pPr>
            <a:endParaRPr lang="en-ZA" dirty="0"/>
          </a:p>
        </p:txBody>
      </p:sp>
      <p:sp>
        <p:nvSpPr>
          <p:cNvPr id="4" name="Rounded Rectangle 3"/>
          <p:cNvSpPr/>
          <p:nvPr/>
        </p:nvSpPr>
        <p:spPr>
          <a:xfrm>
            <a:off x="549137" y="1371600"/>
            <a:ext cx="8137663" cy="1018339"/>
          </a:xfrm>
          <a:prstGeom prst="roundRect">
            <a:avLst/>
          </a:prstGeom>
          <a:solidFill>
            <a:schemeClr val="bg1"/>
          </a:solidFill>
          <a:ln>
            <a:solidFill>
              <a:schemeClr val="tx1"/>
            </a:solidFill>
          </a:ln>
          <a:effectLst>
            <a:outerShdw blurRad="508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7160" tIns="90000" rIns="0" bIns="90000" rtlCol="0" anchor="ctr">
            <a:noAutofit/>
          </a:bodyPr>
          <a:lstStyle/>
          <a:p>
            <a:r>
              <a:rPr lang="en-GB" sz="2400" b="1" dirty="0">
                <a:solidFill>
                  <a:srgbClr val="000000"/>
                </a:solidFill>
              </a:rPr>
              <a:t>S</a:t>
            </a:r>
            <a:r>
              <a:rPr lang="en-GB" sz="2400" b="1" dirty="0" smtClean="0">
                <a:solidFill>
                  <a:srgbClr val="000000"/>
                </a:solidFill>
              </a:rPr>
              <a:t>plit </a:t>
            </a:r>
            <a:r>
              <a:rPr lang="en-GB" sz="2400" dirty="0" smtClean="0">
                <a:solidFill>
                  <a:srgbClr val="000000"/>
                </a:solidFill>
              </a:rPr>
              <a:t>set of </a:t>
            </a:r>
            <a:r>
              <a:rPr lang="en-GB" sz="2400" b="1" dirty="0" err="1" smtClean="0">
                <a:solidFill>
                  <a:srgbClr val="000000"/>
                </a:solidFill>
              </a:rPr>
              <a:t>interleavings</a:t>
            </a:r>
            <a:r>
              <a:rPr lang="en-GB" sz="2400" b="1" dirty="0" smtClean="0">
                <a:solidFill>
                  <a:srgbClr val="000000"/>
                </a:solidFill>
              </a:rPr>
              <a:t> </a:t>
            </a:r>
            <a:r>
              <a:rPr lang="en-GB" sz="2400" dirty="0" err="1" smtClean="0">
                <a:solidFill>
                  <a:srgbClr val="000000"/>
                </a:solidFill>
                <a:latin typeface="Lucida Calligraphy" panose="03010101010101010101" pitchFamily="66" charset="0"/>
              </a:rPr>
              <a:t>I</a:t>
            </a:r>
            <a:r>
              <a:rPr lang="en-GB" sz="2400" i="1" baseline="-25000" dirty="0" err="1" smtClean="0">
                <a:solidFill>
                  <a:srgbClr val="000000"/>
                </a:solidFill>
              </a:rPr>
              <a:t>k</a:t>
            </a:r>
            <a:r>
              <a:rPr lang="en-GB" sz="2400" dirty="0" smtClean="0">
                <a:solidFill>
                  <a:srgbClr val="000000"/>
                </a:solidFill>
              </a:rPr>
              <a:t>(</a:t>
            </a:r>
            <a:r>
              <a:rPr lang="en-GB" sz="2400" i="1" dirty="0" smtClean="0">
                <a:solidFill>
                  <a:srgbClr val="000000"/>
                </a:solidFill>
              </a:rPr>
              <a:t>P</a:t>
            </a:r>
            <a:r>
              <a:rPr lang="en-GB" sz="2400" dirty="0" smtClean="0">
                <a:solidFill>
                  <a:srgbClr val="000000"/>
                </a:solidFill>
              </a:rPr>
              <a:t>) into </a:t>
            </a:r>
            <a:r>
              <a:rPr lang="en-GB" sz="2400" b="1" dirty="0" smtClean="0">
                <a:solidFill>
                  <a:srgbClr val="000000"/>
                </a:solidFill>
              </a:rPr>
              <a:t>subsets</a:t>
            </a:r>
            <a:r>
              <a:rPr lang="en-GB" sz="2400" dirty="0" smtClean="0">
                <a:solidFill>
                  <a:srgbClr val="000000"/>
                </a:solidFill>
              </a:rPr>
              <a:t> that can be </a:t>
            </a:r>
            <a:r>
              <a:rPr lang="en-GB" sz="2400" b="1" dirty="0" err="1" smtClean="0">
                <a:solidFill>
                  <a:srgbClr val="000000"/>
                </a:solidFill>
              </a:rPr>
              <a:t>analyzed</a:t>
            </a:r>
            <a:r>
              <a:rPr lang="en-GB" sz="2400" b="1" dirty="0" smtClean="0">
                <a:solidFill>
                  <a:srgbClr val="000000"/>
                </a:solidFill>
              </a:rPr>
              <a:t> symbolically </a:t>
            </a:r>
            <a:r>
              <a:rPr lang="en-GB" sz="2400" dirty="0" smtClean="0">
                <a:solidFill>
                  <a:srgbClr val="000000"/>
                </a:solidFill>
              </a:rPr>
              <a:t>and </a:t>
            </a:r>
            <a:r>
              <a:rPr lang="en-GB" sz="2400" b="1" dirty="0" smtClean="0">
                <a:solidFill>
                  <a:srgbClr val="000000"/>
                </a:solidFill>
              </a:rPr>
              <a:t>independently</a:t>
            </a:r>
            <a:r>
              <a:rPr lang="en-GB" sz="2400" dirty="0" smtClean="0">
                <a:solidFill>
                  <a:srgbClr val="000000"/>
                </a:solidFill>
              </a:rPr>
              <a:t>.</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2600" y="2667000"/>
            <a:ext cx="2347177" cy="1588638"/>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400" y="2674564"/>
            <a:ext cx="2347177" cy="1588638"/>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0" y="2678562"/>
            <a:ext cx="2347177" cy="1588638"/>
          </a:xfrm>
          <a:prstGeom prst="rect">
            <a:avLst/>
          </a:prstGeom>
        </p:spPr>
      </p:pic>
      <p:sp>
        <p:nvSpPr>
          <p:cNvPr id="15" name="TextBox 14"/>
          <p:cNvSpPr txBox="1"/>
          <p:nvPr/>
        </p:nvSpPr>
        <p:spPr>
          <a:xfrm>
            <a:off x="8001000" y="3040001"/>
            <a:ext cx="646331" cy="646331"/>
          </a:xfrm>
          <a:prstGeom prst="rect">
            <a:avLst/>
          </a:prstGeom>
          <a:noFill/>
        </p:spPr>
        <p:txBody>
          <a:bodyPr wrap="none" rtlCol="0">
            <a:spAutoFit/>
          </a:bodyPr>
          <a:lstStyle/>
          <a:p>
            <a:r>
              <a:rPr lang="en-US" sz="3600" b="1" dirty="0" smtClean="0"/>
              <a:t>…</a:t>
            </a:r>
            <a:endParaRPr lang="en-ZA" sz="3600" b="1" dirty="0"/>
          </a:p>
        </p:txBody>
      </p:sp>
      <p:sp>
        <p:nvSpPr>
          <p:cNvPr id="24" name="Rounded Rectangle 23"/>
          <p:cNvSpPr/>
          <p:nvPr/>
        </p:nvSpPr>
        <p:spPr>
          <a:xfrm>
            <a:off x="549137" y="4953000"/>
            <a:ext cx="8137663" cy="1018339"/>
          </a:xfrm>
          <a:prstGeom prst="roundRect">
            <a:avLst/>
          </a:prstGeom>
          <a:solidFill>
            <a:schemeClr val="bg1"/>
          </a:solidFill>
          <a:ln>
            <a:solidFill>
              <a:schemeClr val="tx1"/>
            </a:solidFill>
          </a:ln>
          <a:effectLst>
            <a:outerShdw blurRad="508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7160" tIns="90000" rIns="0" bIns="90000" rtlCol="0" anchor="ctr">
            <a:noAutofit/>
          </a:bodyPr>
          <a:lstStyle/>
          <a:p>
            <a:r>
              <a:rPr lang="en-GB" sz="2400" b="1" dirty="0" smtClean="0">
                <a:solidFill>
                  <a:srgbClr val="000000"/>
                </a:solidFill>
              </a:rPr>
              <a:t>Derive</a:t>
            </a:r>
            <a:r>
              <a:rPr lang="en-GB" sz="2400" dirty="0" smtClean="0">
                <a:solidFill>
                  <a:srgbClr val="000000"/>
                </a:solidFill>
              </a:rPr>
              <a:t> program </a:t>
            </a:r>
            <a:r>
              <a:rPr lang="en-GB" sz="2400" b="1" dirty="0" smtClean="0">
                <a:solidFill>
                  <a:srgbClr val="000000"/>
                </a:solidFill>
              </a:rPr>
              <a:t>variants</a:t>
            </a:r>
            <a:r>
              <a:rPr lang="en-GB" sz="2400" dirty="0" smtClean="0">
                <a:solidFill>
                  <a:srgbClr val="000000"/>
                </a:solidFill>
              </a:rPr>
              <a:t> </a:t>
            </a:r>
            <a:r>
              <a:rPr lang="en-GB" sz="2400" i="1" dirty="0" smtClean="0">
                <a:solidFill>
                  <a:srgbClr val="000000"/>
                </a:solidFill>
              </a:rPr>
              <a:t>P</a:t>
            </a:r>
            <a:r>
              <a:rPr lang="el-GR" sz="2400" i="1" baseline="-25000" dirty="0" smtClean="0">
                <a:solidFill>
                  <a:srgbClr val="000000"/>
                </a:solidFill>
              </a:rPr>
              <a:t>ϑ</a:t>
            </a:r>
            <a:r>
              <a:rPr lang="en-US" sz="2400" dirty="0" smtClean="0">
                <a:solidFill>
                  <a:srgbClr val="000000"/>
                </a:solidFill>
              </a:rPr>
              <a:t> </a:t>
            </a:r>
            <a:r>
              <a:rPr lang="en-GB" sz="2400" dirty="0" smtClean="0">
                <a:solidFill>
                  <a:srgbClr val="000000"/>
                </a:solidFill>
              </a:rPr>
              <a:t>that </a:t>
            </a:r>
            <a:r>
              <a:rPr lang="en-GB" sz="2400" b="1" dirty="0" smtClean="0">
                <a:solidFill>
                  <a:srgbClr val="000000"/>
                </a:solidFill>
              </a:rPr>
              <a:t>allow context switches only</a:t>
            </a:r>
            <a:r>
              <a:rPr lang="en-GB" sz="2400" dirty="0" smtClean="0">
                <a:solidFill>
                  <a:srgbClr val="000000"/>
                </a:solidFill>
              </a:rPr>
              <a:t> in </a:t>
            </a:r>
            <a:r>
              <a:rPr lang="en-GB" sz="2400" b="1" dirty="0" smtClean="0">
                <a:solidFill>
                  <a:srgbClr val="000000"/>
                </a:solidFill>
              </a:rPr>
              <a:t>subsets</a:t>
            </a:r>
            <a:r>
              <a:rPr lang="en-GB" sz="2400" dirty="0" smtClean="0">
                <a:solidFill>
                  <a:srgbClr val="000000"/>
                </a:solidFill>
              </a:rPr>
              <a:t> of statements (</a:t>
            </a:r>
            <a:r>
              <a:rPr lang="en-GB" sz="2400" b="1" dirty="0" smtClean="0">
                <a:solidFill>
                  <a:srgbClr val="000000"/>
                </a:solidFill>
              </a:rPr>
              <a:t>tiles</a:t>
            </a:r>
            <a:r>
              <a:rPr lang="en-GB" sz="2400" dirty="0" smtClean="0">
                <a:solidFill>
                  <a:srgbClr val="000000"/>
                </a:solidFill>
              </a:rPr>
              <a:t>) </a:t>
            </a:r>
            <a:r>
              <a:rPr lang="en-GB" sz="2400" dirty="0" err="1" smtClean="0">
                <a:solidFill>
                  <a:srgbClr val="000000"/>
                </a:solidFill>
              </a:rPr>
              <a:t>s.t.</a:t>
            </a:r>
            <a:r>
              <a:rPr lang="en-GB" sz="2400" dirty="0" smtClean="0">
                <a:solidFill>
                  <a:srgbClr val="000000"/>
                </a:solidFill>
              </a:rPr>
              <a:t> </a:t>
            </a:r>
            <a:r>
              <a:rPr lang="en-GB" sz="2400" dirty="0" err="1" smtClean="0">
                <a:solidFill>
                  <a:srgbClr val="000000"/>
                </a:solidFill>
                <a:latin typeface="Lucida Calligraphy" panose="03010101010101010101" pitchFamily="66" charset="0"/>
              </a:rPr>
              <a:t>I</a:t>
            </a:r>
            <a:r>
              <a:rPr lang="en-GB" sz="2400" i="1" baseline="-25000" dirty="0" err="1" smtClean="0">
                <a:solidFill>
                  <a:srgbClr val="000000"/>
                </a:solidFill>
              </a:rPr>
              <a:t>k</a:t>
            </a:r>
            <a:r>
              <a:rPr lang="en-GB" sz="2400" dirty="0" smtClean="0">
                <a:solidFill>
                  <a:srgbClr val="000000"/>
                </a:solidFill>
              </a:rPr>
              <a:t>(</a:t>
            </a:r>
            <a:r>
              <a:rPr lang="en-GB" sz="2400" i="1" dirty="0" smtClean="0">
                <a:solidFill>
                  <a:srgbClr val="000000"/>
                </a:solidFill>
              </a:rPr>
              <a:t>P</a:t>
            </a:r>
            <a:r>
              <a:rPr lang="en-GB" sz="2400" dirty="0" smtClean="0">
                <a:solidFill>
                  <a:srgbClr val="000000"/>
                </a:solidFill>
              </a:rPr>
              <a:t>) = U</a:t>
            </a:r>
            <a:r>
              <a:rPr lang="el-GR" sz="2400" i="1" baseline="-25000" dirty="0" smtClean="0">
                <a:solidFill>
                  <a:srgbClr val="000000"/>
                </a:solidFill>
              </a:rPr>
              <a:t>ϑ</a:t>
            </a:r>
            <a:r>
              <a:rPr lang="en-US" sz="2400" i="1" baseline="-25000" dirty="0" smtClean="0">
                <a:solidFill>
                  <a:srgbClr val="000000"/>
                </a:solidFill>
              </a:rPr>
              <a:t> </a:t>
            </a:r>
            <a:r>
              <a:rPr lang="en-GB" sz="2400" dirty="0" smtClean="0">
                <a:solidFill>
                  <a:srgbClr val="000000"/>
                </a:solidFill>
              </a:rPr>
              <a:t> </a:t>
            </a:r>
            <a:r>
              <a:rPr lang="en-GB" sz="2400" dirty="0" err="1" smtClean="0">
                <a:solidFill>
                  <a:srgbClr val="000000"/>
                </a:solidFill>
                <a:latin typeface="Lucida Calligraphy" panose="03010101010101010101" pitchFamily="66" charset="0"/>
              </a:rPr>
              <a:t>I</a:t>
            </a:r>
            <a:r>
              <a:rPr lang="en-GB" sz="2400" i="1" baseline="-25000" dirty="0" err="1" smtClean="0">
                <a:solidFill>
                  <a:srgbClr val="000000"/>
                </a:solidFill>
              </a:rPr>
              <a:t>k</a:t>
            </a:r>
            <a:r>
              <a:rPr lang="en-GB" sz="2400" dirty="0" smtClean="0">
                <a:solidFill>
                  <a:srgbClr val="000000"/>
                </a:solidFill>
              </a:rPr>
              <a:t>(</a:t>
            </a:r>
            <a:r>
              <a:rPr lang="en-GB" sz="2400" i="1" dirty="0">
                <a:solidFill>
                  <a:srgbClr val="000000"/>
                </a:solidFill>
              </a:rPr>
              <a:t>P</a:t>
            </a:r>
            <a:r>
              <a:rPr lang="el-GR" sz="2400" i="1" baseline="-25000" dirty="0">
                <a:solidFill>
                  <a:srgbClr val="000000"/>
                </a:solidFill>
              </a:rPr>
              <a:t>ϑ</a:t>
            </a:r>
            <a:r>
              <a:rPr lang="en-GB" sz="2400" dirty="0" smtClean="0">
                <a:solidFill>
                  <a:srgbClr val="000000"/>
                </a:solidFill>
              </a:rPr>
              <a:t>).</a:t>
            </a:r>
          </a:p>
        </p:txBody>
      </p:sp>
    </p:spTree>
    <p:extLst>
      <p:ext uri="{BB962C8B-B14F-4D97-AF65-F5344CB8AC3E}">
        <p14:creationId xmlns:p14="http://schemas.microsoft.com/office/powerpoint/2010/main" val="23269521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4"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Reduced interleaving instances</a:t>
            </a:r>
            <a:endParaRPr lang="en-ZA" sz="3200" dirty="0"/>
          </a:p>
        </p:txBody>
      </p:sp>
      <p:sp>
        <p:nvSpPr>
          <p:cNvPr id="3" name="Content Placeholder 2"/>
          <p:cNvSpPr>
            <a:spLocks noGrp="1"/>
          </p:cNvSpPr>
          <p:nvPr>
            <p:ph idx="1"/>
          </p:nvPr>
        </p:nvSpPr>
        <p:spPr>
          <a:xfrm>
            <a:off x="152400" y="914400"/>
            <a:ext cx="8763000" cy="5410200"/>
          </a:xfrm>
        </p:spPr>
        <p:txBody>
          <a:bodyPr/>
          <a:lstStyle/>
          <a:p>
            <a:pPr marL="0" indent="0">
              <a:buNone/>
            </a:pPr>
            <a:r>
              <a:rPr lang="en-US" sz="2400" b="1" dirty="0"/>
              <a:t>Our goal:</a:t>
            </a:r>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r>
              <a:rPr lang="en-US" sz="2400" b="1" dirty="0"/>
              <a:t>Our solution:</a:t>
            </a:r>
          </a:p>
          <a:p>
            <a:pPr marL="0" indent="0">
              <a:buNone/>
            </a:pPr>
            <a:endParaRPr lang="en-US" sz="2400" dirty="0"/>
          </a:p>
          <a:p>
            <a:pPr marL="0" indent="0">
              <a:buNone/>
            </a:pPr>
            <a:endParaRPr lang="en-US" sz="2400" dirty="0" smtClean="0"/>
          </a:p>
          <a:p>
            <a:pPr marL="0" indent="0">
              <a:buNone/>
            </a:pPr>
            <a:endParaRPr lang="en-US" sz="2400" dirty="0" smtClean="0"/>
          </a:p>
          <a:p>
            <a:pPr marL="0" indent="0">
              <a:buNone/>
            </a:pPr>
            <a:endParaRPr lang="en-ZA" dirty="0"/>
          </a:p>
        </p:txBody>
      </p:sp>
      <p:sp>
        <p:nvSpPr>
          <p:cNvPr id="4" name="Rounded Rectangle 3"/>
          <p:cNvSpPr/>
          <p:nvPr/>
        </p:nvSpPr>
        <p:spPr>
          <a:xfrm>
            <a:off x="549137" y="1371600"/>
            <a:ext cx="8137663" cy="1018339"/>
          </a:xfrm>
          <a:prstGeom prst="roundRect">
            <a:avLst/>
          </a:prstGeom>
          <a:solidFill>
            <a:schemeClr val="bg1"/>
          </a:solidFill>
          <a:ln>
            <a:solidFill>
              <a:schemeClr val="tx1"/>
            </a:solidFill>
          </a:ln>
          <a:effectLst>
            <a:outerShdw blurRad="508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7160" tIns="90000" rIns="0" bIns="90000" rtlCol="0" anchor="ctr">
            <a:noAutofit/>
          </a:bodyPr>
          <a:lstStyle/>
          <a:p>
            <a:r>
              <a:rPr lang="en-GB" sz="2400" b="1" dirty="0">
                <a:solidFill>
                  <a:srgbClr val="000000"/>
                </a:solidFill>
              </a:rPr>
              <a:t>S</a:t>
            </a:r>
            <a:r>
              <a:rPr lang="en-GB" sz="2400" b="1" dirty="0" smtClean="0">
                <a:solidFill>
                  <a:srgbClr val="000000"/>
                </a:solidFill>
              </a:rPr>
              <a:t>plit </a:t>
            </a:r>
            <a:r>
              <a:rPr lang="en-GB" sz="2400" dirty="0" smtClean="0">
                <a:solidFill>
                  <a:srgbClr val="000000"/>
                </a:solidFill>
              </a:rPr>
              <a:t>set of </a:t>
            </a:r>
            <a:r>
              <a:rPr lang="en-GB" sz="2400" b="1" dirty="0" err="1" smtClean="0">
                <a:solidFill>
                  <a:srgbClr val="000000"/>
                </a:solidFill>
              </a:rPr>
              <a:t>interleavings</a:t>
            </a:r>
            <a:r>
              <a:rPr lang="en-GB" sz="2400" b="1" dirty="0" smtClean="0">
                <a:solidFill>
                  <a:srgbClr val="000000"/>
                </a:solidFill>
              </a:rPr>
              <a:t> </a:t>
            </a:r>
            <a:r>
              <a:rPr lang="en-GB" sz="2400" dirty="0" err="1" smtClean="0">
                <a:solidFill>
                  <a:srgbClr val="000000"/>
                </a:solidFill>
                <a:latin typeface="Lucida Calligraphy" panose="03010101010101010101" pitchFamily="66" charset="0"/>
              </a:rPr>
              <a:t>I</a:t>
            </a:r>
            <a:r>
              <a:rPr lang="en-GB" sz="2400" i="1" baseline="-25000" dirty="0" err="1" smtClean="0">
                <a:solidFill>
                  <a:srgbClr val="000000"/>
                </a:solidFill>
              </a:rPr>
              <a:t>k</a:t>
            </a:r>
            <a:r>
              <a:rPr lang="en-GB" sz="2400" dirty="0" smtClean="0">
                <a:solidFill>
                  <a:srgbClr val="000000"/>
                </a:solidFill>
              </a:rPr>
              <a:t>(</a:t>
            </a:r>
            <a:r>
              <a:rPr lang="en-GB" sz="2400" i="1" dirty="0" smtClean="0">
                <a:solidFill>
                  <a:srgbClr val="000000"/>
                </a:solidFill>
              </a:rPr>
              <a:t>P</a:t>
            </a:r>
            <a:r>
              <a:rPr lang="en-GB" sz="2400" dirty="0" smtClean="0">
                <a:solidFill>
                  <a:srgbClr val="000000"/>
                </a:solidFill>
              </a:rPr>
              <a:t>) into </a:t>
            </a:r>
            <a:r>
              <a:rPr lang="en-GB" sz="2400" b="1" dirty="0" smtClean="0">
                <a:solidFill>
                  <a:srgbClr val="000000"/>
                </a:solidFill>
              </a:rPr>
              <a:t>subsets</a:t>
            </a:r>
            <a:r>
              <a:rPr lang="en-GB" sz="2400" dirty="0" smtClean="0">
                <a:solidFill>
                  <a:srgbClr val="000000"/>
                </a:solidFill>
              </a:rPr>
              <a:t> that can be </a:t>
            </a:r>
            <a:r>
              <a:rPr lang="en-GB" sz="2400" b="1" dirty="0" err="1" smtClean="0">
                <a:solidFill>
                  <a:srgbClr val="000000"/>
                </a:solidFill>
              </a:rPr>
              <a:t>analyzed</a:t>
            </a:r>
            <a:r>
              <a:rPr lang="en-GB" sz="2400" b="1" dirty="0" smtClean="0">
                <a:solidFill>
                  <a:srgbClr val="000000"/>
                </a:solidFill>
              </a:rPr>
              <a:t> symbolically </a:t>
            </a:r>
            <a:r>
              <a:rPr lang="en-GB" sz="2400" dirty="0" smtClean="0">
                <a:solidFill>
                  <a:srgbClr val="000000"/>
                </a:solidFill>
              </a:rPr>
              <a:t>and </a:t>
            </a:r>
            <a:r>
              <a:rPr lang="en-GB" sz="2400" b="1" dirty="0" smtClean="0">
                <a:solidFill>
                  <a:srgbClr val="000000"/>
                </a:solidFill>
              </a:rPr>
              <a:t>independently</a:t>
            </a:r>
            <a:r>
              <a:rPr lang="en-GB" sz="2400" dirty="0" smtClean="0">
                <a:solidFill>
                  <a:srgbClr val="000000"/>
                </a:solidFill>
              </a:rPr>
              <a:t>.</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0" y="2678562"/>
            <a:ext cx="2347177" cy="1588638"/>
          </a:xfrm>
          <a:prstGeom prst="rect">
            <a:avLst/>
          </a:prstGeom>
        </p:spPr>
      </p:pic>
      <p:sp>
        <p:nvSpPr>
          <p:cNvPr id="16" name="Rounded Rectangle 15"/>
          <p:cNvSpPr/>
          <p:nvPr/>
        </p:nvSpPr>
        <p:spPr>
          <a:xfrm>
            <a:off x="549137" y="4953000"/>
            <a:ext cx="8137663" cy="1018339"/>
          </a:xfrm>
          <a:prstGeom prst="roundRect">
            <a:avLst/>
          </a:prstGeom>
          <a:solidFill>
            <a:schemeClr val="bg1"/>
          </a:solidFill>
          <a:ln>
            <a:solidFill>
              <a:schemeClr val="tx1"/>
            </a:solidFill>
          </a:ln>
          <a:effectLst>
            <a:outerShdw blurRad="50800" dist="38100" dir="2700000" sx="102000" sy="102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7160" tIns="90000" rIns="0" bIns="90000" rtlCol="0" anchor="ctr">
            <a:noAutofit/>
          </a:bodyPr>
          <a:lstStyle/>
          <a:p>
            <a:r>
              <a:rPr lang="en-GB" sz="2400" b="1" dirty="0" smtClean="0">
                <a:solidFill>
                  <a:srgbClr val="000000"/>
                </a:solidFill>
              </a:rPr>
              <a:t>Derive</a:t>
            </a:r>
            <a:r>
              <a:rPr lang="en-GB" sz="2400" dirty="0" smtClean="0">
                <a:solidFill>
                  <a:srgbClr val="000000"/>
                </a:solidFill>
              </a:rPr>
              <a:t> program </a:t>
            </a:r>
            <a:r>
              <a:rPr lang="en-GB" sz="2400" b="1" dirty="0" smtClean="0">
                <a:solidFill>
                  <a:srgbClr val="000000"/>
                </a:solidFill>
              </a:rPr>
              <a:t>variants</a:t>
            </a:r>
            <a:r>
              <a:rPr lang="en-GB" sz="2400" dirty="0" smtClean="0">
                <a:solidFill>
                  <a:srgbClr val="000000"/>
                </a:solidFill>
              </a:rPr>
              <a:t> </a:t>
            </a:r>
            <a:r>
              <a:rPr lang="en-GB" sz="2400" i="1" dirty="0" smtClean="0">
                <a:solidFill>
                  <a:srgbClr val="000000"/>
                </a:solidFill>
              </a:rPr>
              <a:t>P</a:t>
            </a:r>
            <a:r>
              <a:rPr lang="el-GR" sz="2400" i="1" baseline="-25000" dirty="0" smtClean="0">
                <a:solidFill>
                  <a:srgbClr val="000000"/>
                </a:solidFill>
              </a:rPr>
              <a:t>ϑ</a:t>
            </a:r>
            <a:r>
              <a:rPr lang="en-US" sz="2400" dirty="0" smtClean="0">
                <a:solidFill>
                  <a:srgbClr val="000000"/>
                </a:solidFill>
              </a:rPr>
              <a:t> </a:t>
            </a:r>
            <a:r>
              <a:rPr lang="en-GB" sz="2400" dirty="0" smtClean="0">
                <a:solidFill>
                  <a:srgbClr val="000000"/>
                </a:solidFill>
              </a:rPr>
              <a:t>that </a:t>
            </a:r>
            <a:r>
              <a:rPr lang="en-GB" sz="2400" b="1" dirty="0" smtClean="0">
                <a:solidFill>
                  <a:srgbClr val="000000"/>
                </a:solidFill>
              </a:rPr>
              <a:t>allow context switches only</a:t>
            </a:r>
            <a:r>
              <a:rPr lang="en-GB" sz="2400" dirty="0" smtClean="0">
                <a:solidFill>
                  <a:srgbClr val="000000"/>
                </a:solidFill>
              </a:rPr>
              <a:t> in </a:t>
            </a:r>
            <a:r>
              <a:rPr lang="en-GB" sz="2400" b="1" dirty="0" smtClean="0">
                <a:solidFill>
                  <a:srgbClr val="000000"/>
                </a:solidFill>
              </a:rPr>
              <a:t>subsets</a:t>
            </a:r>
            <a:r>
              <a:rPr lang="en-GB" sz="2400" dirty="0" smtClean="0">
                <a:solidFill>
                  <a:srgbClr val="000000"/>
                </a:solidFill>
              </a:rPr>
              <a:t> of statements (</a:t>
            </a:r>
            <a:r>
              <a:rPr lang="en-GB" sz="2400" b="1" dirty="0" smtClean="0">
                <a:solidFill>
                  <a:srgbClr val="000000"/>
                </a:solidFill>
              </a:rPr>
              <a:t>tiles</a:t>
            </a:r>
            <a:r>
              <a:rPr lang="en-GB" sz="2400" dirty="0" smtClean="0">
                <a:solidFill>
                  <a:srgbClr val="000000"/>
                </a:solidFill>
              </a:rPr>
              <a:t>) </a:t>
            </a:r>
            <a:r>
              <a:rPr lang="en-GB" sz="2400" dirty="0" err="1" smtClean="0">
                <a:solidFill>
                  <a:srgbClr val="000000"/>
                </a:solidFill>
              </a:rPr>
              <a:t>s.t.</a:t>
            </a:r>
            <a:r>
              <a:rPr lang="en-GB" sz="2400" dirty="0" smtClean="0">
                <a:solidFill>
                  <a:srgbClr val="000000"/>
                </a:solidFill>
              </a:rPr>
              <a:t> </a:t>
            </a:r>
            <a:r>
              <a:rPr lang="en-GB" sz="2400" dirty="0" err="1" smtClean="0">
                <a:solidFill>
                  <a:srgbClr val="000000"/>
                </a:solidFill>
                <a:latin typeface="Lucida Calligraphy" panose="03010101010101010101" pitchFamily="66" charset="0"/>
              </a:rPr>
              <a:t>I</a:t>
            </a:r>
            <a:r>
              <a:rPr lang="en-GB" sz="2400" i="1" baseline="-25000" dirty="0" err="1" smtClean="0">
                <a:solidFill>
                  <a:srgbClr val="000000"/>
                </a:solidFill>
              </a:rPr>
              <a:t>k</a:t>
            </a:r>
            <a:r>
              <a:rPr lang="en-GB" sz="2400" dirty="0" smtClean="0">
                <a:solidFill>
                  <a:srgbClr val="000000"/>
                </a:solidFill>
              </a:rPr>
              <a:t>(</a:t>
            </a:r>
            <a:r>
              <a:rPr lang="en-GB" sz="2400" i="1" dirty="0" smtClean="0">
                <a:solidFill>
                  <a:srgbClr val="000000"/>
                </a:solidFill>
              </a:rPr>
              <a:t>P</a:t>
            </a:r>
            <a:r>
              <a:rPr lang="en-GB" sz="2400" dirty="0" smtClean="0">
                <a:solidFill>
                  <a:srgbClr val="000000"/>
                </a:solidFill>
              </a:rPr>
              <a:t>) = U</a:t>
            </a:r>
            <a:r>
              <a:rPr lang="el-GR" sz="2400" i="1" baseline="-25000" dirty="0" smtClean="0">
                <a:solidFill>
                  <a:srgbClr val="000000"/>
                </a:solidFill>
              </a:rPr>
              <a:t>ϑ</a:t>
            </a:r>
            <a:r>
              <a:rPr lang="en-US" sz="2400" i="1" baseline="-25000" dirty="0" smtClean="0">
                <a:solidFill>
                  <a:srgbClr val="000000"/>
                </a:solidFill>
              </a:rPr>
              <a:t> </a:t>
            </a:r>
            <a:r>
              <a:rPr lang="en-GB" sz="2400" dirty="0" smtClean="0">
                <a:solidFill>
                  <a:srgbClr val="000000"/>
                </a:solidFill>
              </a:rPr>
              <a:t> </a:t>
            </a:r>
            <a:r>
              <a:rPr lang="en-GB" sz="2400" dirty="0" err="1" smtClean="0">
                <a:solidFill>
                  <a:srgbClr val="000000"/>
                </a:solidFill>
                <a:latin typeface="Lucida Calligraphy" panose="03010101010101010101" pitchFamily="66" charset="0"/>
              </a:rPr>
              <a:t>I</a:t>
            </a:r>
            <a:r>
              <a:rPr lang="en-GB" sz="2400" i="1" baseline="-25000" dirty="0" err="1" smtClean="0">
                <a:solidFill>
                  <a:srgbClr val="000000"/>
                </a:solidFill>
              </a:rPr>
              <a:t>k</a:t>
            </a:r>
            <a:r>
              <a:rPr lang="en-GB" sz="2400" dirty="0" smtClean="0">
                <a:solidFill>
                  <a:srgbClr val="000000"/>
                </a:solidFill>
              </a:rPr>
              <a:t>(</a:t>
            </a:r>
            <a:r>
              <a:rPr lang="en-GB" sz="2400" i="1" dirty="0">
                <a:solidFill>
                  <a:srgbClr val="000000"/>
                </a:solidFill>
              </a:rPr>
              <a:t>P</a:t>
            </a:r>
            <a:r>
              <a:rPr lang="el-GR" sz="2400" i="1" baseline="-25000" dirty="0">
                <a:solidFill>
                  <a:srgbClr val="000000"/>
                </a:solidFill>
              </a:rPr>
              <a:t>ϑ</a:t>
            </a:r>
            <a:r>
              <a:rPr lang="en-GB" sz="2400" dirty="0" smtClean="0">
                <a:solidFill>
                  <a:srgbClr val="000000"/>
                </a:solidFill>
              </a:rPr>
              <a:t>).</a:t>
            </a: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4952" y="2679192"/>
            <a:ext cx="2347177" cy="1588638"/>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0" y="2679192"/>
            <a:ext cx="2347177" cy="1588638"/>
          </a:xfrm>
          <a:prstGeom prst="rect">
            <a:avLst/>
          </a:prstGeom>
        </p:spPr>
      </p:pic>
      <p:sp>
        <p:nvSpPr>
          <p:cNvPr id="23" name="TextBox 22"/>
          <p:cNvSpPr txBox="1"/>
          <p:nvPr/>
        </p:nvSpPr>
        <p:spPr>
          <a:xfrm>
            <a:off x="5638800" y="3040001"/>
            <a:ext cx="646331" cy="646331"/>
          </a:xfrm>
          <a:prstGeom prst="rect">
            <a:avLst/>
          </a:prstGeom>
          <a:noFill/>
        </p:spPr>
        <p:txBody>
          <a:bodyPr wrap="none" rtlCol="0">
            <a:spAutoFit/>
          </a:bodyPr>
          <a:lstStyle/>
          <a:p>
            <a:r>
              <a:rPr lang="en-US" sz="3600" b="1" dirty="0" smtClean="0"/>
              <a:t>…</a:t>
            </a:r>
            <a:endParaRPr lang="en-ZA" sz="3600" b="1" dirty="0"/>
          </a:p>
        </p:txBody>
      </p:sp>
    </p:spTree>
    <p:extLst>
      <p:ext uri="{BB962C8B-B14F-4D97-AF65-F5344CB8AC3E}">
        <p14:creationId xmlns:p14="http://schemas.microsoft.com/office/powerpoint/2010/main" val="253305140"/>
      </p:ext>
    </p:extLst>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lgn="ctr">
              <a:buNone/>
            </a:pPr>
            <a:r>
              <a:rPr lang="en-US" sz="6000" b="1" dirty="0" smtClean="0">
                <a:solidFill>
                  <a:srgbClr val="FF0000"/>
                </a:solidFill>
              </a:rPr>
              <a:t>Tiling Threads</a:t>
            </a:r>
            <a:endParaRPr lang="en-ZA" sz="4000" b="1" dirty="0">
              <a:solidFill>
                <a:srgbClr val="FF0000"/>
              </a:solidFill>
            </a:endParaRPr>
          </a:p>
        </p:txBody>
      </p:sp>
    </p:spTree>
    <p:extLst>
      <p:ext uri="{BB962C8B-B14F-4D97-AF65-F5344CB8AC3E}">
        <p14:creationId xmlns:p14="http://schemas.microsoft.com/office/powerpoint/2010/main" val="695482378"/>
      </p:ext>
    </p:extLst>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Tiling threads</a:t>
            </a:r>
            <a:endParaRPr lang="en-ZA" sz="3200" dirty="0"/>
          </a:p>
        </p:txBody>
      </p:sp>
      <p:sp>
        <p:nvSpPr>
          <p:cNvPr id="3" name="Content Placeholder 2"/>
          <p:cNvSpPr>
            <a:spLocks noGrp="1"/>
          </p:cNvSpPr>
          <p:nvPr>
            <p:ph idx="1"/>
          </p:nvPr>
        </p:nvSpPr>
        <p:spPr>
          <a:xfrm>
            <a:off x="228600" y="914400"/>
            <a:ext cx="8839200" cy="5410200"/>
          </a:xfrm>
        </p:spPr>
        <p:txBody>
          <a:bodyPr/>
          <a:lstStyle/>
          <a:p>
            <a:pPr marL="0" indent="0">
              <a:buNone/>
            </a:pPr>
            <a:r>
              <a:rPr lang="en-US" b="1" dirty="0" smtClean="0"/>
              <a:t>Assumption: </a:t>
            </a:r>
            <a:r>
              <a:rPr lang="en-US" b="1" dirty="0"/>
              <a:t>bounded concurrent programs</a:t>
            </a:r>
            <a:endParaRPr lang="en-US" dirty="0"/>
          </a:p>
          <a:p>
            <a:pPr marL="0" indent="0">
              <a:buNone/>
            </a:pP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a:spcBef>
                <a:spcPts val="1800"/>
              </a:spcBef>
            </a:pPr>
            <a:r>
              <a:rPr lang="en-US" dirty="0" smtClean="0"/>
              <a:t>finite #</a:t>
            </a:r>
            <a:r>
              <a:rPr lang="en-US" dirty="0" err="1" smtClean="0"/>
              <a:t>stmts</a:t>
            </a:r>
            <a:endParaRPr lang="en-US" dirty="0" smtClean="0"/>
          </a:p>
          <a:p>
            <a:pPr>
              <a:spcBef>
                <a:spcPts val="576"/>
              </a:spcBef>
            </a:pPr>
            <a:r>
              <a:rPr lang="en-US" dirty="0" smtClean="0"/>
              <a:t>control can only go forward</a:t>
            </a:r>
            <a:endParaRPr lang="en-ZA" dirty="0" smtClean="0"/>
          </a:p>
          <a:p>
            <a:pPr lvl="1">
              <a:spcBef>
                <a:spcPts val="528"/>
              </a:spcBef>
              <a:buClr>
                <a:srgbClr val="000000"/>
              </a:buClr>
            </a:pPr>
            <a:r>
              <a:rPr lang="en-US" dirty="0">
                <a:solidFill>
                  <a:srgbClr val="000000"/>
                </a:solidFill>
              </a:rPr>
              <a:t>s</a:t>
            </a:r>
            <a:r>
              <a:rPr lang="en-US" dirty="0" smtClean="0">
                <a:solidFill>
                  <a:srgbClr val="000000"/>
                </a:solidFill>
              </a:rPr>
              <a:t>implifies analysis and tiling</a:t>
            </a:r>
          </a:p>
        </p:txBody>
      </p:sp>
      <p:grpSp>
        <p:nvGrpSpPr>
          <p:cNvPr id="82" name="Group 81"/>
          <p:cNvGrpSpPr/>
          <p:nvPr/>
        </p:nvGrpSpPr>
        <p:grpSpPr>
          <a:xfrm>
            <a:off x="944879" y="1413933"/>
            <a:ext cx="7818121" cy="3005667"/>
            <a:chOff x="792479" y="842433"/>
            <a:chExt cx="7818121" cy="3005667"/>
          </a:xfrm>
        </p:grpSpPr>
        <p:sp>
          <p:nvSpPr>
            <p:cNvPr id="83" name="Shape 550"/>
            <p:cNvSpPr/>
            <p:nvPr/>
          </p:nvSpPr>
          <p:spPr>
            <a:xfrm>
              <a:off x="7315200" y="880321"/>
              <a:ext cx="1188600"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4" name="Shape 551"/>
            <p:cNvSpPr/>
            <p:nvPr/>
          </p:nvSpPr>
          <p:spPr>
            <a:xfrm>
              <a:off x="792479" y="890902"/>
              <a:ext cx="1188600" cy="2957198"/>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5" name="Shape 552"/>
            <p:cNvSpPr txBox="1"/>
            <p:nvPr/>
          </p:nvSpPr>
          <p:spPr>
            <a:xfrm>
              <a:off x="894643" y="8784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solidFill>
                    <a:srgbClr val="000000"/>
                  </a:solidFill>
                  <a:latin typeface="Arial"/>
                  <a:ea typeface="Arial"/>
                  <a:cs typeface="Arial"/>
                  <a:sym typeface="Arial"/>
                </a:rPr>
                <a:t>0 </a:t>
              </a:r>
            </a:p>
          </p:txBody>
        </p:sp>
        <p:sp>
          <p:nvSpPr>
            <p:cNvPr id="86" name="Shape 553"/>
            <p:cNvSpPr txBox="1"/>
            <p:nvPr/>
          </p:nvSpPr>
          <p:spPr>
            <a:xfrm>
              <a:off x="7475621" y="842433"/>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a:t>
              </a:r>
            </a:p>
          </p:txBody>
        </p:sp>
        <p:sp>
          <p:nvSpPr>
            <p:cNvPr id="87" name="Shape 554"/>
            <p:cNvSpPr/>
            <p:nvPr/>
          </p:nvSpPr>
          <p:spPr>
            <a:xfrm>
              <a:off x="2545080" y="880321"/>
              <a:ext cx="1188599"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8" name="Shape 555"/>
            <p:cNvSpPr/>
            <p:nvPr/>
          </p:nvSpPr>
          <p:spPr>
            <a:xfrm>
              <a:off x="5562600" y="876300"/>
              <a:ext cx="1188600" cy="29718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9" name="Shape 556"/>
            <p:cNvSpPr txBox="1"/>
            <p:nvPr/>
          </p:nvSpPr>
          <p:spPr>
            <a:xfrm>
              <a:off x="5715000" y="842916"/>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N-1</a:t>
              </a:r>
            </a:p>
          </p:txBody>
        </p:sp>
        <p:sp>
          <p:nvSpPr>
            <p:cNvPr id="90" name="Shape 557"/>
            <p:cNvSpPr txBox="1"/>
            <p:nvPr/>
          </p:nvSpPr>
          <p:spPr>
            <a:xfrm>
              <a:off x="2647243" y="8784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t>1</a:t>
              </a:r>
              <a:r>
                <a:rPr lang="en-GB" sz="2400" baseline="-25000">
                  <a:solidFill>
                    <a:srgbClr val="000000"/>
                  </a:solidFill>
                  <a:latin typeface="Arial"/>
                  <a:ea typeface="Arial"/>
                  <a:cs typeface="Arial"/>
                  <a:sym typeface="Arial"/>
                </a:rPr>
                <a:t> </a:t>
              </a:r>
            </a:p>
          </p:txBody>
        </p:sp>
        <p:sp>
          <p:nvSpPr>
            <p:cNvPr id="91" name="Shape 558"/>
            <p:cNvSpPr txBox="1"/>
            <p:nvPr/>
          </p:nvSpPr>
          <p:spPr>
            <a:xfrm rot="5400000">
              <a:off x="4336800" y="2127000"/>
              <a:ext cx="814800" cy="417600"/>
            </a:xfrm>
            <a:prstGeom prst="rect">
              <a:avLst/>
            </a:prstGeom>
            <a:noFill/>
            <a:ln>
              <a:noFill/>
            </a:ln>
          </p:spPr>
          <p:txBody>
            <a:bodyPr wrap="square" lIns="91425" tIns="45700" rIns="91425" bIns="45700" anchor="ctr" anchorCtr="0">
              <a:noAutofit/>
            </a:bodyPr>
            <a:lstStyle/>
            <a:p>
              <a:pPr marL="0" marR="0" lvl="0" indent="0" algn="ctr" rtl="0">
                <a:spcBef>
                  <a:spcPts val="0"/>
                </a:spcBef>
                <a:buClr>
                  <a:srgbClr val="A5A5A5"/>
                </a:buClr>
                <a:buSzPct val="25000"/>
                <a:buFont typeface="Arial"/>
                <a:buNone/>
              </a:pPr>
              <a:r>
                <a:rPr lang="en-GB" sz="3600">
                  <a:solidFill>
                    <a:srgbClr val="FF0000"/>
                  </a:solidFill>
                  <a:latin typeface="Arial"/>
                  <a:ea typeface="Arial"/>
                  <a:cs typeface="Arial"/>
                  <a:sym typeface="Arial"/>
                </a:rPr>
                <a:t>…</a:t>
              </a:r>
            </a:p>
          </p:txBody>
        </p:sp>
        <p:sp>
          <p:nvSpPr>
            <p:cNvPr id="92" name="Shape 559"/>
            <p:cNvSpPr txBox="1"/>
            <p:nvPr/>
          </p:nvSpPr>
          <p:spPr>
            <a:xfrm>
              <a:off x="838200" y="1489800"/>
              <a:ext cx="1219200" cy="2320200"/>
            </a:xfrm>
            <a:prstGeom prst="rect">
              <a:avLst/>
            </a:prstGeom>
            <a:noFill/>
            <a:ln>
              <a:noFill/>
            </a:ln>
          </p:spPr>
          <p:txBody>
            <a:bodyPr wrap="square" lIns="91425" tIns="91425" rIns="91425" bIns="91425" anchor="t" anchorCtr="0">
              <a:noAutofit/>
            </a:bodyPr>
            <a:lstStyle/>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s-1</a:t>
              </a:r>
              <a:r>
                <a:rPr lang="en-GB" dirty="0">
                  <a:solidFill>
                    <a:srgbClr val="FF0000"/>
                  </a:solidFill>
                  <a:latin typeface="Courier New"/>
                  <a:ea typeface="Courier New"/>
                  <a:cs typeface="Courier New"/>
                  <a:sym typeface="Courier New"/>
                </a:rPr>
                <a:t>;</a:t>
              </a:r>
            </a:p>
            <a:p>
              <a:pPr lv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s</a:t>
              </a:r>
              <a:r>
                <a:rPr lang="en-GB" dirty="0">
                  <a:solidFill>
                    <a:srgbClr val="FF0000"/>
                  </a:solidFill>
                  <a:latin typeface="Courier New"/>
                  <a:ea typeface="Courier New"/>
                  <a:cs typeface="Courier New"/>
                  <a:sym typeface="Courier New"/>
                </a:rPr>
                <a:t>;</a:t>
              </a:r>
            </a:p>
          </p:txBody>
        </p:sp>
        <p:sp>
          <p:nvSpPr>
            <p:cNvPr id="93" name="Shape 561"/>
            <p:cNvSpPr txBox="1"/>
            <p:nvPr/>
          </p:nvSpPr>
          <p:spPr>
            <a:xfrm>
              <a:off x="2667000" y="14898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t-1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t</a:t>
              </a:r>
              <a:r>
                <a:rPr lang="en-GB" dirty="0">
                  <a:solidFill>
                    <a:srgbClr val="FF0000"/>
                  </a:solidFill>
                  <a:latin typeface="Courier New"/>
                  <a:ea typeface="Courier New"/>
                  <a:cs typeface="Courier New"/>
                  <a:sym typeface="Courier New"/>
                </a:rPr>
                <a:t>;</a:t>
              </a:r>
            </a:p>
          </p:txBody>
        </p:sp>
        <p:sp>
          <p:nvSpPr>
            <p:cNvPr id="94" name="Shape 562"/>
            <p:cNvSpPr txBox="1"/>
            <p:nvPr/>
          </p:nvSpPr>
          <p:spPr>
            <a:xfrm>
              <a:off x="5638800" y="14898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u-1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u</a:t>
              </a:r>
              <a:r>
                <a:rPr lang="en-GB" dirty="0">
                  <a:solidFill>
                    <a:srgbClr val="FF0000"/>
                  </a:solidFill>
                  <a:latin typeface="Courier New"/>
                  <a:ea typeface="Courier New"/>
                  <a:cs typeface="Courier New"/>
                  <a:sym typeface="Courier New"/>
                </a:rPr>
                <a:t>;</a:t>
              </a:r>
            </a:p>
          </p:txBody>
        </p:sp>
        <p:sp>
          <p:nvSpPr>
            <p:cNvPr id="95" name="Shape 563"/>
            <p:cNvSpPr txBox="1"/>
            <p:nvPr/>
          </p:nvSpPr>
          <p:spPr>
            <a:xfrm>
              <a:off x="7391400" y="14898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v-1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v</a:t>
              </a:r>
              <a:r>
                <a:rPr lang="en-GB" dirty="0">
                  <a:solidFill>
                    <a:srgbClr val="FF0000"/>
                  </a:solidFill>
                  <a:latin typeface="Courier New"/>
                  <a:ea typeface="Courier New"/>
                  <a:cs typeface="Courier New"/>
                  <a:sym typeface="Courier New"/>
                </a:rPr>
                <a:t>;</a:t>
              </a:r>
            </a:p>
          </p:txBody>
        </p:sp>
      </p:grpSp>
    </p:spTree>
    <p:extLst>
      <p:ext uri="{BB962C8B-B14F-4D97-AF65-F5344CB8AC3E}">
        <p14:creationId xmlns:p14="http://schemas.microsoft.com/office/powerpoint/2010/main" val="1253754633"/>
      </p:ext>
    </p:extLst>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Tiling threads</a:t>
            </a:r>
            <a:endParaRPr lang="en-ZA" sz="3200" dirty="0"/>
          </a:p>
        </p:txBody>
      </p:sp>
      <p:sp>
        <p:nvSpPr>
          <p:cNvPr id="3" name="Content Placeholder 2"/>
          <p:cNvSpPr>
            <a:spLocks noGrp="1"/>
          </p:cNvSpPr>
          <p:nvPr>
            <p:ph idx="1"/>
          </p:nvPr>
        </p:nvSpPr>
        <p:spPr>
          <a:xfrm>
            <a:off x="228600" y="914400"/>
            <a:ext cx="8991600" cy="5410200"/>
          </a:xfrm>
        </p:spPr>
        <p:txBody>
          <a:bodyPr/>
          <a:lstStyle/>
          <a:p>
            <a:pPr marL="0" indent="0">
              <a:buNone/>
            </a:pPr>
            <a:r>
              <a:rPr lang="en-US" sz="2400" b="1" dirty="0" smtClean="0"/>
              <a:t>Tiles</a:t>
            </a:r>
            <a:r>
              <a:rPr lang="en-US" sz="2400" dirty="0" smtClean="0"/>
              <a:t>:</a:t>
            </a:r>
          </a:p>
          <a:p>
            <a:pPr marL="0" indent="0">
              <a:buNone/>
            </a:pPr>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pPr>
              <a:spcBef>
                <a:spcPts val="1800"/>
              </a:spcBef>
              <a:buClr>
                <a:schemeClr val="tx1"/>
              </a:buClr>
            </a:pPr>
            <a:r>
              <a:rPr lang="en-US" sz="2400" b="1" dirty="0" smtClean="0">
                <a:solidFill>
                  <a:srgbClr val="0000FF"/>
                </a:solidFill>
              </a:rPr>
              <a:t>tile</a:t>
            </a:r>
            <a:r>
              <a:rPr lang="en-US" sz="2400" dirty="0" smtClean="0"/>
              <a:t>: (contiguous) subset of visible statements</a:t>
            </a:r>
          </a:p>
          <a:p>
            <a:pPr lvl="1">
              <a:spcBef>
                <a:spcPts val="528"/>
              </a:spcBef>
              <a:buClr>
                <a:schemeClr val="tx1"/>
              </a:buClr>
            </a:pPr>
            <a:r>
              <a:rPr lang="en-US" sz="2200" dirty="0" smtClean="0"/>
              <a:t>other tile types possible: random subsets, data-flow driven, …</a:t>
            </a:r>
          </a:p>
          <a:p>
            <a:pPr>
              <a:spcBef>
                <a:spcPts val="528"/>
              </a:spcBef>
              <a:buClr>
                <a:schemeClr val="tx1"/>
              </a:buClr>
            </a:pPr>
            <a:r>
              <a:rPr lang="en-US" sz="2400" b="1" dirty="0" smtClean="0">
                <a:solidFill>
                  <a:srgbClr val="0000FF"/>
                </a:solidFill>
              </a:rPr>
              <a:t>tiling</a:t>
            </a:r>
            <a:r>
              <a:rPr lang="en-US" sz="2400" dirty="0" smtClean="0"/>
              <a:t>: partition of program into tiles</a:t>
            </a:r>
          </a:p>
          <a:p>
            <a:pPr>
              <a:spcBef>
                <a:spcPts val="528"/>
              </a:spcBef>
              <a:buClr>
                <a:schemeClr val="tx1"/>
              </a:buClr>
            </a:pPr>
            <a:r>
              <a:rPr lang="en-US" sz="2400" b="1" dirty="0" smtClean="0">
                <a:solidFill>
                  <a:srgbClr val="0000FF"/>
                </a:solidFill>
              </a:rPr>
              <a:t>uniform window tiling</a:t>
            </a:r>
            <a:r>
              <a:rPr lang="en-US" sz="2400" dirty="0" smtClean="0"/>
              <a:t>: all tiles have same size</a:t>
            </a:r>
          </a:p>
          <a:p>
            <a:pPr lvl="1">
              <a:spcBef>
                <a:spcPts val="528"/>
              </a:spcBef>
              <a:buClr>
                <a:schemeClr val="tx1"/>
              </a:buClr>
            </a:pPr>
            <a:r>
              <a:rPr lang="en-US" sz="2400" dirty="0" smtClean="0"/>
              <a:t>number of visible statements</a:t>
            </a:r>
            <a:endParaRPr lang="en-ZA" sz="2400" dirty="0" smtClean="0"/>
          </a:p>
          <a:p>
            <a:pPr marL="0" indent="0">
              <a:buNone/>
            </a:pPr>
            <a:endParaRPr lang="en-ZA" sz="2400" dirty="0"/>
          </a:p>
        </p:txBody>
      </p:sp>
      <p:sp>
        <p:nvSpPr>
          <p:cNvPr id="83" name="Shape 550"/>
          <p:cNvSpPr/>
          <p:nvPr/>
        </p:nvSpPr>
        <p:spPr>
          <a:xfrm>
            <a:off x="7467600" y="1451821"/>
            <a:ext cx="1188600"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4" name="Shape 551"/>
          <p:cNvSpPr/>
          <p:nvPr/>
        </p:nvSpPr>
        <p:spPr>
          <a:xfrm>
            <a:off x="944879" y="1462402"/>
            <a:ext cx="1188600" cy="2957198"/>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5" name="Shape 552"/>
          <p:cNvSpPr txBox="1"/>
          <p:nvPr/>
        </p:nvSpPr>
        <p:spPr>
          <a:xfrm>
            <a:off x="1047043" y="14499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solidFill>
                  <a:srgbClr val="000000"/>
                </a:solidFill>
                <a:latin typeface="Arial"/>
                <a:ea typeface="Arial"/>
                <a:cs typeface="Arial"/>
                <a:sym typeface="Arial"/>
              </a:rPr>
              <a:t>0 </a:t>
            </a:r>
          </a:p>
        </p:txBody>
      </p:sp>
      <p:sp>
        <p:nvSpPr>
          <p:cNvPr id="86" name="Shape 553"/>
          <p:cNvSpPr txBox="1"/>
          <p:nvPr/>
        </p:nvSpPr>
        <p:spPr>
          <a:xfrm>
            <a:off x="7628021" y="1413933"/>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a:t>
            </a:r>
          </a:p>
        </p:txBody>
      </p:sp>
      <p:sp>
        <p:nvSpPr>
          <p:cNvPr id="87" name="Shape 554"/>
          <p:cNvSpPr/>
          <p:nvPr/>
        </p:nvSpPr>
        <p:spPr>
          <a:xfrm>
            <a:off x="2697480" y="1451821"/>
            <a:ext cx="1188599"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8" name="Shape 555"/>
          <p:cNvSpPr/>
          <p:nvPr/>
        </p:nvSpPr>
        <p:spPr>
          <a:xfrm>
            <a:off x="5715000" y="1447800"/>
            <a:ext cx="1188600" cy="29718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9" name="Shape 556"/>
          <p:cNvSpPr txBox="1"/>
          <p:nvPr/>
        </p:nvSpPr>
        <p:spPr>
          <a:xfrm>
            <a:off x="5867400" y="1414416"/>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N-1</a:t>
            </a:r>
          </a:p>
        </p:txBody>
      </p:sp>
      <p:sp>
        <p:nvSpPr>
          <p:cNvPr id="90" name="Shape 557"/>
          <p:cNvSpPr txBox="1"/>
          <p:nvPr/>
        </p:nvSpPr>
        <p:spPr>
          <a:xfrm>
            <a:off x="2799643" y="14499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t>1</a:t>
            </a:r>
            <a:r>
              <a:rPr lang="en-GB" sz="2400" baseline="-25000">
                <a:solidFill>
                  <a:srgbClr val="000000"/>
                </a:solidFill>
                <a:latin typeface="Arial"/>
                <a:ea typeface="Arial"/>
                <a:cs typeface="Arial"/>
                <a:sym typeface="Arial"/>
              </a:rPr>
              <a:t> </a:t>
            </a:r>
          </a:p>
        </p:txBody>
      </p:sp>
      <p:sp>
        <p:nvSpPr>
          <p:cNvPr id="91" name="Shape 558"/>
          <p:cNvSpPr txBox="1"/>
          <p:nvPr/>
        </p:nvSpPr>
        <p:spPr>
          <a:xfrm rot="5400000">
            <a:off x="4489200" y="2698500"/>
            <a:ext cx="814800" cy="417600"/>
          </a:xfrm>
          <a:prstGeom prst="rect">
            <a:avLst/>
          </a:prstGeom>
          <a:noFill/>
          <a:ln>
            <a:noFill/>
          </a:ln>
        </p:spPr>
        <p:txBody>
          <a:bodyPr wrap="square" lIns="91425" tIns="45700" rIns="91425" bIns="45700" anchor="ctr" anchorCtr="0">
            <a:noAutofit/>
          </a:bodyPr>
          <a:lstStyle/>
          <a:p>
            <a:pPr marL="0" marR="0" lvl="0" indent="0" algn="ctr" rtl="0">
              <a:spcBef>
                <a:spcPts val="0"/>
              </a:spcBef>
              <a:buClr>
                <a:srgbClr val="A5A5A5"/>
              </a:buClr>
              <a:buSzPct val="25000"/>
              <a:buFont typeface="Arial"/>
              <a:buNone/>
            </a:pPr>
            <a:r>
              <a:rPr lang="en-GB" sz="3600">
                <a:solidFill>
                  <a:srgbClr val="FF0000"/>
                </a:solidFill>
                <a:latin typeface="Arial"/>
                <a:ea typeface="Arial"/>
                <a:cs typeface="Arial"/>
                <a:sym typeface="Arial"/>
              </a:rPr>
              <a:t>…</a:t>
            </a:r>
          </a:p>
        </p:txBody>
      </p:sp>
      <p:sp>
        <p:nvSpPr>
          <p:cNvPr id="18" name="Shape 581"/>
          <p:cNvSpPr/>
          <p:nvPr/>
        </p:nvSpPr>
        <p:spPr>
          <a:xfrm>
            <a:off x="944879" y="2285999"/>
            <a:ext cx="1188600" cy="649927"/>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19" name="Shape 581"/>
          <p:cNvSpPr/>
          <p:nvPr/>
        </p:nvSpPr>
        <p:spPr>
          <a:xfrm>
            <a:off x="945000" y="3150915"/>
            <a:ext cx="1188600" cy="659086"/>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0" name="Shape 581"/>
          <p:cNvSpPr/>
          <p:nvPr/>
        </p:nvSpPr>
        <p:spPr>
          <a:xfrm>
            <a:off x="2697600" y="2286001"/>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1" name="Shape 581"/>
          <p:cNvSpPr/>
          <p:nvPr/>
        </p:nvSpPr>
        <p:spPr>
          <a:xfrm>
            <a:off x="2697479" y="3061297"/>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2" name="Shape 581"/>
          <p:cNvSpPr/>
          <p:nvPr/>
        </p:nvSpPr>
        <p:spPr>
          <a:xfrm>
            <a:off x="5715000" y="2286000"/>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3" name="Shape 581"/>
          <p:cNvSpPr/>
          <p:nvPr/>
        </p:nvSpPr>
        <p:spPr>
          <a:xfrm>
            <a:off x="5715000" y="3146894"/>
            <a:ext cx="1188600" cy="663106"/>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4" name="Shape 581"/>
          <p:cNvSpPr/>
          <p:nvPr/>
        </p:nvSpPr>
        <p:spPr>
          <a:xfrm>
            <a:off x="7467600" y="2689694"/>
            <a:ext cx="1188600" cy="739306"/>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5" name="Shape 581"/>
          <p:cNvSpPr/>
          <p:nvPr/>
        </p:nvSpPr>
        <p:spPr>
          <a:xfrm>
            <a:off x="7467600" y="3886200"/>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6" name="Shape 581"/>
          <p:cNvSpPr/>
          <p:nvPr/>
        </p:nvSpPr>
        <p:spPr>
          <a:xfrm>
            <a:off x="5715000" y="3886200"/>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7" name="Shape 581"/>
          <p:cNvSpPr/>
          <p:nvPr/>
        </p:nvSpPr>
        <p:spPr>
          <a:xfrm>
            <a:off x="2697600" y="3886200"/>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8" name="Shape 581"/>
          <p:cNvSpPr/>
          <p:nvPr/>
        </p:nvSpPr>
        <p:spPr>
          <a:xfrm>
            <a:off x="945000" y="3886200"/>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9" name="Shape 581"/>
          <p:cNvSpPr/>
          <p:nvPr/>
        </p:nvSpPr>
        <p:spPr>
          <a:xfrm>
            <a:off x="2697479" y="3473748"/>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0" name="Shape 581"/>
          <p:cNvSpPr/>
          <p:nvPr/>
        </p:nvSpPr>
        <p:spPr>
          <a:xfrm>
            <a:off x="2697548" y="2677768"/>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1" name="Shape 581"/>
          <p:cNvSpPr/>
          <p:nvPr/>
        </p:nvSpPr>
        <p:spPr>
          <a:xfrm>
            <a:off x="5711100" y="2716447"/>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2" name="Shape 581"/>
          <p:cNvSpPr/>
          <p:nvPr/>
        </p:nvSpPr>
        <p:spPr>
          <a:xfrm>
            <a:off x="7467600" y="2267467"/>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3" name="Shape 581"/>
          <p:cNvSpPr/>
          <p:nvPr/>
        </p:nvSpPr>
        <p:spPr>
          <a:xfrm>
            <a:off x="7467600" y="3499175"/>
            <a:ext cx="1188600" cy="327494"/>
          </a:xfrm>
          <a:prstGeom prst="rect">
            <a:avLst/>
          </a:prstGeom>
          <a:solidFill>
            <a:srgbClr val="D9D9D9"/>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93" name="Shape 561"/>
          <p:cNvSpPr txBox="1"/>
          <p:nvPr/>
        </p:nvSpPr>
        <p:spPr>
          <a:xfrm>
            <a:off x="28194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t-1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t</a:t>
            </a:r>
            <a:r>
              <a:rPr lang="en-GB" dirty="0">
                <a:solidFill>
                  <a:srgbClr val="FF0000"/>
                </a:solidFill>
                <a:latin typeface="Courier New"/>
                <a:ea typeface="Courier New"/>
                <a:cs typeface="Courier New"/>
                <a:sym typeface="Courier New"/>
              </a:rPr>
              <a:t>;</a:t>
            </a:r>
          </a:p>
        </p:txBody>
      </p:sp>
      <p:sp>
        <p:nvSpPr>
          <p:cNvPr id="94" name="Shape 562"/>
          <p:cNvSpPr txBox="1"/>
          <p:nvPr/>
        </p:nvSpPr>
        <p:spPr>
          <a:xfrm>
            <a:off x="57912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u-1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u</a:t>
            </a:r>
            <a:r>
              <a:rPr lang="en-GB" dirty="0">
                <a:solidFill>
                  <a:srgbClr val="FF0000"/>
                </a:solidFill>
                <a:latin typeface="Courier New"/>
                <a:ea typeface="Courier New"/>
                <a:cs typeface="Courier New"/>
                <a:sym typeface="Courier New"/>
              </a:rPr>
              <a:t>;</a:t>
            </a:r>
          </a:p>
        </p:txBody>
      </p:sp>
      <p:sp>
        <p:nvSpPr>
          <p:cNvPr id="95" name="Shape 563"/>
          <p:cNvSpPr txBox="1"/>
          <p:nvPr/>
        </p:nvSpPr>
        <p:spPr>
          <a:xfrm>
            <a:off x="75438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v-1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v</a:t>
            </a:r>
            <a:r>
              <a:rPr lang="en-GB" dirty="0">
                <a:solidFill>
                  <a:srgbClr val="FF0000"/>
                </a:solidFill>
                <a:latin typeface="Courier New"/>
                <a:ea typeface="Courier New"/>
                <a:cs typeface="Courier New"/>
                <a:sym typeface="Courier New"/>
              </a:rPr>
              <a:t>;</a:t>
            </a:r>
          </a:p>
        </p:txBody>
      </p:sp>
      <p:sp>
        <p:nvSpPr>
          <p:cNvPr id="92" name="Shape 559"/>
          <p:cNvSpPr txBox="1"/>
          <p:nvPr/>
        </p:nvSpPr>
        <p:spPr>
          <a:xfrm>
            <a:off x="990600" y="2061300"/>
            <a:ext cx="1219200" cy="2320200"/>
          </a:xfrm>
          <a:prstGeom prst="rect">
            <a:avLst/>
          </a:prstGeom>
          <a:noFill/>
          <a:ln>
            <a:noFill/>
          </a:ln>
        </p:spPr>
        <p:txBody>
          <a:bodyPr wrap="square" lIns="91425" tIns="91425" rIns="91425" bIns="91425" anchor="t" anchorCtr="0">
            <a:noAutofit/>
          </a:bodyPr>
          <a:lstStyle/>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s-1</a:t>
            </a:r>
            <a:r>
              <a:rPr lang="en-GB" dirty="0">
                <a:solidFill>
                  <a:srgbClr val="FF0000"/>
                </a:solidFill>
                <a:latin typeface="Courier New"/>
                <a:ea typeface="Courier New"/>
                <a:cs typeface="Courier New"/>
                <a:sym typeface="Courier New"/>
              </a:rPr>
              <a:t>;</a:t>
            </a:r>
          </a:p>
          <a:p>
            <a:pPr lv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s</a:t>
            </a:r>
            <a:r>
              <a:rPr lang="en-GB" dirty="0">
                <a:solidFill>
                  <a:srgbClr val="FF0000"/>
                </a:solidFill>
                <a:latin typeface="Courier New"/>
                <a:ea typeface="Courier New"/>
                <a:cs typeface="Courier New"/>
                <a:sym typeface="Courier New"/>
              </a:rPr>
              <a:t>;</a:t>
            </a:r>
          </a:p>
        </p:txBody>
      </p:sp>
    </p:spTree>
    <p:extLst>
      <p:ext uri="{BB962C8B-B14F-4D97-AF65-F5344CB8AC3E}">
        <p14:creationId xmlns:p14="http://schemas.microsoft.com/office/powerpoint/2010/main" val="403959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Tiling threads</a:t>
            </a:r>
            <a:endParaRPr lang="en-ZA" sz="3200" dirty="0"/>
          </a:p>
        </p:txBody>
      </p:sp>
      <p:sp>
        <p:nvSpPr>
          <p:cNvPr id="3" name="Content Placeholder 2"/>
          <p:cNvSpPr>
            <a:spLocks noGrp="1"/>
          </p:cNvSpPr>
          <p:nvPr>
            <p:ph idx="1"/>
          </p:nvPr>
        </p:nvSpPr>
        <p:spPr>
          <a:xfrm>
            <a:off x="228600" y="914400"/>
            <a:ext cx="9067800" cy="5410200"/>
          </a:xfrm>
        </p:spPr>
        <p:txBody>
          <a:bodyPr/>
          <a:lstStyle/>
          <a:p>
            <a:pPr marL="0" indent="0">
              <a:buNone/>
            </a:pPr>
            <a:r>
              <a:rPr lang="en-US" sz="2400" b="1" dirty="0"/>
              <a:t>Tile </a:t>
            </a:r>
            <a:r>
              <a:rPr lang="en-US" sz="2400" b="1" dirty="0" smtClean="0"/>
              <a:t>selection</a:t>
            </a:r>
            <a:r>
              <a:rPr lang="en-US" sz="2400" dirty="0" smtClean="0"/>
              <a:t>:</a:t>
            </a:r>
          </a:p>
          <a:p>
            <a:pPr marL="0" indent="0">
              <a:buNone/>
            </a:pPr>
            <a:endParaRPr lang="en-US" sz="2400" dirty="0" smtClean="0"/>
          </a:p>
          <a:p>
            <a:endParaRPr lang="en-US" sz="2400" dirty="0"/>
          </a:p>
          <a:p>
            <a:endParaRPr lang="en-US" sz="2400" dirty="0" smtClean="0"/>
          </a:p>
          <a:p>
            <a:endParaRPr lang="en-US" sz="2400" dirty="0"/>
          </a:p>
          <a:p>
            <a:endParaRPr lang="en-US" sz="2400" dirty="0" smtClean="0"/>
          </a:p>
          <a:p>
            <a:endParaRPr lang="en-US" sz="2400" dirty="0"/>
          </a:p>
          <a:p>
            <a:pPr marL="0" indent="0">
              <a:buNone/>
            </a:pPr>
            <a:endParaRPr lang="en-US" sz="2400" dirty="0" smtClean="0"/>
          </a:p>
          <a:p>
            <a:pPr>
              <a:spcBef>
                <a:spcPts val="1800"/>
              </a:spcBef>
              <a:buClr>
                <a:schemeClr val="tx1"/>
              </a:buClr>
            </a:pPr>
            <a:r>
              <a:rPr lang="en-US" sz="2400" b="1" dirty="0" smtClean="0">
                <a:solidFill>
                  <a:srgbClr val="0000FF"/>
                </a:solidFill>
              </a:rPr>
              <a:t>z-selection</a:t>
            </a:r>
            <a:r>
              <a:rPr lang="en-US" sz="2400" dirty="0"/>
              <a:t>: subset of </a:t>
            </a:r>
            <a:r>
              <a:rPr lang="en-US" sz="2400" dirty="0" smtClean="0"/>
              <a:t>z </a:t>
            </a:r>
            <a:r>
              <a:rPr lang="en-US" sz="2400" dirty="0"/>
              <a:t>tiles for each thread</a:t>
            </a:r>
          </a:p>
          <a:p>
            <a:pPr lvl="1">
              <a:spcBef>
                <a:spcPts val="528"/>
              </a:spcBef>
              <a:buClr>
                <a:schemeClr val="tx1"/>
              </a:buClr>
            </a:pPr>
            <a:r>
              <a:rPr lang="en-US" sz="2400" b="1" dirty="0" smtClean="0"/>
              <a:t>context switches </a:t>
            </a:r>
            <a:r>
              <a:rPr lang="en-US" sz="2400" dirty="0" smtClean="0"/>
              <a:t>are </a:t>
            </a:r>
            <a:r>
              <a:rPr lang="en-US" sz="2400" b="1" dirty="0" smtClean="0"/>
              <a:t>only</a:t>
            </a:r>
            <a:r>
              <a:rPr lang="en-US" sz="2400" dirty="0" smtClean="0"/>
              <a:t> allowed from </a:t>
            </a:r>
            <a:r>
              <a:rPr lang="en-US" sz="2400" b="1" dirty="0" smtClean="0"/>
              <a:t>selected tiles</a:t>
            </a:r>
          </a:p>
          <a:p>
            <a:pPr lvl="1">
              <a:spcBef>
                <a:spcPts val="528"/>
              </a:spcBef>
              <a:buClr>
                <a:schemeClr val="tx1"/>
              </a:buClr>
              <a:buSzPct val="90000"/>
              <a:buFont typeface="Symbol" panose="05050102010706020507" pitchFamily="18" charset="2"/>
              <a:buChar char="Þ"/>
            </a:pPr>
            <a:r>
              <a:rPr lang="en-US" sz="2400" dirty="0" smtClean="0"/>
              <a:t>context switches can only go into other selected tiles </a:t>
            </a:r>
            <a:br>
              <a:rPr lang="en-US" sz="2400" dirty="0" smtClean="0"/>
            </a:br>
            <a:r>
              <a:rPr lang="en-US" sz="2400" dirty="0" smtClean="0"/>
              <a:t>(or first thread statement)</a:t>
            </a:r>
          </a:p>
          <a:p>
            <a:pPr>
              <a:spcBef>
                <a:spcPts val="528"/>
              </a:spcBef>
              <a:buClr>
                <a:schemeClr val="tx1"/>
              </a:buClr>
            </a:pPr>
            <a:r>
              <a:rPr lang="en-US" sz="2400" dirty="0" smtClean="0"/>
              <a:t>each z-selection specifies a </a:t>
            </a:r>
            <a:r>
              <a:rPr lang="en-US" sz="2400" b="1" dirty="0" smtClean="0">
                <a:solidFill>
                  <a:srgbClr val="0000FF"/>
                </a:solidFill>
              </a:rPr>
              <a:t>reduced interleaving instance</a:t>
            </a:r>
          </a:p>
        </p:txBody>
      </p:sp>
      <p:sp>
        <p:nvSpPr>
          <p:cNvPr id="83" name="Shape 550"/>
          <p:cNvSpPr/>
          <p:nvPr/>
        </p:nvSpPr>
        <p:spPr>
          <a:xfrm>
            <a:off x="7467600" y="1451821"/>
            <a:ext cx="1188600"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4" name="Shape 551"/>
          <p:cNvSpPr/>
          <p:nvPr/>
        </p:nvSpPr>
        <p:spPr>
          <a:xfrm>
            <a:off x="944879" y="1462402"/>
            <a:ext cx="1188600" cy="2957198"/>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5" name="Shape 552"/>
          <p:cNvSpPr txBox="1"/>
          <p:nvPr/>
        </p:nvSpPr>
        <p:spPr>
          <a:xfrm>
            <a:off x="1047043" y="14499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solidFill>
                  <a:srgbClr val="000000"/>
                </a:solidFill>
                <a:latin typeface="Arial"/>
                <a:ea typeface="Arial"/>
                <a:cs typeface="Arial"/>
                <a:sym typeface="Arial"/>
              </a:rPr>
              <a:t>0 </a:t>
            </a:r>
          </a:p>
        </p:txBody>
      </p:sp>
      <p:sp>
        <p:nvSpPr>
          <p:cNvPr id="86" name="Shape 553"/>
          <p:cNvSpPr txBox="1"/>
          <p:nvPr/>
        </p:nvSpPr>
        <p:spPr>
          <a:xfrm>
            <a:off x="7628021" y="1413933"/>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a:t>
            </a:r>
          </a:p>
        </p:txBody>
      </p:sp>
      <p:sp>
        <p:nvSpPr>
          <p:cNvPr id="87" name="Shape 554"/>
          <p:cNvSpPr/>
          <p:nvPr/>
        </p:nvSpPr>
        <p:spPr>
          <a:xfrm>
            <a:off x="2697480" y="1451821"/>
            <a:ext cx="1188599"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8" name="Shape 555"/>
          <p:cNvSpPr/>
          <p:nvPr/>
        </p:nvSpPr>
        <p:spPr>
          <a:xfrm>
            <a:off x="5715000" y="1447800"/>
            <a:ext cx="1188600" cy="29718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9" name="Shape 556"/>
          <p:cNvSpPr txBox="1"/>
          <p:nvPr/>
        </p:nvSpPr>
        <p:spPr>
          <a:xfrm>
            <a:off x="5867400" y="1414416"/>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N-1</a:t>
            </a:r>
          </a:p>
        </p:txBody>
      </p:sp>
      <p:sp>
        <p:nvSpPr>
          <p:cNvPr id="90" name="Shape 557"/>
          <p:cNvSpPr txBox="1"/>
          <p:nvPr/>
        </p:nvSpPr>
        <p:spPr>
          <a:xfrm>
            <a:off x="2799643" y="14499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t>1</a:t>
            </a:r>
            <a:r>
              <a:rPr lang="en-GB" sz="2400" baseline="-25000">
                <a:solidFill>
                  <a:srgbClr val="000000"/>
                </a:solidFill>
                <a:latin typeface="Arial"/>
                <a:ea typeface="Arial"/>
                <a:cs typeface="Arial"/>
                <a:sym typeface="Arial"/>
              </a:rPr>
              <a:t> </a:t>
            </a:r>
          </a:p>
        </p:txBody>
      </p:sp>
      <p:sp>
        <p:nvSpPr>
          <p:cNvPr id="91" name="Shape 558"/>
          <p:cNvSpPr txBox="1"/>
          <p:nvPr/>
        </p:nvSpPr>
        <p:spPr>
          <a:xfrm rot="5400000">
            <a:off x="4489200" y="2698500"/>
            <a:ext cx="814800" cy="417600"/>
          </a:xfrm>
          <a:prstGeom prst="rect">
            <a:avLst/>
          </a:prstGeom>
          <a:noFill/>
          <a:ln>
            <a:noFill/>
          </a:ln>
        </p:spPr>
        <p:txBody>
          <a:bodyPr wrap="square" lIns="91425" tIns="45700" rIns="91425" bIns="45700" anchor="ctr" anchorCtr="0">
            <a:noAutofit/>
          </a:bodyPr>
          <a:lstStyle/>
          <a:p>
            <a:pPr marL="0" marR="0" lvl="0" indent="0" algn="ctr" rtl="0">
              <a:spcBef>
                <a:spcPts val="0"/>
              </a:spcBef>
              <a:buClr>
                <a:srgbClr val="A5A5A5"/>
              </a:buClr>
              <a:buSzPct val="25000"/>
              <a:buFont typeface="Arial"/>
              <a:buNone/>
            </a:pPr>
            <a:r>
              <a:rPr lang="en-GB" sz="3600" dirty="0">
                <a:solidFill>
                  <a:srgbClr val="FF0000"/>
                </a:solidFill>
                <a:latin typeface="Arial"/>
                <a:ea typeface="Arial"/>
                <a:cs typeface="Arial"/>
                <a:sym typeface="Arial"/>
              </a:rPr>
              <a:t>…</a:t>
            </a:r>
          </a:p>
        </p:txBody>
      </p:sp>
      <p:sp>
        <p:nvSpPr>
          <p:cNvPr id="18" name="Shape 581"/>
          <p:cNvSpPr/>
          <p:nvPr/>
        </p:nvSpPr>
        <p:spPr>
          <a:xfrm>
            <a:off x="944879" y="2285999"/>
            <a:ext cx="1188600" cy="649927"/>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19" name="Shape 581"/>
          <p:cNvSpPr/>
          <p:nvPr/>
        </p:nvSpPr>
        <p:spPr>
          <a:xfrm>
            <a:off x="945000" y="3150915"/>
            <a:ext cx="1188600" cy="659086"/>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0" name="Shape 581"/>
          <p:cNvSpPr/>
          <p:nvPr/>
        </p:nvSpPr>
        <p:spPr>
          <a:xfrm>
            <a:off x="2697600" y="2286001"/>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1" name="Shape 581"/>
          <p:cNvSpPr/>
          <p:nvPr/>
        </p:nvSpPr>
        <p:spPr>
          <a:xfrm>
            <a:off x="2697479" y="3061297"/>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2" name="Shape 581"/>
          <p:cNvSpPr/>
          <p:nvPr/>
        </p:nvSpPr>
        <p:spPr>
          <a:xfrm>
            <a:off x="5715000" y="22860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3" name="Shape 581"/>
          <p:cNvSpPr/>
          <p:nvPr/>
        </p:nvSpPr>
        <p:spPr>
          <a:xfrm>
            <a:off x="5715000" y="3146894"/>
            <a:ext cx="1188600" cy="663106"/>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4" name="Shape 581"/>
          <p:cNvSpPr/>
          <p:nvPr/>
        </p:nvSpPr>
        <p:spPr>
          <a:xfrm>
            <a:off x="7467600" y="2689694"/>
            <a:ext cx="1188600" cy="739306"/>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5" name="Shape 581"/>
          <p:cNvSpPr/>
          <p:nvPr/>
        </p:nvSpPr>
        <p:spPr>
          <a:xfrm>
            <a:off x="7467600" y="38862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6" name="Shape 581"/>
          <p:cNvSpPr/>
          <p:nvPr/>
        </p:nvSpPr>
        <p:spPr>
          <a:xfrm>
            <a:off x="5715000" y="3886200"/>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7" name="Shape 581"/>
          <p:cNvSpPr/>
          <p:nvPr/>
        </p:nvSpPr>
        <p:spPr>
          <a:xfrm>
            <a:off x="2697600" y="3886200"/>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8" name="Shape 581"/>
          <p:cNvSpPr/>
          <p:nvPr/>
        </p:nvSpPr>
        <p:spPr>
          <a:xfrm>
            <a:off x="945000" y="38862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9" name="Shape 581"/>
          <p:cNvSpPr/>
          <p:nvPr/>
        </p:nvSpPr>
        <p:spPr>
          <a:xfrm>
            <a:off x="2697479" y="3473748"/>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0" name="Shape 581"/>
          <p:cNvSpPr/>
          <p:nvPr/>
        </p:nvSpPr>
        <p:spPr>
          <a:xfrm>
            <a:off x="2697548" y="2677768"/>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1" name="Shape 581"/>
          <p:cNvSpPr/>
          <p:nvPr/>
        </p:nvSpPr>
        <p:spPr>
          <a:xfrm>
            <a:off x="5711100" y="2716447"/>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2" name="Shape 581"/>
          <p:cNvSpPr/>
          <p:nvPr/>
        </p:nvSpPr>
        <p:spPr>
          <a:xfrm>
            <a:off x="7467600" y="2267467"/>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3" name="Shape 581"/>
          <p:cNvSpPr/>
          <p:nvPr/>
        </p:nvSpPr>
        <p:spPr>
          <a:xfrm>
            <a:off x="7467600" y="3499175"/>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93" name="Shape 561"/>
          <p:cNvSpPr txBox="1"/>
          <p:nvPr/>
        </p:nvSpPr>
        <p:spPr>
          <a:xfrm>
            <a:off x="28194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t-1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t</a:t>
            </a:r>
            <a:r>
              <a:rPr lang="en-GB" dirty="0">
                <a:solidFill>
                  <a:srgbClr val="FF0000"/>
                </a:solidFill>
                <a:latin typeface="Courier New"/>
                <a:ea typeface="Courier New"/>
                <a:cs typeface="Courier New"/>
                <a:sym typeface="Courier New"/>
              </a:rPr>
              <a:t>;</a:t>
            </a:r>
          </a:p>
        </p:txBody>
      </p:sp>
      <p:sp>
        <p:nvSpPr>
          <p:cNvPr id="94" name="Shape 562"/>
          <p:cNvSpPr txBox="1"/>
          <p:nvPr/>
        </p:nvSpPr>
        <p:spPr>
          <a:xfrm>
            <a:off x="57912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u-1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u</a:t>
            </a:r>
            <a:r>
              <a:rPr lang="en-GB" dirty="0">
                <a:solidFill>
                  <a:srgbClr val="FF0000"/>
                </a:solidFill>
                <a:latin typeface="Courier New"/>
                <a:ea typeface="Courier New"/>
                <a:cs typeface="Courier New"/>
                <a:sym typeface="Courier New"/>
              </a:rPr>
              <a:t>;</a:t>
            </a:r>
          </a:p>
        </p:txBody>
      </p:sp>
      <p:sp>
        <p:nvSpPr>
          <p:cNvPr id="95" name="Shape 563"/>
          <p:cNvSpPr txBox="1"/>
          <p:nvPr/>
        </p:nvSpPr>
        <p:spPr>
          <a:xfrm>
            <a:off x="75438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v-1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v</a:t>
            </a:r>
            <a:r>
              <a:rPr lang="en-GB" dirty="0">
                <a:solidFill>
                  <a:srgbClr val="FF0000"/>
                </a:solidFill>
                <a:latin typeface="Courier New"/>
                <a:ea typeface="Courier New"/>
                <a:cs typeface="Courier New"/>
                <a:sym typeface="Courier New"/>
              </a:rPr>
              <a:t>;</a:t>
            </a:r>
          </a:p>
        </p:txBody>
      </p:sp>
      <p:sp>
        <p:nvSpPr>
          <p:cNvPr id="92" name="Shape 559"/>
          <p:cNvSpPr txBox="1"/>
          <p:nvPr/>
        </p:nvSpPr>
        <p:spPr>
          <a:xfrm>
            <a:off x="990600" y="2061300"/>
            <a:ext cx="1219200" cy="2320200"/>
          </a:xfrm>
          <a:prstGeom prst="rect">
            <a:avLst/>
          </a:prstGeom>
          <a:noFill/>
          <a:ln>
            <a:noFill/>
          </a:ln>
        </p:spPr>
        <p:txBody>
          <a:bodyPr wrap="square" lIns="91425" tIns="91425" rIns="91425" bIns="91425" anchor="t" anchorCtr="0">
            <a:noAutofit/>
          </a:bodyPr>
          <a:lstStyle/>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s-1</a:t>
            </a:r>
            <a:r>
              <a:rPr lang="en-GB" dirty="0">
                <a:solidFill>
                  <a:srgbClr val="FF0000"/>
                </a:solidFill>
                <a:latin typeface="Courier New"/>
                <a:ea typeface="Courier New"/>
                <a:cs typeface="Courier New"/>
                <a:sym typeface="Courier New"/>
              </a:rPr>
              <a:t>;</a:t>
            </a:r>
          </a:p>
          <a:p>
            <a:pPr lv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s</a:t>
            </a:r>
            <a:r>
              <a:rPr lang="en-GB" dirty="0">
                <a:solidFill>
                  <a:srgbClr val="FF0000"/>
                </a:solidFill>
                <a:latin typeface="Courier New"/>
                <a:ea typeface="Courier New"/>
                <a:cs typeface="Courier New"/>
                <a:sym typeface="Courier New"/>
              </a:rPr>
              <a:t>;</a:t>
            </a:r>
          </a:p>
        </p:txBody>
      </p:sp>
      <p:cxnSp>
        <p:nvCxnSpPr>
          <p:cNvPr id="11" name="Straight Arrow Connector 10"/>
          <p:cNvCxnSpPr>
            <a:endCxn id="20" idx="1"/>
          </p:cNvCxnSpPr>
          <p:nvPr/>
        </p:nvCxnSpPr>
        <p:spPr>
          <a:xfrm flipV="1">
            <a:off x="2133479" y="2449748"/>
            <a:ext cx="564121" cy="14105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22" idx="1"/>
          </p:cNvCxnSpPr>
          <p:nvPr/>
        </p:nvCxnSpPr>
        <p:spPr>
          <a:xfrm flipV="1">
            <a:off x="3886079" y="2449747"/>
            <a:ext cx="1828921" cy="120785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23" idx="1"/>
          </p:cNvCxnSpPr>
          <p:nvPr/>
        </p:nvCxnSpPr>
        <p:spPr>
          <a:xfrm flipV="1">
            <a:off x="3878218" y="3478447"/>
            <a:ext cx="1836782" cy="17915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1463101" y="2933309"/>
            <a:ext cx="0" cy="213585"/>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1463101" y="3276516"/>
            <a:ext cx="0" cy="222659"/>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1463101" y="3759523"/>
            <a:ext cx="0" cy="202877"/>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3215701" y="2539530"/>
            <a:ext cx="0" cy="193028"/>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3215701" y="2960806"/>
            <a:ext cx="0" cy="239594"/>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215701" y="3268021"/>
            <a:ext cx="0" cy="23717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3215701" y="3718163"/>
            <a:ext cx="0" cy="239825"/>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6187501" y="2483872"/>
            <a:ext cx="0" cy="25932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6187501" y="2943194"/>
            <a:ext cx="0" cy="257206"/>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6187501" y="3652925"/>
            <a:ext cx="0" cy="233275"/>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7932661" y="2493697"/>
            <a:ext cx="7440" cy="249503"/>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7924800" y="3338969"/>
            <a:ext cx="0" cy="24243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7924800" y="3725833"/>
            <a:ext cx="0" cy="247561"/>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Shape 558"/>
          <p:cNvSpPr txBox="1"/>
          <p:nvPr/>
        </p:nvSpPr>
        <p:spPr>
          <a:xfrm rot="5400000">
            <a:off x="7015499" y="3168899"/>
            <a:ext cx="814800" cy="315001"/>
          </a:xfrm>
          <a:prstGeom prst="rect">
            <a:avLst/>
          </a:prstGeom>
          <a:noFill/>
          <a:ln>
            <a:noFill/>
          </a:ln>
        </p:spPr>
        <p:txBody>
          <a:bodyPr wrap="square" lIns="91425" tIns="45700" rIns="91425" bIns="45700" anchor="ctr" anchorCtr="0">
            <a:noAutofit/>
          </a:bodyPr>
          <a:lstStyle/>
          <a:p>
            <a:pPr marL="0" marR="0" lvl="0" indent="0" algn="ctr" rtl="0">
              <a:spcBef>
                <a:spcPts val="0"/>
              </a:spcBef>
              <a:buClr>
                <a:srgbClr val="A5A5A5"/>
              </a:buClr>
              <a:buSzPct val="25000"/>
              <a:buFont typeface="Arial"/>
              <a:buNone/>
            </a:pPr>
            <a:r>
              <a:rPr lang="en-GB" sz="3600" dirty="0">
                <a:solidFill>
                  <a:srgbClr val="FF0000"/>
                </a:solidFill>
                <a:latin typeface="Arial"/>
                <a:ea typeface="Arial"/>
                <a:cs typeface="Arial"/>
                <a:sym typeface="Arial"/>
              </a:rPr>
              <a:t>…</a:t>
            </a:r>
          </a:p>
        </p:txBody>
      </p:sp>
      <p:cxnSp>
        <p:nvCxnSpPr>
          <p:cNvPr id="118" name="Straight Arrow Connector 117"/>
          <p:cNvCxnSpPr/>
          <p:nvPr/>
        </p:nvCxnSpPr>
        <p:spPr>
          <a:xfrm flipV="1">
            <a:off x="8686800" y="2438399"/>
            <a:ext cx="211143" cy="68580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endCxn id="21" idx="1"/>
          </p:cNvCxnSpPr>
          <p:nvPr/>
        </p:nvCxnSpPr>
        <p:spPr>
          <a:xfrm>
            <a:off x="2123547" y="2610962"/>
            <a:ext cx="573932" cy="61408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133600" y="2590800"/>
            <a:ext cx="543091" cy="108635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20" idx="1"/>
          </p:cNvCxnSpPr>
          <p:nvPr/>
        </p:nvCxnSpPr>
        <p:spPr>
          <a:xfrm flipV="1">
            <a:off x="2133479" y="2449748"/>
            <a:ext cx="564121" cy="1584976"/>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endCxn id="21" idx="1"/>
          </p:cNvCxnSpPr>
          <p:nvPr/>
        </p:nvCxnSpPr>
        <p:spPr>
          <a:xfrm flipV="1">
            <a:off x="2123547" y="3225044"/>
            <a:ext cx="573932" cy="82490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a:endCxn id="29" idx="1"/>
          </p:cNvCxnSpPr>
          <p:nvPr/>
        </p:nvCxnSpPr>
        <p:spPr>
          <a:xfrm flipV="1">
            <a:off x="2133600" y="3637495"/>
            <a:ext cx="563879" cy="397230"/>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V="1">
            <a:off x="3906868" y="2483872"/>
            <a:ext cx="1762468" cy="71652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endCxn id="23" idx="1"/>
          </p:cNvCxnSpPr>
          <p:nvPr/>
        </p:nvCxnSpPr>
        <p:spPr>
          <a:xfrm>
            <a:off x="3868524" y="3194318"/>
            <a:ext cx="1846476" cy="28412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endCxn id="32" idx="1"/>
          </p:cNvCxnSpPr>
          <p:nvPr/>
        </p:nvCxnSpPr>
        <p:spPr>
          <a:xfrm>
            <a:off x="6907500" y="2431214"/>
            <a:ext cx="56010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a:endCxn id="101" idx="1"/>
          </p:cNvCxnSpPr>
          <p:nvPr/>
        </p:nvCxnSpPr>
        <p:spPr>
          <a:xfrm>
            <a:off x="6930749" y="2431214"/>
            <a:ext cx="492150" cy="487786"/>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endCxn id="25" idx="1"/>
          </p:cNvCxnSpPr>
          <p:nvPr/>
        </p:nvCxnSpPr>
        <p:spPr>
          <a:xfrm>
            <a:off x="6899700" y="2449747"/>
            <a:ext cx="567900" cy="160020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a:endCxn id="32" idx="1"/>
          </p:cNvCxnSpPr>
          <p:nvPr/>
        </p:nvCxnSpPr>
        <p:spPr>
          <a:xfrm flipV="1">
            <a:off x="6907500" y="2431214"/>
            <a:ext cx="560100" cy="997786"/>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endCxn id="101" idx="1"/>
          </p:cNvCxnSpPr>
          <p:nvPr/>
        </p:nvCxnSpPr>
        <p:spPr>
          <a:xfrm flipV="1">
            <a:off x="6930749" y="2919000"/>
            <a:ext cx="492150" cy="46979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a:endCxn id="25" idx="1"/>
          </p:cNvCxnSpPr>
          <p:nvPr/>
        </p:nvCxnSpPr>
        <p:spPr>
          <a:xfrm>
            <a:off x="6930749" y="3429000"/>
            <a:ext cx="536851" cy="620947"/>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a:off x="8686800" y="3124199"/>
            <a:ext cx="211143" cy="68580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8686800" y="3276599"/>
            <a:ext cx="211143" cy="68580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a:off x="8686800" y="3962399"/>
            <a:ext cx="211143" cy="68580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98385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0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8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8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9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9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9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1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1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1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20"/>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23"/>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118"/>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35"/>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36"/>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37"/>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Tiling threads</a:t>
            </a:r>
            <a:endParaRPr lang="en-ZA" sz="3200" dirty="0"/>
          </a:p>
        </p:txBody>
      </p:sp>
      <p:sp>
        <p:nvSpPr>
          <p:cNvPr id="3" name="Content Placeholder 2"/>
          <p:cNvSpPr>
            <a:spLocks noGrp="1"/>
          </p:cNvSpPr>
          <p:nvPr>
            <p:ph idx="1"/>
          </p:nvPr>
        </p:nvSpPr>
        <p:spPr>
          <a:xfrm>
            <a:off x="228600" y="914400"/>
            <a:ext cx="9067800" cy="5410200"/>
          </a:xfrm>
        </p:spPr>
        <p:txBody>
          <a:bodyPr/>
          <a:lstStyle/>
          <a:p>
            <a:pPr marL="0" indent="0">
              <a:buNone/>
            </a:pPr>
            <a:r>
              <a:rPr lang="en-US" sz="2400" b="1" dirty="0" smtClean="0"/>
              <a:t>Completeness of selections</a:t>
            </a:r>
            <a:r>
              <a:rPr lang="en-US" sz="2400" dirty="0" smtClean="0"/>
              <a:t>:</a:t>
            </a:r>
          </a:p>
          <a:p>
            <a:pPr marL="0" indent="0">
              <a:buNone/>
            </a:pPr>
            <a:endParaRPr lang="en-US" sz="2400" dirty="0" smtClean="0"/>
          </a:p>
          <a:p>
            <a:endParaRPr lang="en-US" sz="2400" dirty="0"/>
          </a:p>
          <a:p>
            <a:endParaRPr lang="en-US" sz="2400" dirty="0" smtClean="0"/>
          </a:p>
          <a:p>
            <a:endParaRPr lang="en-US" sz="2400" dirty="0"/>
          </a:p>
          <a:p>
            <a:endParaRPr lang="en-US" sz="2400" dirty="0" smtClean="0"/>
          </a:p>
          <a:p>
            <a:endParaRPr lang="en-US" sz="2400" dirty="0"/>
          </a:p>
          <a:p>
            <a:pPr marL="0" indent="0">
              <a:buNone/>
            </a:pPr>
            <a:endParaRPr lang="en-US" sz="2400" dirty="0" smtClean="0"/>
          </a:p>
          <a:p>
            <a:pPr>
              <a:spcBef>
                <a:spcPts val="1800"/>
              </a:spcBef>
              <a:buClr>
                <a:schemeClr val="tx1"/>
              </a:buClr>
            </a:pPr>
            <a:r>
              <a:rPr lang="en-GB" sz="2400" dirty="0" smtClean="0">
                <a:solidFill>
                  <a:srgbClr val="000000"/>
                </a:solidFill>
              </a:rPr>
              <a:t>each </a:t>
            </a:r>
            <a:r>
              <a:rPr lang="en-GB" sz="2400" dirty="0">
                <a:solidFill>
                  <a:srgbClr val="000000"/>
                </a:solidFill>
              </a:rPr>
              <a:t>interleaving with </a:t>
            </a:r>
            <a:r>
              <a:rPr lang="en-GB" sz="2400" i="1" dirty="0">
                <a:solidFill>
                  <a:srgbClr val="000000"/>
                </a:solidFill>
              </a:rPr>
              <a:t>k</a:t>
            </a:r>
            <a:r>
              <a:rPr lang="en-GB" sz="2400" dirty="0">
                <a:solidFill>
                  <a:srgbClr val="000000"/>
                </a:solidFill>
              </a:rPr>
              <a:t> </a:t>
            </a:r>
            <a:r>
              <a:rPr lang="en-GB" sz="2400" dirty="0" smtClean="0">
                <a:solidFill>
                  <a:srgbClr val="000000"/>
                </a:solidFill>
              </a:rPr>
              <a:t>rounds </a:t>
            </a:r>
            <a:r>
              <a:rPr lang="en-GB" sz="2400" dirty="0">
                <a:solidFill>
                  <a:srgbClr val="000000"/>
                </a:solidFill>
              </a:rPr>
              <a:t>can be </a:t>
            </a:r>
            <a:r>
              <a:rPr lang="en-GB" sz="2400" dirty="0" smtClean="0">
                <a:solidFill>
                  <a:srgbClr val="000000"/>
                </a:solidFill>
              </a:rPr>
              <a:t>covered</a:t>
            </a:r>
            <a:br>
              <a:rPr lang="en-GB" sz="2400" dirty="0" smtClean="0">
                <a:solidFill>
                  <a:srgbClr val="000000"/>
                </a:solidFill>
              </a:rPr>
            </a:br>
            <a:r>
              <a:rPr lang="en-GB" sz="2400" dirty="0" smtClean="0">
                <a:solidFill>
                  <a:srgbClr val="000000"/>
                </a:solidFill>
              </a:rPr>
              <a:t>by </a:t>
            </a:r>
            <a:r>
              <a:rPr lang="en-GB" sz="2400" dirty="0">
                <a:solidFill>
                  <a:srgbClr val="000000"/>
                </a:solidFill>
              </a:rPr>
              <a:t>a </a:t>
            </a:r>
            <a:r>
              <a:rPr lang="en-GB" sz="2400" i="1" dirty="0" smtClean="0">
                <a:solidFill>
                  <a:srgbClr val="000000"/>
                </a:solidFill>
              </a:rPr>
              <a:t>k</a:t>
            </a:r>
            <a:r>
              <a:rPr lang="en-GB" sz="2400" dirty="0" smtClean="0">
                <a:solidFill>
                  <a:srgbClr val="000000"/>
                </a:solidFill>
              </a:rPr>
              <a:t>-</a:t>
            </a:r>
            <a:r>
              <a:rPr lang="en-GB" sz="2400" dirty="0">
                <a:solidFill>
                  <a:srgbClr val="000000"/>
                </a:solidFill>
              </a:rPr>
              <a:t>selection </a:t>
            </a:r>
            <a:r>
              <a:rPr lang="el-GR" sz="2400" dirty="0">
                <a:solidFill>
                  <a:srgbClr val="000000"/>
                </a:solidFill>
              </a:rPr>
              <a:t>ϑ</a:t>
            </a:r>
            <a:r>
              <a:rPr lang="en-US" sz="2400" dirty="0">
                <a:solidFill>
                  <a:srgbClr val="000000"/>
                </a:solidFill>
              </a:rPr>
              <a:t> </a:t>
            </a:r>
            <a:r>
              <a:rPr lang="el-GR" sz="2400" dirty="0">
                <a:solidFill>
                  <a:srgbClr val="000000"/>
                </a:solidFill>
                <a:latin typeface="Arial" panose="020B0604020202020204" pitchFamily="34" charset="0"/>
                <a:cs typeface="Arial" panose="020B0604020202020204" pitchFamily="34" charset="0"/>
              </a:rPr>
              <a:t>ϵ</a:t>
            </a:r>
            <a:r>
              <a:rPr lang="en-US" sz="2400" dirty="0">
                <a:solidFill>
                  <a:srgbClr val="000000"/>
                </a:solidFill>
                <a:latin typeface="Arial" panose="020B0604020202020204" pitchFamily="34" charset="0"/>
                <a:cs typeface="Arial" panose="020B0604020202020204" pitchFamily="34" charset="0"/>
              </a:rPr>
              <a:t> </a:t>
            </a:r>
            <a:r>
              <a:rPr lang="el-GR" sz="2400" dirty="0">
                <a:solidFill>
                  <a:srgbClr val="000000"/>
                </a:solidFill>
              </a:rPr>
              <a:t>Θ</a:t>
            </a:r>
            <a:r>
              <a:rPr lang="en-US" sz="2400" baseline="-25000" dirty="0">
                <a:solidFill>
                  <a:srgbClr val="000000"/>
                </a:solidFill>
              </a:rPr>
              <a:t>P</a:t>
            </a:r>
            <a:r>
              <a:rPr lang="en-US" sz="2400" dirty="0">
                <a:solidFill>
                  <a:srgbClr val="000000"/>
                </a:solidFill>
              </a:rPr>
              <a:t> </a:t>
            </a:r>
            <a:endParaRPr lang="en-US" sz="2400" dirty="0" smtClean="0">
              <a:solidFill>
                <a:srgbClr val="000000"/>
              </a:solidFill>
            </a:endParaRPr>
          </a:p>
          <a:p>
            <a:pPr lvl="1">
              <a:spcBef>
                <a:spcPts val="528"/>
              </a:spcBef>
              <a:buClr>
                <a:srgbClr val="000000"/>
              </a:buClr>
            </a:pPr>
            <a:r>
              <a:rPr lang="en-US" sz="2400" dirty="0"/>
              <a:t>each </a:t>
            </a:r>
            <a:r>
              <a:rPr lang="en-US" sz="2400" dirty="0" smtClean="0"/>
              <a:t>thread </a:t>
            </a:r>
            <a:r>
              <a:rPr lang="en-US" sz="2400" dirty="0"/>
              <a:t>can only switch out </a:t>
            </a:r>
            <a:r>
              <a:rPr lang="en-US" sz="2400" dirty="0" smtClean="0"/>
              <a:t>at </a:t>
            </a:r>
            <a:r>
              <a:rPr lang="en-US" sz="2400" dirty="0"/>
              <a:t>most </a:t>
            </a:r>
            <a:r>
              <a:rPr lang="en-GB" sz="2400" i="1" dirty="0" smtClean="0">
                <a:solidFill>
                  <a:srgbClr val="000000"/>
                </a:solidFill>
              </a:rPr>
              <a:t>k</a:t>
            </a:r>
            <a:r>
              <a:rPr lang="en-US" sz="2400" dirty="0" smtClean="0"/>
              <a:t> times</a:t>
            </a:r>
            <a:endParaRPr lang="en-US" sz="2400" dirty="0" smtClean="0">
              <a:solidFill>
                <a:srgbClr val="000000"/>
              </a:solidFill>
            </a:endParaRPr>
          </a:p>
          <a:p>
            <a:pPr lvl="0">
              <a:spcBef>
                <a:spcPts val="528"/>
              </a:spcBef>
              <a:buClr>
                <a:srgbClr val="000000"/>
              </a:buClr>
              <a:buSzPct val="90000"/>
              <a:buFont typeface="Symbol" panose="05050102010706020507" pitchFamily="18" charset="2"/>
              <a:buChar char="Þ"/>
            </a:pPr>
            <a:r>
              <a:rPr lang="en-US" sz="2400" dirty="0" smtClean="0">
                <a:solidFill>
                  <a:srgbClr val="000000"/>
                </a:solidFill>
              </a:rPr>
              <a:t>set of all </a:t>
            </a:r>
            <a:r>
              <a:rPr lang="en-GB" sz="2400" i="1" dirty="0" smtClean="0">
                <a:solidFill>
                  <a:srgbClr val="000000"/>
                </a:solidFill>
              </a:rPr>
              <a:t>k</a:t>
            </a:r>
            <a:r>
              <a:rPr lang="en-GB" sz="2400" dirty="0" smtClean="0">
                <a:solidFill>
                  <a:srgbClr val="000000"/>
                </a:solidFill>
              </a:rPr>
              <a:t>-selections together covers all </a:t>
            </a:r>
            <a:r>
              <a:rPr lang="en-GB" sz="2400" dirty="0" err="1" smtClean="0">
                <a:solidFill>
                  <a:srgbClr val="000000"/>
                </a:solidFill>
              </a:rPr>
              <a:t>interleavings</a:t>
            </a:r>
            <a:r>
              <a:rPr lang="en-GB" sz="2400" dirty="0" smtClean="0">
                <a:solidFill>
                  <a:srgbClr val="000000"/>
                </a:solidFill>
              </a:rPr>
              <a:t/>
            </a:r>
            <a:br>
              <a:rPr lang="en-GB" sz="2400" dirty="0" smtClean="0">
                <a:solidFill>
                  <a:srgbClr val="000000"/>
                </a:solidFill>
              </a:rPr>
            </a:br>
            <a:r>
              <a:rPr lang="en-GB" sz="2400" dirty="0" smtClean="0">
                <a:solidFill>
                  <a:srgbClr val="000000"/>
                </a:solidFill>
              </a:rPr>
              <a:t>with </a:t>
            </a:r>
            <a:r>
              <a:rPr lang="en-GB" sz="2400" i="1" dirty="0" smtClean="0">
                <a:solidFill>
                  <a:srgbClr val="000000"/>
                </a:solidFill>
              </a:rPr>
              <a:t>k</a:t>
            </a:r>
            <a:r>
              <a:rPr lang="en-GB" sz="2400" dirty="0" smtClean="0">
                <a:solidFill>
                  <a:srgbClr val="000000"/>
                </a:solidFill>
              </a:rPr>
              <a:t> </a:t>
            </a:r>
            <a:r>
              <a:rPr lang="en-GB" sz="2400" dirty="0" err="1" smtClean="0">
                <a:solidFill>
                  <a:srgbClr val="000000"/>
                </a:solidFill>
              </a:rPr>
              <a:t>roundss</a:t>
            </a:r>
            <a:r>
              <a:rPr lang="en-GB" sz="2400" dirty="0" smtClean="0">
                <a:solidFill>
                  <a:srgbClr val="000000"/>
                </a:solidFill>
              </a:rPr>
              <a:t>:</a:t>
            </a:r>
            <a:r>
              <a:rPr lang="en-US" sz="2400" dirty="0" smtClean="0">
                <a:solidFill>
                  <a:srgbClr val="000000"/>
                </a:solidFill>
              </a:rPr>
              <a:t> </a:t>
            </a:r>
            <a:r>
              <a:rPr lang="en-GB" sz="2400" kern="1200" dirty="0" err="1" smtClean="0">
                <a:solidFill>
                  <a:srgbClr val="000000"/>
                </a:solidFill>
                <a:latin typeface="Lucida Calligraphy" panose="03010101010101010101" pitchFamily="66" charset="0"/>
              </a:rPr>
              <a:t>I</a:t>
            </a:r>
            <a:r>
              <a:rPr lang="en-GB" sz="2400" i="1" kern="1200" baseline="-25000" dirty="0" err="1" smtClean="0">
                <a:solidFill>
                  <a:srgbClr val="000000"/>
                </a:solidFill>
              </a:rPr>
              <a:t>k</a:t>
            </a:r>
            <a:r>
              <a:rPr lang="en-GB" sz="2400" kern="1200" dirty="0" smtClean="0">
                <a:solidFill>
                  <a:srgbClr val="000000"/>
                </a:solidFill>
              </a:rPr>
              <a:t>(</a:t>
            </a:r>
            <a:r>
              <a:rPr lang="en-GB" sz="2400" i="1" kern="1200" dirty="0" smtClean="0">
                <a:solidFill>
                  <a:srgbClr val="000000"/>
                </a:solidFill>
              </a:rPr>
              <a:t>P</a:t>
            </a:r>
            <a:r>
              <a:rPr lang="en-GB" sz="2400" kern="1200" dirty="0" smtClean="0">
                <a:solidFill>
                  <a:srgbClr val="000000"/>
                </a:solidFill>
              </a:rPr>
              <a:t>) = U</a:t>
            </a:r>
            <a:r>
              <a:rPr lang="el-GR" sz="2400" i="1" kern="1200" baseline="-25000" dirty="0" smtClean="0">
                <a:solidFill>
                  <a:srgbClr val="000000"/>
                </a:solidFill>
              </a:rPr>
              <a:t>ϑ</a:t>
            </a:r>
            <a:r>
              <a:rPr lang="en-US" sz="2400" i="1" kern="1200" baseline="-25000" dirty="0" smtClean="0">
                <a:solidFill>
                  <a:srgbClr val="000000"/>
                </a:solidFill>
              </a:rPr>
              <a:t> </a:t>
            </a:r>
            <a:r>
              <a:rPr lang="en-GB" sz="2400" kern="1200" dirty="0" smtClean="0">
                <a:solidFill>
                  <a:srgbClr val="000000"/>
                </a:solidFill>
              </a:rPr>
              <a:t> </a:t>
            </a:r>
            <a:r>
              <a:rPr lang="en-GB" sz="2400" kern="1200" dirty="0" err="1" smtClean="0">
                <a:solidFill>
                  <a:srgbClr val="000000"/>
                </a:solidFill>
                <a:latin typeface="Lucida Calligraphy" panose="03010101010101010101" pitchFamily="66" charset="0"/>
              </a:rPr>
              <a:t>I</a:t>
            </a:r>
            <a:r>
              <a:rPr lang="en-GB" sz="2400" i="1" kern="1200" baseline="-25000" dirty="0" err="1" smtClean="0">
                <a:solidFill>
                  <a:srgbClr val="000000"/>
                </a:solidFill>
              </a:rPr>
              <a:t>k</a:t>
            </a:r>
            <a:r>
              <a:rPr lang="en-GB" sz="2400" kern="1200" dirty="0" smtClean="0">
                <a:solidFill>
                  <a:srgbClr val="000000"/>
                </a:solidFill>
              </a:rPr>
              <a:t>(</a:t>
            </a:r>
            <a:r>
              <a:rPr lang="en-GB" sz="2400" i="1" kern="1200" dirty="0" smtClean="0">
                <a:solidFill>
                  <a:srgbClr val="000000"/>
                </a:solidFill>
              </a:rPr>
              <a:t>P</a:t>
            </a:r>
            <a:r>
              <a:rPr lang="el-GR" sz="2400" i="1" kern="1200" baseline="-25000" dirty="0" smtClean="0">
                <a:solidFill>
                  <a:srgbClr val="000000"/>
                </a:solidFill>
              </a:rPr>
              <a:t>ϑ</a:t>
            </a:r>
            <a:r>
              <a:rPr lang="en-GB" sz="2400" kern="1200" dirty="0" smtClean="0">
                <a:solidFill>
                  <a:srgbClr val="000000"/>
                </a:solidFill>
              </a:rPr>
              <a:t>)</a:t>
            </a:r>
            <a:endParaRPr lang="en-GB" sz="2400" kern="1200" dirty="0">
              <a:solidFill>
                <a:srgbClr val="000000"/>
              </a:solidFill>
            </a:endParaRPr>
          </a:p>
        </p:txBody>
      </p:sp>
      <p:sp>
        <p:nvSpPr>
          <p:cNvPr id="83" name="Shape 550"/>
          <p:cNvSpPr/>
          <p:nvPr/>
        </p:nvSpPr>
        <p:spPr>
          <a:xfrm>
            <a:off x="7467600" y="1451821"/>
            <a:ext cx="1188600"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4" name="Shape 551"/>
          <p:cNvSpPr/>
          <p:nvPr/>
        </p:nvSpPr>
        <p:spPr>
          <a:xfrm>
            <a:off x="944879" y="1462402"/>
            <a:ext cx="1188600" cy="2957198"/>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5" name="Shape 552"/>
          <p:cNvSpPr txBox="1"/>
          <p:nvPr/>
        </p:nvSpPr>
        <p:spPr>
          <a:xfrm>
            <a:off x="1047043" y="14499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solidFill>
                  <a:srgbClr val="000000"/>
                </a:solidFill>
                <a:latin typeface="Arial"/>
                <a:ea typeface="Arial"/>
                <a:cs typeface="Arial"/>
                <a:sym typeface="Arial"/>
              </a:rPr>
              <a:t>0 </a:t>
            </a:r>
          </a:p>
        </p:txBody>
      </p:sp>
      <p:sp>
        <p:nvSpPr>
          <p:cNvPr id="86" name="Shape 553"/>
          <p:cNvSpPr txBox="1"/>
          <p:nvPr/>
        </p:nvSpPr>
        <p:spPr>
          <a:xfrm>
            <a:off x="7628021" y="1413933"/>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a:t>
            </a:r>
          </a:p>
        </p:txBody>
      </p:sp>
      <p:sp>
        <p:nvSpPr>
          <p:cNvPr id="87" name="Shape 554"/>
          <p:cNvSpPr/>
          <p:nvPr/>
        </p:nvSpPr>
        <p:spPr>
          <a:xfrm>
            <a:off x="2697480" y="1451821"/>
            <a:ext cx="1188599" cy="29676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FFFFFF"/>
              </a:solidFill>
              <a:latin typeface="Arial"/>
              <a:ea typeface="Arial"/>
              <a:cs typeface="Arial"/>
              <a:sym typeface="Arial"/>
            </a:endParaRPr>
          </a:p>
        </p:txBody>
      </p:sp>
      <p:sp>
        <p:nvSpPr>
          <p:cNvPr id="88" name="Shape 555"/>
          <p:cNvSpPr/>
          <p:nvPr/>
        </p:nvSpPr>
        <p:spPr>
          <a:xfrm>
            <a:off x="5715000" y="1447800"/>
            <a:ext cx="1188600" cy="2971800"/>
          </a:xfrm>
          <a:prstGeom prst="roundRect">
            <a:avLst>
              <a:gd name="adj" fmla="val 16667"/>
            </a:avLst>
          </a:prstGeom>
          <a:solidFill>
            <a:srgbClr val="F2F2F2"/>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solidFill>
                <a:srgbClr val="CCCCCC"/>
              </a:solidFill>
              <a:latin typeface="Arial"/>
              <a:ea typeface="Arial"/>
              <a:cs typeface="Arial"/>
              <a:sym typeface="Arial"/>
            </a:endParaRPr>
          </a:p>
        </p:txBody>
      </p:sp>
      <p:sp>
        <p:nvSpPr>
          <p:cNvPr id="89" name="Shape 556"/>
          <p:cNvSpPr txBox="1"/>
          <p:nvPr/>
        </p:nvSpPr>
        <p:spPr>
          <a:xfrm>
            <a:off x="5867400" y="1414416"/>
            <a:ext cx="876000" cy="346200"/>
          </a:xfrm>
          <a:prstGeom prst="rect">
            <a:avLst/>
          </a:prstGeom>
          <a:noFill/>
          <a:ln w="9525" cap="flat" cmpd="sng">
            <a:solidFill>
              <a:srgbClr val="FF0000">
                <a:alpha val="0"/>
              </a:srgbClr>
            </a:solidFill>
            <a:prstDash val="solid"/>
            <a:round/>
            <a:headEnd type="none" w="med" len="med"/>
            <a:tailEnd type="none" w="med" len="med"/>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latin typeface="Arial"/>
                <a:ea typeface="Arial"/>
                <a:cs typeface="Arial"/>
                <a:sym typeface="Arial"/>
              </a:rPr>
              <a:t>T</a:t>
            </a:r>
            <a:r>
              <a:rPr lang="en-GB" sz="2400" baseline="-25000">
                <a:latin typeface="Arial"/>
                <a:ea typeface="Arial"/>
                <a:cs typeface="Arial"/>
                <a:sym typeface="Arial"/>
              </a:rPr>
              <a:t>N-1</a:t>
            </a:r>
          </a:p>
        </p:txBody>
      </p:sp>
      <p:sp>
        <p:nvSpPr>
          <p:cNvPr id="90" name="Shape 557"/>
          <p:cNvSpPr txBox="1"/>
          <p:nvPr/>
        </p:nvSpPr>
        <p:spPr>
          <a:xfrm>
            <a:off x="2799643" y="1449915"/>
            <a:ext cx="990600" cy="554100"/>
          </a:xfrm>
          <a:prstGeom prst="rect">
            <a:avLst/>
          </a:prstGeom>
          <a:noFill/>
          <a:ln>
            <a:noFill/>
          </a:ln>
        </p:spPr>
        <p:txBody>
          <a:bodyPr wrap="square" lIns="91425" tIns="45700" rIns="91425" bIns="45700" anchor="t" anchorCtr="0">
            <a:noAutofit/>
          </a:bodyPr>
          <a:lstStyle/>
          <a:p>
            <a:pPr marL="0" marR="0" lvl="0" indent="0" algn="ctr" rtl="0">
              <a:spcBef>
                <a:spcPts val="0"/>
              </a:spcBef>
              <a:buClr>
                <a:srgbClr val="000000"/>
              </a:buClr>
              <a:buSzPct val="25000"/>
              <a:buFont typeface="Arial"/>
              <a:buNone/>
            </a:pPr>
            <a:r>
              <a:rPr lang="en-GB" sz="2400">
                <a:solidFill>
                  <a:srgbClr val="000000"/>
                </a:solidFill>
                <a:latin typeface="Arial"/>
                <a:ea typeface="Arial"/>
                <a:cs typeface="Arial"/>
                <a:sym typeface="Arial"/>
              </a:rPr>
              <a:t>T</a:t>
            </a:r>
            <a:r>
              <a:rPr lang="en-GB" sz="2400" baseline="-25000"/>
              <a:t>1</a:t>
            </a:r>
            <a:r>
              <a:rPr lang="en-GB" sz="2400" baseline="-25000">
                <a:solidFill>
                  <a:srgbClr val="000000"/>
                </a:solidFill>
                <a:latin typeface="Arial"/>
                <a:ea typeface="Arial"/>
                <a:cs typeface="Arial"/>
                <a:sym typeface="Arial"/>
              </a:rPr>
              <a:t> </a:t>
            </a:r>
          </a:p>
        </p:txBody>
      </p:sp>
      <p:sp>
        <p:nvSpPr>
          <p:cNvPr id="91" name="Shape 558"/>
          <p:cNvSpPr txBox="1"/>
          <p:nvPr/>
        </p:nvSpPr>
        <p:spPr>
          <a:xfrm rot="5400000">
            <a:off x="4489200" y="2698500"/>
            <a:ext cx="814800" cy="417600"/>
          </a:xfrm>
          <a:prstGeom prst="rect">
            <a:avLst/>
          </a:prstGeom>
          <a:noFill/>
          <a:ln>
            <a:noFill/>
          </a:ln>
        </p:spPr>
        <p:txBody>
          <a:bodyPr wrap="square" lIns="91425" tIns="45700" rIns="91425" bIns="45700" anchor="ctr" anchorCtr="0">
            <a:noAutofit/>
          </a:bodyPr>
          <a:lstStyle/>
          <a:p>
            <a:pPr marL="0" marR="0" lvl="0" indent="0" algn="ctr" rtl="0">
              <a:spcBef>
                <a:spcPts val="0"/>
              </a:spcBef>
              <a:buClr>
                <a:srgbClr val="A5A5A5"/>
              </a:buClr>
              <a:buSzPct val="25000"/>
              <a:buFont typeface="Arial"/>
              <a:buNone/>
            </a:pPr>
            <a:r>
              <a:rPr lang="en-GB" sz="3600" dirty="0">
                <a:solidFill>
                  <a:srgbClr val="FF0000"/>
                </a:solidFill>
                <a:latin typeface="Arial"/>
                <a:ea typeface="Arial"/>
                <a:cs typeface="Arial"/>
                <a:sym typeface="Arial"/>
              </a:rPr>
              <a:t>…</a:t>
            </a:r>
          </a:p>
        </p:txBody>
      </p:sp>
      <p:sp>
        <p:nvSpPr>
          <p:cNvPr id="18" name="Shape 581"/>
          <p:cNvSpPr/>
          <p:nvPr/>
        </p:nvSpPr>
        <p:spPr>
          <a:xfrm>
            <a:off x="944879" y="2285999"/>
            <a:ext cx="1188600" cy="649927"/>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19" name="Shape 581"/>
          <p:cNvSpPr/>
          <p:nvPr/>
        </p:nvSpPr>
        <p:spPr>
          <a:xfrm>
            <a:off x="945000" y="3150915"/>
            <a:ext cx="1188600" cy="659086"/>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0" name="Shape 581"/>
          <p:cNvSpPr/>
          <p:nvPr/>
        </p:nvSpPr>
        <p:spPr>
          <a:xfrm>
            <a:off x="2697600" y="2286001"/>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1" name="Shape 581"/>
          <p:cNvSpPr/>
          <p:nvPr/>
        </p:nvSpPr>
        <p:spPr>
          <a:xfrm>
            <a:off x="2697479" y="3061297"/>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2" name="Shape 581"/>
          <p:cNvSpPr/>
          <p:nvPr/>
        </p:nvSpPr>
        <p:spPr>
          <a:xfrm>
            <a:off x="5715000" y="22860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3" name="Shape 581"/>
          <p:cNvSpPr/>
          <p:nvPr/>
        </p:nvSpPr>
        <p:spPr>
          <a:xfrm>
            <a:off x="5715000" y="3146894"/>
            <a:ext cx="1188600" cy="663106"/>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4" name="Shape 581"/>
          <p:cNvSpPr/>
          <p:nvPr/>
        </p:nvSpPr>
        <p:spPr>
          <a:xfrm>
            <a:off x="7467600" y="2689694"/>
            <a:ext cx="1188600" cy="739306"/>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5" name="Shape 581"/>
          <p:cNvSpPr/>
          <p:nvPr/>
        </p:nvSpPr>
        <p:spPr>
          <a:xfrm>
            <a:off x="7467600" y="38862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6" name="Shape 581"/>
          <p:cNvSpPr/>
          <p:nvPr/>
        </p:nvSpPr>
        <p:spPr>
          <a:xfrm>
            <a:off x="5715000" y="3886200"/>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7" name="Shape 581"/>
          <p:cNvSpPr/>
          <p:nvPr/>
        </p:nvSpPr>
        <p:spPr>
          <a:xfrm>
            <a:off x="2697600" y="3886200"/>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28" name="Shape 581"/>
          <p:cNvSpPr/>
          <p:nvPr/>
        </p:nvSpPr>
        <p:spPr>
          <a:xfrm>
            <a:off x="945000" y="3886200"/>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algn="ctr">
              <a:buClr>
                <a:schemeClr val="dk1"/>
              </a:buClr>
              <a:buFont typeface="Calibri"/>
              <a:buNone/>
            </a:pPr>
            <a:endParaRPr>
              <a:latin typeface="Arial"/>
              <a:ea typeface="Arial"/>
              <a:cs typeface="Arial"/>
              <a:sym typeface="Arial"/>
            </a:endParaRPr>
          </a:p>
        </p:txBody>
      </p:sp>
      <p:sp>
        <p:nvSpPr>
          <p:cNvPr id="29" name="Shape 581"/>
          <p:cNvSpPr/>
          <p:nvPr/>
        </p:nvSpPr>
        <p:spPr>
          <a:xfrm>
            <a:off x="2697479" y="3473748"/>
            <a:ext cx="1188600" cy="327494"/>
          </a:xfrm>
          <a:prstGeom prst="rect">
            <a:avLst/>
          </a:prstGeom>
          <a:solidFill>
            <a:schemeClr val="bg1">
              <a:lumMod val="75000"/>
            </a:scheme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0" name="Shape 581"/>
          <p:cNvSpPr/>
          <p:nvPr/>
        </p:nvSpPr>
        <p:spPr>
          <a:xfrm>
            <a:off x="2697548" y="2677768"/>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1" name="Shape 581"/>
          <p:cNvSpPr/>
          <p:nvPr/>
        </p:nvSpPr>
        <p:spPr>
          <a:xfrm>
            <a:off x="5711100" y="2716447"/>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2" name="Shape 581"/>
          <p:cNvSpPr/>
          <p:nvPr/>
        </p:nvSpPr>
        <p:spPr>
          <a:xfrm>
            <a:off x="7467600" y="2267467"/>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33" name="Shape 581"/>
          <p:cNvSpPr/>
          <p:nvPr/>
        </p:nvSpPr>
        <p:spPr>
          <a:xfrm>
            <a:off x="7467600" y="3499175"/>
            <a:ext cx="1188600" cy="327494"/>
          </a:xfrm>
          <a:prstGeom prst="rect">
            <a:avLst/>
          </a:prstGeom>
          <a:solidFill>
            <a:srgbClr val="D9D9D9">
              <a:alpha val="50000"/>
            </a:srgbClr>
          </a:solidFill>
          <a:ln w="38100" cap="rnd" cmpd="sng">
            <a:solidFill>
              <a:srgbClr val="FF0000"/>
            </a:solidFill>
            <a:prstDash val="solid"/>
            <a:round/>
            <a:headEnd type="none" w="med" len="med"/>
            <a:tailEnd type="none" w="med" len="med"/>
          </a:ln>
        </p:spPr>
        <p:txBody>
          <a:bodyPr wrap="square" lIns="91425" tIns="45700" rIns="91425" bIns="45700" anchor="ctr" anchorCtr="0">
            <a:noAutofit/>
          </a:bodyPr>
          <a:lstStyle/>
          <a:p>
            <a:pPr marL="0" marR="0" lvl="0" indent="0" algn="ctr" rtl="0">
              <a:spcBef>
                <a:spcPts val="0"/>
              </a:spcBef>
              <a:buClr>
                <a:schemeClr val="dk1"/>
              </a:buClr>
              <a:buFont typeface="Calibri"/>
              <a:buNone/>
            </a:pPr>
            <a:endParaRPr sz="1800">
              <a:latin typeface="Arial"/>
              <a:ea typeface="Arial"/>
              <a:cs typeface="Arial"/>
              <a:sym typeface="Arial"/>
            </a:endParaRPr>
          </a:p>
        </p:txBody>
      </p:sp>
      <p:sp>
        <p:nvSpPr>
          <p:cNvPr id="93" name="Shape 561"/>
          <p:cNvSpPr txBox="1"/>
          <p:nvPr/>
        </p:nvSpPr>
        <p:spPr>
          <a:xfrm>
            <a:off x="28194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t-1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t</a:t>
            </a:r>
            <a:r>
              <a:rPr lang="en-GB" dirty="0">
                <a:solidFill>
                  <a:srgbClr val="FF0000"/>
                </a:solidFill>
                <a:latin typeface="Courier New"/>
                <a:ea typeface="Courier New"/>
                <a:cs typeface="Courier New"/>
                <a:sym typeface="Courier New"/>
              </a:rPr>
              <a:t>;</a:t>
            </a:r>
          </a:p>
        </p:txBody>
      </p:sp>
      <p:sp>
        <p:nvSpPr>
          <p:cNvPr id="94" name="Shape 562"/>
          <p:cNvSpPr txBox="1"/>
          <p:nvPr/>
        </p:nvSpPr>
        <p:spPr>
          <a:xfrm>
            <a:off x="57912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u-1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u</a:t>
            </a:r>
            <a:r>
              <a:rPr lang="en-GB" dirty="0">
                <a:solidFill>
                  <a:srgbClr val="FF0000"/>
                </a:solidFill>
                <a:latin typeface="Courier New"/>
                <a:ea typeface="Courier New"/>
                <a:cs typeface="Courier New"/>
                <a:sym typeface="Courier New"/>
              </a:rPr>
              <a:t>;</a:t>
            </a:r>
          </a:p>
        </p:txBody>
      </p:sp>
      <p:sp>
        <p:nvSpPr>
          <p:cNvPr id="95" name="Shape 563"/>
          <p:cNvSpPr txBox="1"/>
          <p:nvPr/>
        </p:nvSpPr>
        <p:spPr>
          <a:xfrm>
            <a:off x="7543800" y="2061300"/>
            <a:ext cx="1219200" cy="2320200"/>
          </a:xfrm>
          <a:prstGeom prst="rect">
            <a:avLst/>
          </a:prstGeom>
          <a:noFill/>
          <a:ln>
            <a:noFill/>
          </a:ln>
        </p:spPr>
        <p:txBody>
          <a:bodyPr wrap="square" lIns="91425" tIns="91425" rIns="91425" bIns="91425" anchor="t" anchorCtr="0">
            <a:noAutofit/>
          </a:bodyPr>
          <a:lstStyle/>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a:solidFill>
                  <a:srgbClr val="FF0000"/>
                </a:solidFill>
                <a:latin typeface="Courier New"/>
                <a:ea typeface="Courier New"/>
                <a:cs typeface="Courier New"/>
                <a:sym typeface="Courier New"/>
              </a:rPr>
              <a:t>;</a:t>
            </a: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lang="en-GB"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stmt</a:t>
            </a:r>
            <a:r>
              <a:rPr lang="en-GB" baseline="-25000" dirty="0" smtClean="0">
                <a:solidFill>
                  <a:srgbClr val="FF0000"/>
                </a:solidFill>
                <a:latin typeface="Courier New"/>
                <a:ea typeface="Courier New"/>
                <a:cs typeface="Courier New"/>
                <a:sym typeface="Courier New"/>
              </a:rPr>
              <a:t>v-1</a:t>
            </a:r>
            <a:r>
              <a:rPr lang="en-GB" dirty="0">
                <a:solidFill>
                  <a:srgbClr val="FF0000"/>
                </a:solidFill>
                <a:latin typeface="Courier New"/>
                <a:ea typeface="Courier New"/>
                <a:cs typeface="Courier New"/>
                <a:sym typeface="Courier New"/>
              </a:rPr>
              <a:t>;</a:t>
            </a:r>
          </a:p>
          <a:p>
            <a:pPr lvl="0" rt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v</a:t>
            </a:r>
            <a:r>
              <a:rPr lang="en-GB" dirty="0">
                <a:solidFill>
                  <a:srgbClr val="FF0000"/>
                </a:solidFill>
                <a:latin typeface="Courier New"/>
                <a:ea typeface="Courier New"/>
                <a:cs typeface="Courier New"/>
                <a:sym typeface="Courier New"/>
              </a:rPr>
              <a:t>;</a:t>
            </a:r>
          </a:p>
        </p:txBody>
      </p:sp>
      <p:sp>
        <p:nvSpPr>
          <p:cNvPr id="92" name="Shape 559"/>
          <p:cNvSpPr txBox="1"/>
          <p:nvPr/>
        </p:nvSpPr>
        <p:spPr>
          <a:xfrm>
            <a:off x="990600" y="2061300"/>
            <a:ext cx="1219200" cy="2320200"/>
          </a:xfrm>
          <a:prstGeom prst="rect">
            <a:avLst/>
          </a:prstGeom>
          <a:noFill/>
          <a:ln>
            <a:noFill/>
          </a:ln>
        </p:spPr>
        <p:txBody>
          <a:bodyPr wrap="square" lIns="91425" tIns="91425" rIns="91425" bIns="91425" anchor="t" anchorCtr="0">
            <a:noAutofit/>
          </a:bodyPr>
          <a:lstStyle/>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1</a:t>
            </a:r>
            <a:r>
              <a:rPr lang="en-GB" dirty="0">
                <a:solidFill>
                  <a:srgbClr val="FF0000"/>
                </a:solidFill>
                <a:latin typeface="Courier New"/>
                <a:ea typeface="Courier New"/>
                <a:cs typeface="Courier New"/>
                <a:sym typeface="Courier New"/>
              </a:rPr>
              <a:t>;</a:t>
            </a: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2</a:t>
            </a: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rtl="0">
              <a:lnSpc>
                <a:spcPct val="150000"/>
              </a:lnSpc>
              <a:spcBef>
                <a:spcPts val="0"/>
              </a:spcBef>
              <a:buNone/>
            </a:pPr>
            <a:r>
              <a:rPr lang="en-GB" dirty="0" smtClean="0">
                <a:solidFill>
                  <a:srgbClr val="FF0000"/>
                </a:solidFill>
                <a:latin typeface="Courier New"/>
                <a:ea typeface="Courier New"/>
                <a:cs typeface="Courier New"/>
                <a:sym typeface="Courier New"/>
              </a:rPr>
              <a:t>...</a:t>
            </a:r>
            <a:endParaRPr dirty="0">
              <a:solidFill>
                <a:srgbClr val="FF0000"/>
              </a:solidFill>
              <a:latin typeface="Courier New"/>
              <a:ea typeface="Courier New"/>
              <a:cs typeface="Courier New"/>
              <a:sym typeface="Courier New"/>
            </a:endParaRPr>
          </a:p>
          <a:p>
            <a:pPr lvl="0">
              <a:lnSpc>
                <a:spcPct val="150000"/>
              </a:lnSpc>
              <a:spcBef>
                <a:spcPts val="0"/>
              </a:spcBef>
              <a:buNone/>
            </a:pPr>
            <a:r>
              <a:rPr lang="en-GB" dirty="0">
                <a:solidFill>
                  <a:srgbClr val="FF0000"/>
                </a:solidFill>
                <a:latin typeface="Courier New"/>
                <a:ea typeface="Courier New"/>
                <a:cs typeface="Courier New"/>
                <a:sym typeface="Courier New"/>
              </a:rPr>
              <a:t>stmt</a:t>
            </a:r>
            <a:r>
              <a:rPr lang="en-GB" baseline="-25000" dirty="0">
                <a:solidFill>
                  <a:srgbClr val="FF0000"/>
                </a:solidFill>
                <a:latin typeface="Courier New"/>
                <a:ea typeface="Courier New"/>
                <a:cs typeface="Courier New"/>
                <a:sym typeface="Courier New"/>
              </a:rPr>
              <a:t>s-1</a:t>
            </a:r>
            <a:r>
              <a:rPr lang="en-GB" dirty="0">
                <a:solidFill>
                  <a:srgbClr val="FF0000"/>
                </a:solidFill>
                <a:latin typeface="Courier New"/>
                <a:ea typeface="Courier New"/>
                <a:cs typeface="Courier New"/>
                <a:sym typeface="Courier New"/>
              </a:rPr>
              <a:t>;</a:t>
            </a:r>
          </a:p>
          <a:p>
            <a:pPr lvl="0">
              <a:lnSpc>
                <a:spcPct val="150000"/>
              </a:lnSpc>
              <a:spcBef>
                <a:spcPts val="0"/>
              </a:spcBef>
              <a:buClr>
                <a:schemeClr val="dk1"/>
              </a:buClr>
              <a:buFont typeface="Arial"/>
              <a:buNone/>
            </a:pPr>
            <a:r>
              <a:rPr lang="en-GB" dirty="0" err="1">
                <a:solidFill>
                  <a:srgbClr val="FF0000"/>
                </a:solidFill>
                <a:latin typeface="Courier New"/>
                <a:ea typeface="Courier New"/>
                <a:cs typeface="Courier New"/>
                <a:sym typeface="Courier New"/>
              </a:rPr>
              <a:t>stmt</a:t>
            </a:r>
            <a:r>
              <a:rPr lang="en-GB" baseline="-25000" dirty="0" err="1">
                <a:solidFill>
                  <a:srgbClr val="FF0000"/>
                </a:solidFill>
                <a:latin typeface="Courier New"/>
                <a:ea typeface="Courier New"/>
                <a:cs typeface="Courier New"/>
                <a:sym typeface="Courier New"/>
              </a:rPr>
              <a:t>s</a:t>
            </a:r>
            <a:r>
              <a:rPr lang="en-GB" dirty="0">
                <a:solidFill>
                  <a:srgbClr val="FF0000"/>
                </a:solidFill>
                <a:latin typeface="Courier New"/>
                <a:ea typeface="Courier New"/>
                <a:cs typeface="Courier New"/>
                <a:sym typeface="Courier New"/>
              </a:rPr>
              <a:t>;</a:t>
            </a:r>
          </a:p>
        </p:txBody>
      </p:sp>
      <p:cxnSp>
        <p:nvCxnSpPr>
          <p:cNvPr id="11" name="Straight Arrow Connector 10"/>
          <p:cNvCxnSpPr>
            <a:endCxn id="20" idx="1"/>
          </p:cNvCxnSpPr>
          <p:nvPr/>
        </p:nvCxnSpPr>
        <p:spPr>
          <a:xfrm flipV="1">
            <a:off x="2133479" y="2449748"/>
            <a:ext cx="564121" cy="14105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22" idx="1"/>
          </p:cNvCxnSpPr>
          <p:nvPr/>
        </p:nvCxnSpPr>
        <p:spPr>
          <a:xfrm flipV="1">
            <a:off x="3886079" y="2449747"/>
            <a:ext cx="1828921" cy="120785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23" idx="1"/>
          </p:cNvCxnSpPr>
          <p:nvPr/>
        </p:nvCxnSpPr>
        <p:spPr>
          <a:xfrm flipV="1">
            <a:off x="3878218" y="3478447"/>
            <a:ext cx="1836782" cy="17915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1463101" y="2933309"/>
            <a:ext cx="0" cy="213585"/>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1463101" y="3276516"/>
            <a:ext cx="0" cy="222659"/>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1463101" y="3759523"/>
            <a:ext cx="0" cy="202877"/>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3215701" y="2539530"/>
            <a:ext cx="0" cy="193028"/>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3215701" y="2960806"/>
            <a:ext cx="0" cy="239594"/>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215701" y="3268021"/>
            <a:ext cx="0" cy="23717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3215701" y="3718163"/>
            <a:ext cx="0" cy="239825"/>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6187501" y="2483872"/>
            <a:ext cx="0" cy="25932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6187501" y="2943194"/>
            <a:ext cx="0" cy="257206"/>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6187501" y="3652925"/>
            <a:ext cx="0" cy="233275"/>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7932661" y="2493697"/>
            <a:ext cx="7440" cy="249503"/>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7924800" y="3338969"/>
            <a:ext cx="0" cy="24243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7924800" y="3725833"/>
            <a:ext cx="0" cy="247561"/>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Shape 558"/>
          <p:cNvSpPr txBox="1"/>
          <p:nvPr/>
        </p:nvSpPr>
        <p:spPr>
          <a:xfrm rot="5400000">
            <a:off x="7015499" y="3168899"/>
            <a:ext cx="814800" cy="315001"/>
          </a:xfrm>
          <a:prstGeom prst="rect">
            <a:avLst/>
          </a:prstGeom>
          <a:noFill/>
          <a:ln>
            <a:noFill/>
          </a:ln>
        </p:spPr>
        <p:txBody>
          <a:bodyPr wrap="square" lIns="91425" tIns="45700" rIns="91425" bIns="45700" anchor="ctr" anchorCtr="0">
            <a:noAutofit/>
          </a:bodyPr>
          <a:lstStyle/>
          <a:p>
            <a:pPr marL="0" marR="0" lvl="0" indent="0" algn="ctr" rtl="0">
              <a:spcBef>
                <a:spcPts val="0"/>
              </a:spcBef>
              <a:buClr>
                <a:srgbClr val="A5A5A5"/>
              </a:buClr>
              <a:buSzPct val="25000"/>
              <a:buFont typeface="Arial"/>
              <a:buNone/>
            </a:pPr>
            <a:r>
              <a:rPr lang="en-GB" sz="3600" dirty="0">
                <a:solidFill>
                  <a:srgbClr val="FF0000"/>
                </a:solidFill>
                <a:latin typeface="Arial"/>
                <a:ea typeface="Arial"/>
                <a:cs typeface="Arial"/>
                <a:sym typeface="Arial"/>
              </a:rPr>
              <a:t>…</a:t>
            </a:r>
          </a:p>
        </p:txBody>
      </p:sp>
      <p:cxnSp>
        <p:nvCxnSpPr>
          <p:cNvPr id="118" name="Straight Arrow Connector 117"/>
          <p:cNvCxnSpPr/>
          <p:nvPr/>
        </p:nvCxnSpPr>
        <p:spPr>
          <a:xfrm flipV="1">
            <a:off x="8686800" y="2438399"/>
            <a:ext cx="211143" cy="68580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endCxn id="21" idx="1"/>
          </p:cNvCxnSpPr>
          <p:nvPr/>
        </p:nvCxnSpPr>
        <p:spPr>
          <a:xfrm>
            <a:off x="2123547" y="2610962"/>
            <a:ext cx="573932" cy="61408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2133600" y="2590800"/>
            <a:ext cx="543091" cy="108635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20" idx="1"/>
          </p:cNvCxnSpPr>
          <p:nvPr/>
        </p:nvCxnSpPr>
        <p:spPr>
          <a:xfrm flipV="1">
            <a:off x="2133479" y="2449748"/>
            <a:ext cx="564121" cy="1584976"/>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endCxn id="21" idx="1"/>
          </p:cNvCxnSpPr>
          <p:nvPr/>
        </p:nvCxnSpPr>
        <p:spPr>
          <a:xfrm flipV="1">
            <a:off x="2123547" y="3225044"/>
            <a:ext cx="573932" cy="824903"/>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a:endCxn id="29" idx="1"/>
          </p:cNvCxnSpPr>
          <p:nvPr/>
        </p:nvCxnSpPr>
        <p:spPr>
          <a:xfrm flipV="1">
            <a:off x="2133600" y="3637495"/>
            <a:ext cx="563879" cy="397230"/>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V="1">
            <a:off x="3906868" y="2483872"/>
            <a:ext cx="1762468" cy="71652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endCxn id="23" idx="1"/>
          </p:cNvCxnSpPr>
          <p:nvPr/>
        </p:nvCxnSpPr>
        <p:spPr>
          <a:xfrm>
            <a:off x="3868524" y="3194318"/>
            <a:ext cx="1846476" cy="284129"/>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endCxn id="32" idx="1"/>
          </p:cNvCxnSpPr>
          <p:nvPr/>
        </p:nvCxnSpPr>
        <p:spPr>
          <a:xfrm>
            <a:off x="6907500" y="2431214"/>
            <a:ext cx="560100"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a:endCxn id="101" idx="1"/>
          </p:cNvCxnSpPr>
          <p:nvPr/>
        </p:nvCxnSpPr>
        <p:spPr>
          <a:xfrm>
            <a:off x="6930749" y="2431214"/>
            <a:ext cx="492150" cy="487786"/>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endCxn id="25" idx="1"/>
          </p:cNvCxnSpPr>
          <p:nvPr/>
        </p:nvCxnSpPr>
        <p:spPr>
          <a:xfrm>
            <a:off x="6899700" y="2449747"/>
            <a:ext cx="567900" cy="160020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a:endCxn id="32" idx="1"/>
          </p:cNvCxnSpPr>
          <p:nvPr/>
        </p:nvCxnSpPr>
        <p:spPr>
          <a:xfrm flipV="1">
            <a:off x="6907500" y="2431214"/>
            <a:ext cx="560100" cy="997786"/>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a:endCxn id="101" idx="1"/>
          </p:cNvCxnSpPr>
          <p:nvPr/>
        </p:nvCxnSpPr>
        <p:spPr>
          <a:xfrm flipV="1">
            <a:off x="6930749" y="2919000"/>
            <a:ext cx="492150" cy="46979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a:endCxn id="25" idx="1"/>
          </p:cNvCxnSpPr>
          <p:nvPr/>
        </p:nvCxnSpPr>
        <p:spPr>
          <a:xfrm>
            <a:off x="6930749" y="3429000"/>
            <a:ext cx="536851" cy="620947"/>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a:off x="8686800" y="3124199"/>
            <a:ext cx="211143" cy="68580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V="1">
            <a:off x="8686800" y="3276599"/>
            <a:ext cx="211143" cy="68580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a:off x="8686800" y="3962399"/>
            <a:ext cx="211143" cy="685801"/>
          </a:xfrm>
          <a:prstGeom prst="straightConnector1">
            <a:avLst/>
          </a:prstGeom>
          <a:ln w="508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15094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42808</TotalTime>
  <Words>8516</Words>
  <Application>Microsoft Macintosh PowerPoint</Application>
  <PresentationFormat>On-screen Show (4:3)</PresentationFormat>
  <Paragraphs>2439</Paragraphs>
  <Slides>113</Slides>
  <Notes>89</Notes>
  <HiddenSlides>2</HiddenSlides>
  <MMClips>0</MMClips>
  <ScaleCrop>false</ScaleCrop>
  <HeadingPairs>
    <vt:vector size="4" baseType="variant">
      <vt:variant>
        <vt:lpstr>Theme</vt:lpstr>
      </vt:variant>
      <vt:variant>
        <vt:i4>6</vt:i4>
      </vt:variant>
      <vt:variant>
        <vt:lpstr>Slide Titles</vt:lpstr>
      </vt:variant>
      <vt:variant>
        <vt:i4>113</vt:i4>
      </vt:variant>
    </vt:vector>
  </HeadingPairs>
  <TitlesOfParts>
    <vt:vector size="119" baseType="lpstr">
      <vt:lpstr>Default Design</vt:lpstr>
      <vt:lpstr>1_Default Design</vt:lpstr>
      <vt:lpstr>2_Default Design</vt:lpstr>
      <vt:lpstr>3_Default Design</vt:lpstr>
      <vt:lpstr>4_Default Design</vt:lpstr>
      <vt:lpstr>5_Default Design</vt:lpstr>
      <vt:lpstr>PowerPoint Presentation</vt:lpstr>
      <vt:lpstr>Concurrent programs</vt:lpstr>
      <vt:lpstr>  Writing concurrent programs is DIFFICULT</vt:lpstr>
      <vt:lpstr>Simple example</vt:lpstr>
      <vt:lpstr>Concurrency verification</vt:lpstr>
      <vt:lpstr>#interleavings:  scale of the challenge</vt:lpstr>
      <vt:lpstr>Bug-finding:   a needle in a haystack</vt:lpstr>
      <vt:lpstr>  Testing/simulation</vt:lpstr>
      <vt:lpstr>PowerPoint Presentation</vt:lpstr>
      <vt:lpstr>PowerPoint Presentation</vt:lpstr>
      <vt:lpstr>  Sequentialization:   motivations</vt:lpstr>
      <vt:lpstr>  Sequentialization as a code-to-code translation</vt:lpstr>
      <vt:lpstr>  From concurrent to sequential</vt:lpstr>
      <vt:lpstr>  Concurrent (shared-memory) Programs</vt:lpstr>
      <vt:lpstr>  Anatomy of an execution</vt:lpstr>
      <vt:lpstr>PowerPoint Presentation</vt:lpstr>
      <vt:lpstr>First sequentialization: KISS</vt:lpstr>
      <vt:lpstr>  KISS schedules </vt:lpstr>
      <vt:lpstr>  More on KISS</vt:lpstr>
      <vt:lpstr>Context-bounded analysis is essential</vt:lpstr>
      <vt:lpstr>PowerPoint Presentation</vt:lpstr>
      <vt:lpstr>  LR sequentialization:</vt:lpstr>
      <vt:lpstr>Round-robin scheduling</vt:lpstr>
      <vt:lpstr>  LR sequentialization:   simulation</vt:lpstr>
      <vt:lpstr>  LR sequentialization:   simulation</vt:lpstr>
      <vt:lpstr>  LR sequentialization:   simulation</vt:lpstr>
      <vt:lpstr>  LR sequentialization:   simulation</vt:lpstr>
      <vt:lpstr>  LR sequentialization:   simulation</vt:lpstr>
      <vt:lpstr>  LR sequentialization:   simulation</vt:lpstr>
      <vt:lpstr>  LR sequentialization:   simulation</vt:lpstr>
      <vt:lpstr>  LR sequentialization:   simulation</vt:lpstr>
      <vt:lpstr>  LR sequentialization:   simulation</vt:lpstr>
      <vt:lpstr>PowerPoint Presentation</vt:lpstr>
      <vt:lpstr>  LR sequentialization is  “eager” </vt:lpstr>
      <vt:lpstr>  A lazy transformation is desirable </vt:lpstr>
      <vt:lpstr>  Lazy transformation: main idea</vt:lpstr>
      <vt:lpstr>  Lazy transformation: main idea</vt:lpstr>
      <vt:lpstr>  Lazy transformation: main idea</vt:lpstr>
      <vt:lpstr>  Lazy transformation: main idea</vt:lpstr>
      <vt:lpstr>  Lazy transformation:   features</vt:lpstr>
      <vt:lpstr> Lazy translation for Concurrent Boolean programs</vt:lpstr>
      <vt:lpstr>PowerPoint Presentation</vt:lpstr>
      <vt:lpstr> Lazy translation for Concurrent Boolean programs</vt:lpstr>
      <vt:lpstr> Lazy translation for Concurrent Boolean programs</vt:lpstr>
      <vt:lpstr> Lazy translation for Concurrent Boolean programs</vt:lpstr>
      <vt:lpstr>  More Sequentializations</vt:lpstr>
      <vt:lpstr>  More Sequentializations</vt:lpstr>
      <vt:lpstr>PowerPoint Presentation</vt:lpstr>
      <vt:lpstr>PowerPoint Presentation</vt:lpstr>
      <vt:lpstr>  Implementations of variants of LR schema (SMT-based)</vt:lpstr>
      <vt:lpstr> LR sequentialization as a code-to-code translation</vt:lpstr>
      <vt:lpstr> LR sequentialization as a code-to-code translation</vt:lpstr>
      <vt:lpstr> LR sequentialization as a code-to-code translation</vt:lpstr>
      <vt:lpstr> LR sequentialization as a code-to-code translation</vt:lpstr>
      <vt:lpstr> LR sequentialization as a code-to-code translation</vt:lpstr>
      <vt:lpstr>PowerPoint Presentation</vt:lpstr>
      <vt:lpstr>  Lazy-CSeq Approach</vt:lpstr>
      <vt:lpstr>  Bounded Concurrent Programs</vt:lpstr>
      <vt:lpstr>  Round Robin Schedule</vt:lpstr>
      <vt:lpstr>  Schema Overview</vt:lpstr>
      <vt:lpstr>  Naïve Lazy Sequentialization:  CROSS PRODUCT SIMULATION</vt:lpstr>
      <vt:lpstr>  Naïve Lazy Sequentialization:    CROSS PRODUCT SIMULATION</vt:lpstr>
      <vt:lpstr>  Naïve Lazy Sequentialization:    CROSS PRODUCT SIMULATION</vt:lpstr>
      <vt:lpstr>  Naïve Lazy Sequentialization:    CROSS PRODUCT SIMULATION</vt:lpstr>
      <vt:lpstr>  Naïve Lazy Sequentialization:    CROSS PRODUCT SIMULATION</vt:lpstr>
      <vt:lpstr>  Naïve Lazy Sequentialization:    CROSS PRODUCT SIMULATION</vt:lpstr>
      <vt:lpstr>  Naïve Lazy Sequentialization:    CROSS PRODUCT SIMULATION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Individual Threads Sequentialization</vt:lpstr>
      <vt:lpstr>  Individual Threads Sequentialization</vt:lpstr>
      <vt:lpstr>Branching stmts</vt:lpstr>
      <vt:lpstr>Example</vt:lpstr>
      <vt:lpstr>PowerPoint Presentation</vt:lpstr>
      <vt:lpstr> CSeq framework           </vt:lpstr>
      <vt:lpstr>Performance and Availability</vt:lpstr>
      <vt:lpstr>SV-COMP concurrency (2014-17) </vt:lpstr>
      <vt:lpstr>  Two “non-trivial” benchmarks </vt:lpstr>
      <vt:lpstr>  elimination stack</vt:lpstr>
      <vt:lpstr>  safestack: lock-free data structure</vt:lpstr>
      <vt:lpstr>  safestack: lock-free data structure</vt:lpstr>
      <vt:lpstr>   Where are we?</vt:lpstr>
      <vt:lpstr>PowerPoint Presentation</vt:lpstr>
      <vt:lpstr>  Idea</vt:lpstr>
      <vt:lpstr>Concurrency makes bug finding easier.</vt:lpstr>
      <vt:lpstr>Concurrency makes bug finding easier.</vt:lpstr>
      <vt:lpstr>Strategy competition vs. task competition</vt:lpstr>
      <vt:lpstr>Reduced interleaving instances</vt:lpstr>
      <vt:lpstr>Reduced interleaving instances</vt:lpstr>
      <vt:lpstr>PowerPoint Presentation</vt:lpstr>
      <vt:lpstr>Tiling threads</vt:lpstr>
      <vt:lpstr>Tiling threads</vt:lpstr>
      <vt:lpstr>Tiling threads</vt:lpstr>
      <vt:lpstr>Tiling threads</vt:lpstr>
      <vt:lpstr>Tiling threads</vt:lpstr>
      <vt:lpstr>PowerPoint Presentation</vt:lpstr>
      <vt:lpstr>VERISMART architecture </vt:lpstr>
      <vt:lpstr>Why does this work?</vt:lpstr>
      <vt:lpstr>PowerPoint Presentation</vt:lpstr>
      <vt:lpstr>Experiments on lock-free data structures</vt:lpstr>
      <vt:lpstr>Eliminationstack:Expected bug finding time</vt:lpstr>
      <vt:lpstr>eliminationstack: Results</vt:lpstr>
      <vt:lpstr>safestack (SC):  Expected bug finding time</vt:lpstr>
      <vt:lpstr>safestack (SC): Results</vt:lpstr>
      <vt:lpstr>safestack (PSO):  Expected bug finding time</vt:lpstr>
      <vt:lpstr>Conclusions</vt:lpstr>
      <vt:lpstr>Current &amp; Future Work</vt:lpstr>
      <vt:lpstr>PowerPoint Presentation</vt:lpstr>
    </vt:vector>
  </TitlesOfParts>
  <Manager/>
  <Company>U Southampton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RW344</dc:title>
  <dc:subject>Bounded Model Checking 2</dc:subject>
  <dc:creator>Gennaro Parlato</dc:creator>
  <cp:keywords/>
  <dc:description/>
  <cp:lastModifiedBy>User</cp:lastModifiedBy>
  <cp:revision>332</cp:revision>
  <cp:lastPrinted>1601-01-01T00:00:00Z</cp:lastPrinted>
  <dcterms:created xsi:type="dcterms:W3CDTF">1601-01-01T00:00:00Z</dcterms:created>
  <dcterms:modified xsi:type="dcterms:W3CDTF">2018-05-15T09:01:30Z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